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7"/>
  </p:notesMasterIdLst>
  <p:sldIdLst>
    <p:sldId id="634" r:id="rId2"/>
    <p:sldId id="614" r:id="rId3"/>
    <p:sldId id="615" r:id="rId4"/>
    <p:sldId id="506" r:id="rId5"/>
    <p:sldId id="616" r:id="rId6"/>
    <p:sldId id="628" r:id="rId7"/>
    <p:sldId id="509" r:id="rId8"/>
    <p:sldId id="510" r:id="rId9"/>
    <p:sldId id="511" r:id="rId10"/>
    <p:sldId id="629" r:id="rId11"/>
    <p:sldId id="512" r:id="rId12"/>
    <p:sldId id="513" r:id="rId13"/>
    <p:sldId id="514" r:id="rId14"/>
    <p:sldId id="515" r:id="rId15"/>
    <p:sldId id="516" r:id="rId16"/>
    <p:sldId id="553" r:id="rId17"/>
    <p:sldId id="517" r:id="rId18"/>
    <p:sldId id="518" r:id="rId19"/>
    <p:sldId id="519" r:id="rId20"/>
    <p:sldId id="556" r:id="rId21"/>
    <p:sldId id="554" r:id="rId22"/>
    <p:sldId id="555" r:id="rId23"/>
    <p:sldId id="522" r:id="rId24"/>
    <p:sldId id="523" r:id="rId25"/>
    <p:sldId id="524" r:id="rId26"/>
    <p:sldId id="525" r:id="rId27"/>
    <p:sldId id="627" r:id="rId28"/>
    <p:sldId id="526" r:id="rId29"/>
    <p:sldId id="527" r:id="rId30"/>
    <p:sldId id="528" r:id="rId31"/>
    <p:sldId id="529" r:id="rId32"/>
    <p:sldId id="530" r:id="rId33"/>
    <p:sldId id="617" r:id="rId34"/>
    <p:sldId id="618" r:id="rId35"/>
    <p:sldId id="625" r:id="rId36"/>
    <p:sldId id="630" r:id="rId37"/>
    <p:sldId id="632" r:id="rId38"/>
    <p:sldId id="619" r:id="rId39"/>
    <p:sldId id="620" r:id="rId40"/>
    <p:sldId id="621" r:id="rId41"/>
    <p:sldId id="622" r:id="rId42"/>
    <p:sldId id="623" r:id="rId43"/>
    <p:sldId id="624" r:id="rId44"/>
    <p:sldId id="636" r:id="rId45"/>
    <p:sldId id="63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33A5F1-442A-4F42-A908-F77DDEC5A5EC}">
          <p14:sldIdLst>
            <p14:sldId id="634"/>
          </p14:sldIdLst>
        </p14:section>
        <p14:section name="Null Values" id="{A3B8A694-019A-9E47-B849-6A85CC7AF6EC}">
          <p14:sldIdLst>
            <p14:sldId id="614"/>
            <p14:sldId id="615"/>
            <p14:sldId id="506"/>
            <p14:sldId id="616"/>
            <p14:sldId id="628"/>
            <p14:sldId id="509"/>
            <p14:sldId id="510"/>
            <p14:sldId id="511"/>
            <p14:sldId id="629"/>
            <p14:sldId id="512"/>
            <p14:sldId id="513"/>
            <p14:sldId id="514"/>
            <p14:sldId id="515"/>
            <p14:sldId id="516"/>
            <p14:sldId id="553"/>
            <p14:sldId id="517"/>
            <p14:sldId id="518"/>
            <p14:sldId id="519"/>
            <p14:sldId id="556"/>
            <p14:sldId id="554"/>
            <p14:sldId id="555"/>
            <p14:sldId id="522"/>
            <p14:sldId id="523"/>
            <p14:sldId id="524"/>
            <p14:sldId id="525"/>
            <p14:sldId id="627"/>
            <p14:sldId id="526"/>
            <p14:sldId id="527"/>
            <p14:sldId id="528"/>
            <p14:sldId id="529"/>
            <p14:sldId id="530"/>
            <p14:sldId id="617"/>
            <p14:sldId id="618"/>
            <p14:sldId id="625"/>
            <p14:sldId id="630"/>
            <p14:sldId id="632"/>
            <p14:sldId id="619"/>
            <p14:sldId id="620"/>
            <p14:sldId id="621"/>
            <p14:sldId id="622"/>
            <p14:sldId id="623"/>
            <p14:sldId id="624"/>
            <p14:sldId id="636"/>
            <p14:sldId id="6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99">
          <p15:clr>
            <a:srgbClr val="A4A3A4"/>
          </p15:clr>
        </p15:guide>
        <p15:guide id="2" orient="horz" pos="823">
          <p15:clr>
            <a:srgbClr val="A4A3A4"/>
          </p15:clr>
        </p15:guide>
        <p15:guide id="3" pos="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71" autoAdjust="0"/>
    <p:restoredTop sz="78776" autoAdjust="0"/>
  </p:normalViewPr>
  <p:slideViewPr>
    <p:cSldViewPr snapToObjects="1">
      <p:cViewPr varScale="1">
        <p:scale>
          <a:sx n="95" d="100"/>
          <a:sy n="95" d="100"/>
        </p:scale>
        <p:origin x="1856" y="176"/>
      </p:cViewPr>
      <p:guideLst>
        <p:guide orient="horz" pos="1399"/>
        <p:guide orient="horz" pos="823"/>
        <p:guide pos="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0FE18-BF91-2A4E-934A-3CFA73F371F1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A14F8-11D0-0E47-85A1-666069CE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A14F8-11D0-0E47-85A1-666069CEC3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A14F8-11D0-0E47-85A1-666069CEC32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7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A14F8-11D0-0E47-85A1-666069CEC3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70DC-3E7C-8A4D-91F2-834C1690A6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think of problems with </a:t>
            </a:r>
            <a:r>
              <a:rPr lang="en-US" dirty="0" err="1"/>
              <a:t>editdistance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A14F8-11D0-0E47-85A1-666069CEC3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A14F8-11D0-0E47-85A1-666069CEC3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/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A14F8-11D0-0E47-85A1-666069CEC3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3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70DC-3E7C-8A4D-91F2-834C1690A6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1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A14F8-11D0-0E47-85A1-666069CEC3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13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A14F8-11D0-0E47-85A1-666069CEC3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0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3A21D4-2FE5-AD46-818F-8C4EEEE1A7D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TeachingDataScienceScreenPNG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7" y="5866685"/>
            <a:ext cx="1611882" cy="964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A590-9B28-444D-9101-6413E10DE893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0A3A21D4-2FE5-AD46-818F-8C4EEEE1A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A590-9B28-444D-9101-6413E10DE893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0A3A21D4-2FE5-AD46-818F-8C4EEEE1A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A590-9B28-444D-9101-6413E10DE893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0A3A21D4-2FE5-AD46-818F-8C4EEEE1A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A590-9B28-444D-9101-6413E10DE893}" type="datetimeFigureOut">
              <a:rPr lang="en-US" smtClean="0"/>
              <a:t>9/18/19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0A3A21D4-2FE5-AD46-818F-8C4EEEE1A7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A590-9B28-444D-9101-6413E10DE893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0A3A21D4-2FE5-AD46-818F-8C4EEEE1A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A590-9B28-444D-9101-6413E10DE893}" type="datetimeFigureOut">
              <a:rPr lang="en-US" smtClean="0"/>
              <a:t>9/18/19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0A3A21D4-2FE5-AD46-818F-8C4EEEE1A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A590-9B28-444D-9101-6413E10DE893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0A3A21D4-2FE5-AD46-818F-8C4EEEE1A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A590-9B28-444D-9101-6413E10DE893}" type="datetimeFigureOut">
              <a:rPr lang="en-US" smtClean="0"/>
              <a:t>9/18/19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0A3A21D4-2FE5-AD46-818F-8C4EEEE1A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A590-9B28-444D-9101-6413E10DE893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0A3A21D4-2FE5-AD46-818F-8C4EEEE1A7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A590-9B28-444D-9101-6413E10DE893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3A21D4-2FE5-AD46-818F-8C4EEEE1A7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304"/>
            <a:ext cx="8543924" cy="802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8428"/>
            <a:ext cx="8210550" cy="2197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5348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588A590-9B28-444D-9101-6413E10DE893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7415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44C8-7236-4843-850C-580019B7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038600"/>
            <a:ext cx="8543924" cy="802196"/>
          </a:xfrm>
        </p:spPr>
        <p:txBody>
          <a:bodyPr>
            <a:normAutofit fontScale="90000"/>
          </a:bodyPr>
          <a:lstStyle/>
          <a:p>
            <a:r>
              <a:rPr lang="en-US" dirty="0"/>
              <a:t>6.s080 Lecture 5:  Data Integration</a:t>
            </a:r>
            <a:br>
              <a:rPr lang="en-US" dirty="0"/>
            </a:br>
            <a:r>
              <a:rPr lang="en-US" cap="none" dirty="0">
                <a:solidFill>
                  <a:schemeClr val="tx1"/>
                </a:solidFill>
                <a:latin typeface="+mn-lt"/>
              </a:rPr>
              <a:t>Key Ideas:</a:t>
            </a:r>
            <a:br>
              <a:rPr lang="en-US" cap="none" dirty="0">
                <a:solidFill>
                  <a:schemeClr val="tx1"/>
                </a:solidFill>
                <a:latin typeface="+mn-lt"/>
              </a:rPr>
            </a:br>
            <a:r>
              <a:rPr lang="en-US" cap="none" dirty="0">
                <a:solidFill>
                  <a:schemeClr val="tx1"/>
                </a:solidFill>
                <a:latin typeface="+mn-lt"/>
              </a:rPr>
              <a:t>Schema Matching</a:t>
            </a:r>
            <a:br>
              <a:rPr lang="en-US" cap="none" dirty="0">
                <a:solidFill>
                  <a:schemeClr val="tx1"/>
                </a:solidFill>
                <a:latin typeface="+mn-lt"/>
              </a:rPr>
            </a:br>
            <a:r>
              <a:rPr lang="en-US" cap="none" dirty="0">
                <a:solidFill>
                  <a:schemeClr val="tx1"/>
                </a:solidFill>
                <a:latin typeface="+mn-lt"/>
              </a:rPr>
              <a:t>Entity Resolution</a:t>
            </a:r>
            <a:br>
              <a:rPr lang="en-US" cap="none" dirty="0">
                <a:solidFill>
                  <a:schemeClr val="tx1"/>
                </a:solidFill>
                <a:latin typeface="+mn-lt"/>
              </a:rPr>
            </a:br>
            <a:r>
              <a:rPr lang="en-US" cap="none" dirty="0">
                <a:solidFill>
                  <a:schemeClr val="tx1"/>
                </a:solidFill>
                <a:latin typeface="+mn-lt"/>
              </a:rPr>
              <a:t>Jaccard Similarity</a:t>
            </a:r>
            <a:br>
              <a:rPr lang="en-US" cap="none" dirty="0">
                <a:solidFill>
                  <a:schemeClr val="tx1"/>
                </a:solidFill>
                <a:latin typeface="+mn-lt"/>
              </a:rPr>
            </a:br>
            <a:r>
              <a:rPr lang="en-US" cap="none" dirty="0">
                <a:solidFill>
                  <a:schemeClr val="tx1"/>
                </a:solidFill>
                <a:latin typeface="+mn-lt"/>
              </a:rPr>
              <a:t>Blocking And LSH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FBA5F-FC71-4F4A-A481-D288504C08B4}"/>
              </a:ext>
            </a:extLst>
          </p:cNvPr>
          <p:cNvSpPr txBox="1"/>
          <p:nvPr/>
        </p:nvSpPr>
        <p:spPr>
          <a:xfrm>
            <a:off x="600076" y="52578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 1 Due</a:t>
            </a:r>
          </a:p>
          <a:p>
            <a:r>
              <a:rPr lang="en-US" dirty="0"/>
              <a:t>Project Groups Due</a:t>
            </a:r>
          </a:p>
          <a:p>
            <a:endParaRPr lang="en-US" dirty="0"/>
          </a:p>
          <a:p>
            <a:r>
              <a:rPr lang="en-US" dirty="0"/>
              <a:t>Lab 2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0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A297-6015-754D-B6A1-079F5CAC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problems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22CE47-2E79-1840-8AE8-1806A2CF9E73}"/>
              </a:ext>
            </a:extLst>
          </p:cNvPr>
          <p:cNvSpPr/>
          <p:nvPr/>
        </p:nvSpPr>
        <p:spPr>
          <a:xfrm>
            <a:off x="457200" y="3886200"/>
            <a:ext cx="794159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latin typeface="Helvetica" charset="0"/>
                <a:ea typeface="Helvetica" charset="0"/>
                <a:cs typeface="Helvetica" charset="0"/>
              </a:rPr>
              <a:t>What similarity function to use?</a:t>
            </a: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This lecture: text similarity</a:t>
            </a: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u="sng" dirty="0">
                <a:latin typeface="Helvetica" charset="0"/>
                <a:ea typeface="Helvetica" charset="0"/>
                <a:cs typeface="Helvetica" charset="0"/>
              </a:rPr>
              <a:t>Comparing every record to every other record may take a long time?</a:t>
            </a: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This lecture: blocking and LSH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756FD-10E3-0744-82D3-08535C10BFAA}"/>
              </a:ext>
            </a:extLst>
          </p:cNvPr>
          <p:cNvSpPr txBox="1"/>
          <p:nvPr/>
        </p:nvSpPr>
        <p:spPr>
          <a:xfrm>
            <a:off x="441158" y="1201688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each record R1 in T1: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For each record R2 in T2: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	s = similar(R1, R2)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	if (s &gt; thresh) 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		emit (R1, R2)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051930"/>
            <a:ext cx="7772400" cy="40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8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textual similarity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98428"/>
            <a:ext cx="8210550" cy="4159372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String Similarity function:</a:t>
            </a:r>
          </a:p>
          <a:p>
            <a:pPr lvl="1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𝑆𝑖𝑚(𝑠𝑡𝑟𝑖𝑛𝑔, 𝑠𝑡𝑟𝑖𝑛𝑔) → 𝑛𝑢𝑚𝑒𝑟𝑖𝑐 𝑣𝑎𝑙𝑢𝑒</a:t>
            </a:r>
          </a:p>
          <a:p>
            <a:pPr lvl="1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 “good” similarity function: </a:t>
            </a:r>
          </a:p>
          <a:p>
            <a:pPr lvl="1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Strings representing the same concept ⇒ high similarity</a:t>
            </a:r>
          </a:p>
          <a:p>
            <a:pPr lvl="1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Strings representing different concepts ⇒ low similarity </a:t>
            </a:r>
          </a:p>
          <a:p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8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 distance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EditDistance</a:t>
            </a:r>
            <a:r>
              <a:rPr lang="en-US" dirty="0"/>
              <a:t>(s1, s2):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Minimum number of edits to transform s1 to s2</a:t>
            </a:r>
          </a:p>
          <a:p>
            <a:pPr lvl="1"/>
            <a:endParaRPr lang="en-US" dirty="0"/>
          </a:p>
          <a:p>
            <a:r>
              <a:rPr lang="en-US" dirty="0"/>
              <a:t>Edit: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solidFill>
                  <a:srgbClr val="008000"/>
                </a:solidFill>
              </a:rPr>
              <a:t>Insert a character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Delete a character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solidFill>
                  <a:schemeClr val="accent3"/>
                </a:solidFill>
              </a:rPr>
              <a:t>Substitute a character</a:t>
            </a:r>
          </a:p>
          <a:p>
            <a:pPr marL="0" lvl="1" indent="0">
              <a:buNone/>
            </a:pPr>
            <a:endParaRPr lang="en-US" b="1" dirty="0"/>
          </a:p>
          <a:p>
            <a:pPr marL="0" lvl="1" indent="0">
              <a:buNone/>
            </a:pPr>
            <a:r>
              <a:rPr lang="en-US" b="1" dirty="0"/>
              <a:t>Note: </a:t>
            </a:r>
            <a:r>
              <a:rPr lang="en-US" b="1" dirty="0" err="1"/>
              <a:t>EditDistance</a:t>
            </a:r>
            <a:r>
              <a:rPr lang="en-US" b="1" dirty="0"/>
              <a:t>(s1, s2) = </a:t>
            </a:r>
            <a:r>
              <a:rPr lang="en-US" b="1" dirty="0" err="1"/>
              <a:t>EditDstance</a:t>
            </a:r>
            <a:r>
              <a:rPr lang="en-US" b="1" dirty="0"/>
              <a:t>(s2, s1)</a:t>
            </a:r>
          </a:p>
          <a:p>
            <a:pPr marL="0" lvl="1" indent="0">
              <a:buNone/>
            </a:pPr>
            <a:r>
              <a:rPr lang="en-US" b="1" dirty="0"/>
              <a:t>“Distance” = opposite of similarity</a:t>
            </a:r>
          </a:p>
        </p:txBody>
      </p:sp>
    </p:spTree>
    <p:extLst>
      <p:ext uri="{BB962C8B-B14F-4D97-AF65-F5344CB8AC3E}">
        <p14:creationId xmlns:p14="http://schemas.microsoft.com/office/powerpoint/2010/main" val="170640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1041873"/>
            <a:ext cx="7620000" cy="4373563"/>
          </a:xfrm>
        </p:spPr>
        <p:txBody>
          <a:bodyPr/>
          <a:lstStyle/>
          <a:p>
            <a:r>
              <a:rPr lang="en-US" dirty="0" err="1"/>
              <a:t>EditDistance</a:t>
            </a:r>
            <a:r>
              <a:rPr lang="en-US" dirty="0"/>
              <a:t> (“</a:t>
            </a:r>
            <a:r>
              <a:rPr lang="en-US" dirty="0" err="1"/>
              <a:t>Provdince</a:t>
            </a:r>
            <a:r>
              <a:rPr lang="en-US" dirty="0"/>
              <a:t>”, “Providence”) = 2</a:t>
            </a:r>
          </a:p>
          <a:p>
            <a:r>
              <a:rPr lang="en-US" b="0" dirty="0" err="1"/>
              <a:t>Provdince</a:t>
            </a:r>
            <a:r>
              <a:rPr lang="en-US" b="0" dirty="0"/>
              <a:t>                 Prov</a:t>
            </a:r>
            <a:r>
              <a:rPr lang="en-US" b="0" dirty="0">
                <a:solidFill>
                  <a:srgbClr val="00B050"/>
                </a:solidFill>
              </a:rPr>
              <a:t>i</a:t>
            </a:r>
            <a:r>
              <a:rPr lang="en-US" b="0" dirty="0"/>
              <a:t>dence 	               Prov</a:t>
            </a:r>
            <a:r>
              <a:rPr lang="en-US" b="0" dirty="0">
                <a:solidFill>
                  <a:sysClr val="windowText" lastClr="000000"/>
                </a:solidFill>
              </a:rPr>
              <a:t>i</a:t>
            </a:r>
            <a:r>
              <a:rPr lang="en-US" b="0" dirty="0"/>
              <a:t>d</a:t>
            </a:r>
            <a:r>
              <a:rPr lang="en-US" b="0" dirty="0">
                <a:solidFill>
                  <a:schemeClr val="accent3"/>
                </a:solidFill>
              </a:rPr>
              <a:t>e</a:t>
            </a:r>
            <a:r>
              <a:rPr lang="en-US" b="0" dirty="0"/>
              <a:t>nce 		</a:t>
            </a:r>
          </a:p>
          <a:p>
            <a:endParaRPr lang="en-US" b="0" dirty="0"/>
          </a:p>
          <a:p>
            <a:r>
              <a:rPr lang="en-US" dirty="0" err="1"/>
              <a:t>EditDistance</a:t>
            </a:r>
            <a:r>
              <a:rPr lang="en-US" dirty="0"/>
              <a:t>(“Seattle”, “Redmond”) = 6</a:t>
            </a:r>
          </a:p>
          <a:p>
            <a:r>
              <a:rPr lang="en-US" b="0" dirty="0">
                <a:solidFill>
                  <a:schemeClr val="accent3"/>
                </a:solidFill>
              </a:rPr>
              <a:t>S</a:t>
            </a:r>
            <a:r>
              <a:rPr lang="en-US" b="0" dirty="0"/>
              <a:t>eattle  	</a:t>
            </a:r>
            <a:r>
              <a:rPr lang="en-US" b="0" dirty="0" err="1">
                <a:solidFill>
                  <a:srgbClr val="526DB0"/>
                </a:solidFill>
              </a:rPr>
              <a:t>R</a:t>
            </a:r>
            <a:r>
              <a:rPr lang="en-US" b="0" dirty="0" err="1"/>
              <a:t>e</a:t>
            </a:r>
            <a:r>
              <a:rPr lang="en-US" b="0" dirty="0" err="1">
                <a:solidFill>
                  <a:schemeClr val="accent3"/>
                </a:solidFill>
              </a:rPr>
              <a:t>a</a:t>
            </a:r>
            <a:r>
              <a:rPr lang="en-US" b="0" dirty="0" err="1"/>
              <a:t>ttle</a:t>
            </a:r>
            <a:r>
              <a:rPr lang="en-US" b="0" dirty="0"/>
              <a:t>		</a:t>
            </a:r>
            <a:r>
              <a:rPr lang="en-US" b="0" dirty="0" err="1"/>
              <a:t>Re</a:t>
            </a:r>
            <a:r>
              <a:rPr lang="en-US" b="0" dirty="0" err="1">
                <a:solidFill>
                  <a:srgbClr val="526DB0"/>
                </a:solidFill>
              </a:rPr>
              <a:t>dt</a:t>
            </a:r>
            <a:r>
              <a:rPr lang="en-US" b="0" dirty="0" err="1"/>
              <a:t>tle</a:t>
            </a:r>
            <a:endParaRPr lang="en-US" b="0" dirty="0"/>
          </a:p>
          <a:p>
            <a:r>
              <a:rPr lang="en-US" b="0" dirty="0" err="1"/>
              <a:t>Re</a:t>
            </a:r>
            <a:r>
              <a:rPr lang="en-US" b="0" dirty="0" err="1">
                <a:solidFill>
                  <a:srgbClr val="526DB0"/>
                </a:solidFill>
              </a:rPr>
              <a:t>d</a:t>
            </a:r>
            <a:r>
              <a:rPr lang="en-US" b="0" dirty="0" err="1"/>
              <a:t>m</a:t>
            </a:r>
            <a:r>
              <a:rPr lang="en-US" b="0" dirty="0" err="1">
                <a:solidFill>
                  <a:srgbClr val="526DB0"/>
                </a:solidFill>
              </a:rPr>
              <a:t>t</a:t>
            </a:r>
            <a:r>
              <a:rPr lang="en-US" b="0" dirty="0" err="1"/>
              <a:t>le</a:t>
            </a:r>
            <a:r>
              <a:rPr lang="en-US" b="0" dirty="0"/>
              <a:t>	</a:t>
            </a:r>
            <a:r>
              <a:rPr lang="en-US" b="0" dirty="0" err="1"/>
              <a:t>Redm</a:t>
            </a:r>
            <a:r>
              <a:rPr lang="en-US" b="0" dirty="0" err="1">
                <a:solidFill>
                  <a:srgbClr val="526DB0"/>
                </a:solidFill>
              </a:rPr>
              <a:t>ol</a:t>
            </a:r>
            <a:r>
              <a:rPr lang="en-US" b="0" dirty="0" err="1"/>
              <a:t>e</a:t>
            </a:r>
            <a:r>
              <a:rPr lang="en-US" b="0" dirty="0"/>
              <a:t>	</a:t>
            </a:r>
            <a:r>
              <a:rPr lang="en-US" b="0" dirty="0" err="1"/>
              <a:t>Redmo</a:t>
            </a:r>
            <a:r>
              <a:rPr lang="en-US" b="0" dirty="0" err="1">
                <a:solidFill>
                  <a:srgbClr val="526DB0"/>
                </a:solidFill>
              </a:rPr>
              <a:t>ne</a:t>
            </a:r>
            <a:endParaRPr lang="en-US" b="0" dirty="0">
              <a:solidFill>
                <a:srgbClr val="526DB0"/>
              </a:solidFill>
            </a:endParaRPr>
          </a:p>
          <a:p>
            <a:r>
              <a:rPr lang="en-US" b="0" dirty="0"/>
              <a:t>	Redmon</a:t>
            </a:r>
            <a:r>
              <a:rPr lang="en-US" b="0" dirty="0">
                <a:solidFill>
                  <a:srgbClr val="526DB0"/>
                </a:solidFill>
              </a:rPr>
              <a:t>d</a:t>
            </a:r>
          </a:p>
          <a:p>
            <a:endParaRPr lang="en-US" b="0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3048000"/>
            <a:ext cx="3488899" cy="838200"/>
            <a:chOff x="952500" y="3200400"/>
            <a:chExt cx="3488899" cy="8382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644214" y="32004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752600" y="32004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905000" y="36576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55599" y="36576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52500" y="40386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>
            <a:off x="1905000" y="1676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62438" y="1676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</p:spTree>
    <p:extLst>
      <p:ext uri="{BB962C8B-B14F-4D97-AF65-F5344CB8AC3E}">
        <p14:creationId xmlns:p14="http://schemas.microsoft.com/office/powerpoint/2010/main" val="181517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 distance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33463"/>
            <a:ext cx="7620000" cy="43735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11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baseline="30000" dirty="0"/>
              <a:t>th</a:t>
            </a:r>
            <a:r>
              <a:rPr lang="en-US" dirty="0"/>
              <a:t> Waterman St., Providence, RI</a:t>
            </a:r>
          </a:p>
          <a:p>
            <a:r>
              <a:rPr lang="en-US" b="0" dirty="0"/>
              <a:t>		               	</a:t>
            </a:r>
            <a:r>
              <a:rPr lang="en-US" b="0" dirty="0" err="1"/>
              <a:t>EditDistance</a:t>
            </a:r>
            <a:r>
              <a:rPr lang="en-US" b="0" dirty="0"/>
              <a:t> = 1</a:t>
            </a:r>
          </a:p>
          <a:p>
            <a:r>
              <a:rPr lang="en-US" dirty="0"/>
              <a:t>11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baseline="30000" dirty="0"/>
              <a:t>th</a:t>
            </a:r>
            <a:r>
              <a:rPr lang="en-US" dirty="0"/>
              <a:t> Waterman St., Providence, RI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Waterman St</a:t>
            </a:r>
            <a:r>
              <a:rPr lang="en-US" dirty="0">
                <a:solidFill>
                  <a:srgbClr val="FF0000"/>
                </a:solidFill>
              </a:rPr>
              <a:t>reet</a:t>
            </a:r>
            <a:r>
              <a:rPr lang="en-US" dirty="0"/>
              <a:t>, Providence, RI</a:t>
            </a:r>
          </a:p>
          <a:p>
            <a:r>
              <a:rPr lang="en-US" b="0" dirty="0"/>
              <a:t>				</a:t>
            </a:r>
            <a:r>
              <a:rPr lang="en-US" b="0" dirty="0" err="1"/>
              <a:t>EditDistance</a:t>
            </a:r>
            <a:r>
              <a:rPr lang="en-US" b="0" dirty="0"/>
              <a:t> = 4</a:t>
            </a:r>
          </a:p>
          <a:p>
            <a:r>
              <a:rPr lang="en-US" dirty="0"/>
              <a:t>Waterman St, Providence, RI</a:t>
            </a:r>
          </a:p>
          <a:p>
            <a:endParaRPr lang="en-US" dirty="0"/>
          </a:p>
          <a:p>
            <a:r>
              <a:rPr lang="en-US" sz="2800" dirty="0"/>
              <a:t>Character Level vs. Word Level Similarity?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4400" y="1308281"/>
            <a:ext cx="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400" y="3429000"/>
            <a:ext cx="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318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 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1143000"/>
            <a:ext cx="30861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0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jaccard</a:t>
            </a:r>
            <a:r>
              <a:rPr lang="en-US" dirty="0"/>
              <a:t>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Statistical measure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Originally defined over sets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String = set of words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Range of values = [0,1]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0" y="3048000"/>
                <a:ext cx="5181600" cy="890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charset="0"/>
                        </a:rPr>
                        <m:t>𝐽𝑎𝑐𝑐𝑎𝑟𝑑</m:t>
                      </m:r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de-DE" sz="2800" b="0" i="1" smtClean="0">
                              <a:latin typeface="Cambria Math" charset="0"/>
                            </a:rPr>
                            <m:t>1,</m:t>
                          </m:r>
                          <m:r>
                            <a:rPr lang="de-DE" sz="2800" b="0" i="1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de-DE" sz="2800" b="0" i="1" smtClean="0">
                              <a:latin typeface="Cambria Math" charset="0"/>
                            </a:rPr>
                            <m:t>2</m:t>
                          </m:r>
                        </m:e>
                      </m:d>
                      <m:r>
                        <a:rPr lang="de-DE" sz="28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b="0" i="1" smtClean="0">
                                  <a:latin typeface="Cambria Math" charset="0"/>
                                </a:rPr>
                                <m:t>𝑠</m:t>
                              </m:r>
                              <m:r>
                                <a:rPr lang="de-DE" sz="2800" b="0" i="1" smtClean="0">
                                  <a:latin typeface="Cambria Math" charset="0"/>
                                </a:rPr>
                                <m:t>1⋂</m:t>
                              </m:r>
                              <m:r>
                                <a:rPr lang="de-DE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  <m:r>
                                <a:rPr lang="de-DE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charset="0"/>
                                </a:rPr>
                                <m:t>𝑠</m:t>
                              </m:r>
                              <m:r>
                                <a:rPr lang="de-DE" sz="2800" i="1">
                                  <a:latin typeface="Cambria Math" charset="0"/>
                                </a:rPr>
                                <m:t>1⋃</m:t>
                              </m:r>
                              <m:r>
                                <a:rPr lang="de-DE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  <m:r>
                                <a:rPr lang="de-DE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048000"/>
                <a:ext cx="5181600" cy="89088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19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jaccard</a:t>
            </a:r>
            <a:r>
              <a:rPr lang="en-US" dirty="0"/>
              <a:t>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0"/>
            <a:ext cx="685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6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jaccard</a:t>
            </a:r>
            <a:r>
              <a:rPr lang="en-US" dirty="0"/>
              <a:t> similarity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33600"/>
            <a:ext cx="6989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D8B59-ECC1-004C-AAE5-8297BDBEE823}"/>
              </a:ext>
            </a:extLst>
          </p:cNvPr>
          <p:cNvSpPr/>
          <p:nvPr/>
        </p:nvSpPr>
        <p:spPr>
          <a:xfrm>
            <a:off x="75511" y="4329828"/>
            <a:ext cx="8808735" cy="1886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9C2A9-C0EB-FF41-9143-10F82A107E89}"/>
              </a:ext>
            </a:extLst>
          </p:cNvPr>
          <p:cNvSpPr/>
          <p:nvPr/>
        </p:nvSpPr>
        <p:spPr>
          <a:xfrm>
            <a:off x="7153247" y="5036066"/>
            <a:ext cx="1773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Semantic </a:t>
            </a:r>
          </a:p>
          <a:p>
            <a:r>
              <a:rPr lang="en-US" i="1" dirty="0"/>
              <a:t>interoperability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60E0AD-B5D8-F745-A126-DCEEBB5EE7E5}"/>
              </a:ext>
            </a:extLst>
          </p:cNvPr>
          <p:cNvGrpSpPr/>
          <p:nvPr/>
        </p:nvGrpSpPr>
        <p:grpSpPr>
          <a:xfrm>
            <a:off x="66546" y="3110629"/>
            <a:ext cx="8831932" cy="1182674"/>
            <a:chOff x="66546" y="3110629"/>
            <a:chExt cx="8831932" cy="11826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29F9DE-61FB-5648-9CFE-A395B9AB7748}"/>
                </a:ext>
              </a:extLst>
            </p:cNvPr>
            <p:cNvSpPr/>
            <p:nvPr/>
          </p:nvSpPr>
          <p:spPr>
            <a:xfrm>
              <a:off x="66546" y="3110629"/>
              <a:ext cx="8808735" cy="11826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E1C37A-316D-CE4A-BA98-FE4F9C389EED}"/>
                </a:ext>
              </a:extLst>
            </p:cNvPr>
            <p:cNvSpPr/>
            <p:nvPr/>
          </p:nvSpPr>
          <p:spPr>
            <a:xfrm>
              <a:off x="7052075" y="3346426"/>
              <a:ext cx="18464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Structural </a:t>
              </a:r>
            </a:p>
            <a:p>
              <a:r>
                <a:rPr lang="en-US" dirty="0"/>
                <a:t>interoperability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EA6D71-8E6F-024E-BAB0-8F0A86B8B42A}"/>
              </a:ext>
            </a:extLst>
          </p:cNvPr>
          <p:cNvGrpSpPr/>
          <p:nvPr/>
        </p:nvGrpSpPr>
        <p:grpSpPr>
          <a:xfrm>
            <a:off x="53099" y="2286000"/>
            <a:ext cx="8808735" cy="788103"/>
            <a:chOff x="53099" y="2286000"/>
            <a:chExt cx="8808735" cy="7881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CE0E00-C2DD-2E47-AC40-AB4468DEEA30}"/>
                </a:ext>
              </a:extLst>
            </p:cNvPr>
            <p:cNvSpPr/>
            <p:nvPr/>
          </p:nvSpPr>
          <p:spPr>
            <a:xfrm>
              <a:off x="53099" y="2286000"/>
              <a:ext cx="8808735" cy="78810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50DEA1-455D-E141-AEB2-6147D24C74A2}"/>
                </a:ext>
              </a:extLst>
            </p:cNvPr>
            <p:cNvSpPr/>
            <p:nvPr/>
          </p:nvSpPr>
          <p:spPr>
            <a:xfrm>
              <a:off x="7075273" y="2363359"/>
              <a:ext cx="17731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Functional </a:t>
              </a:r>
            </a:p>
            <a:p>
              <a:r>
                <a:rPr lang="en-US" i="1" dirty="0"/>
                <a:t>interoperability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AC86DB-BD06-C745-89EC-C3EE75A2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9191C-3755-064A-9D78-01819FFD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9" y="1066800"/>
            <a:ext cx="8210550" cy="51499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Given two or more data sets, create a unified dataset from them</a:t>
            </a:r>
          </a:p>
          <a:p>
            <a:endParaRPr lang="en-US" dirty="0"/>
          </a:p>
          <a:p>
            <a:r>
              <a:rPr lang="en-US" dirty="0"/>
              <a:t>Challenges:</a:t>
            </a:r>
          </a:p>
          <a:p>
            <a:r>
              <a:rPr lang="en-US" dirty="0"/>
              <a:t>	Data sets may be in different formats</a:t>
            </a:r>
          </a:p>
          <a:p>
            <a:r>
              <a:rPr lang="en-US" dirty="0"/>
              <a:t>		XML vs JSON vs CSV</a:t>
            </a:r>
          </a:p>
          <a:p>
            <a:r>
              <a:rPr lang="en-US" dirty="0"/>
              <a:t>	Data sets may have different schemas</a:t>
            </a:r>
          </a:p>
          <a:p>
            <a:r>
              <a:rPr lang="en-US" dirty="0"/>
              <a:t>		Different number of attributes</a:t>
            </a:r>
          </a:p>
          <a:p>
            <a:r>
              <a:rPr lang="en-US" dirty="0"/>
              <a:t>		Different attribute names</a:t>
            </a:r>
          </a:p>
          <a:p>
            <a:r>
              <a:rPr lang="en-US" dirty="0"/>
              <a:t>	Data sets may contain overlapping entities</a:t>
            </a:r>
          </a:p>
          <a:p>
            <a:r>
              <a:rPr lang="en-US" dirty="0"/>
              <a:t>		How to determine which entities are the same?</a:t>
            </a:r>
          </a:p>
          <a:p>
            <a:r>
              <a:rPr lang="en-US" dirty="0"/>
              <a:t>	Data sets may represent data differently</a:t>
            </a:r>
          </a:p>
          <a:p>
            <a:r>
              <a:rPr lang="en-US" dirty="0"/>
              <a:t>		Different formats, units,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33226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F5AF2-B502-6441-8332-5CCCE07F1291}" type="slidenum">
              <a:rPr lang="en-US" smtClean="0">
                <a:latin typeface="Tahoma"/>
              </a:rPr>
              <a:pPr>
                <a:defRPr/>
              </a:pPr>
              <a:t>20</a:t>
            </a:fld>
            <a:endParaRPr lang="en-US">
              <a:latin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092" y="1797120"/>
            <a:ext cx="61398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is the </a:t>
            </a:r>
            <a:r>
              <a:rPr lang="en-US" sz="2400" b="1" dirty="0" err="1"/>
              <a:t>Jaccard</a:t>
            </a:r>
            <a:r>
              <a:rPr lang="en-US" sz="2400" b="1" dirty="0"/>
              <a:t> Similarity between:</a:t>
            </a:r>
          </a:p>
          <a:p>
            <a:endParaRPr lang="en-US" sz="2400" dirty="0"/>
          </a:p>
          <a:p>
            <a:pPr fontAlgn="ctr"/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iPad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Two 16GB 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WiFi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White </a:t>
            </a:r>
          </a:p>
          <a:p>
            <a:pPr fontAlgn="ctr"/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font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iPad 2nd generation 16GB 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Wifi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White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1898" y="4397760"/>
            <a:ext cx="147989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2400" dirty="0"/>
              <a:t> 3 / 8   </a:t>
            </a:r>
          </a:p>
          <a:p>
            <a:pPr marL="342900" indent="-342900">
              <a:buAutoNum type="alphaLcParenBoth"/>
            </a:pPr>
            <a:r>
              <a:rPr lang="en-US" sz="2400" dirty="0"/>
              <a:t> 4 / 11</a:t>
            </a:r>
          </a:p>
          <a:p>
            <a:pPr marL="342900" indent="-342900">
              <a:buAutoNum type="alphaLcParenBoth"/>
            </a:pPr>
            <a:r>
              <a:rPr lang="en-US" sz="2400" dirty="0"/>
              <a:t> 4 / 7 </a:t>
            </a:r>
          </a:p>
        </p:txBody>
      </p:sp>
    </p:spTree>
    <p:extLst>
      <p:ext uri="{BB962C8B-B14F-4D97-AF65-F5344CB8AC3E}">
        <p14:creationId xmlns:p14="http://schemas.microsoft.com/office/powerpoint/2010/main" val="935417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295400"/>
            <a:ext cx="54768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26DB0"/>
                </a:solidFill>
              </a:rPr>
              <a:t>Microsoft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526DB0"/>
                </a:solidFill>
              </a:rPr>
              <a:t>Corporation</a:t>
            </a:r>
          </a:p>
          <a:p>
            <a:r>
              <a:rPr lang="en-US" sz="2800" dirty="0"/>
              <a:t>				</a:t>
            </a:r>
            <a:r>
              <a:rPr lang="en-US" sz="2800" dirty="0" err="1"/>
              <a:t>Jaccard</a:t>
            </a:r>
            <a:r>
              <a:rPr lang="en-US" sz="2800" dirty="0"/>
              <a:t> = 1/3</a:t>
            </a:r>
            <a:endParaRPr lang="en-US" sz="2800" b="1" dirty="0">
              <a:solidFill>
                <a:srgbClr val="D1282E"/>
              </a:solidFill>
            </a:endParaRPr>
          </a:p>
          <a:p>
            <a:r>
              <a:rPr lang="en-US" sz="2800" dirty="0">
                <a:solidFill>
                  <a:srgbClr val="526DB0"/>
                </a:solidFill>
              </a:rPr>
              <a:t>Microsoft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526DB0"/>
                </a:solidFill>
              </a:rPr>
              <a:t>Corp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526DB0"/>
                </a:solidFill>
              </a:rPr>
              <a:t>Microsoft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3"/>
                </a:solidFill>
              </a:rPr>
              <a:t>Corporation</a:t>
            </a:r>
          </a:p>
          <a:p>
            <a:r>
              <a:rPr lang="en-US" sz="2800" dirty="0"/>
              <a:t>				</a:t>
            </a:r>
            <a:r>
              <a:rPr lang="en-US" sz="2800" dirty="0" err="1"/>
              <a:t>Jaccard</a:t>
            </a:r>
            <a:r>
              <a:rPr lang="en-US" sz="2800" dirty="0"/>
              <a:t> = 1/3</a:t>
            </a:r>
          </a:p>
          <a:p>
            <a:r>
              <a:rPr lang="en-US" sz="2800" dirty="0">
                <a:solidFill>
                  <a:srgbClr val="526DB0"/>
                </a:solidFill>
              </a:rPr>
              <a:t>Oracle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526DB0"/>
                </a:solidFill>
              </a:rPr>
              <a:t>Corporation</a:t>
            </a:r>
          </a:p>
          <a:p>
            <a:endParaRPr lang="en-US" sz="2800" dirty="0">
              <a:solidFill>
                <a:srgbClr val="526DB0"/>
              </a:solidFill>
            </a:endParaRPr>
          </a:p>
          <a:p>
            <a:r>
              <a:rPr lang="en-US" sz="2800" dirty="0">
                <a:solidFill>
                  <a:srgbClr val="526DB0"/>
                </a:solidFill>
              </a:rPr>
              <a:t>Waterman 115 St</a:t>
            </a:r>
          </a:p>
          <a:p>
            <a:r>
              <a:rPr lang="en-US" sz="2800" dirty="0">
                <a:solidFill>
                  <a:srgbClr val="526DB0"/>
                </a:solidFill>
              </a:rPr>
              <a:t>				</a:t>
            </a:r>
            <a:r>
              <a:rPr lang="en-US" sz="2800" dirty="0" err="1"/>
              <a:t>Jaccard</a:t>
            </a:r>
            <a:r>
              <a:rPr lang="en-US" sz="2800" dirty="0"/>
              <a:t> = 1/4</a:t>
            </a:r>
            <a:endParaRPr lang="en-US" sz="2800" dirty="0">
              <a:solidFill>
                <a:srgbClr val="526DB0"/>
              </a:solidFill>
            </a:endParaRPr>
          </a:p>
          <a:p>
            <a:r>
              <a:rPr lang="en-US" sz="2800" dirty="0">
                <a:solidFill>
                  <a:srgbClr val="526DB0"/>
                </a:solidFill>
              </a:rPr>
              <a:t>115 Waterman Street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57175" y="1785937"/>
            <a:ext cx="0" cy="533400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57175" y="3447430"/>
            <a:ext cx="0" cy="533400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57200" y="23303"/>
            <a:ext cx="8543924" cy="10101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Clicker:</a:t>
            </a:r>
            <a:br>
              <a:rPr lang="en-US" dirty="0"/>
            </a:br>
            <a:r>
              <a:rPr lang="en-US" dirty="0"/>
              <a:t>Which </a:t>
            </a:r>
            <a:r>
              <a:rPr lang="en-US" dirty="0" err="1"/>
              <a:t>jaccard</a:t>
            </a:r>
            <a:r>
              <a:rPr lang="en-US" dirty="0"/>
              <a:t> similarity is Wrong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71876" y="5200030"/>
            <a:ext cx="0" cy="533400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1493549"/>
            <a:ext cx="625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4208" y="3396055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208" y="5006173"/>
            <a:ext cx="65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864610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3"/>
            <a:ext cx="8543924" cy="1010159"/>
          </a:xfrm>
        </p:spPr>
        <p:txBody>
          <a:bodyPr>
            <a:normAutofit/>
          </a:bodyPr>
          <a:lstStyle/>
          <a:p>
            <a:r>
              <a:rPr lang="en-US" dirty="0"/>
              <a:t>What can we do about?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26DB0"/>
                </a:solidFill>
              </a:rPr>
              <a:t>Microsoft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2"/>
                </a:solidFill>
              </a:rPr>
              <a:t>Corporation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526DB0"/>
                </a:solidFill>
              </a:rPr>
              <a:t>Microsoft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D1282E"/>
                </a:solidFill>
              </a:rPr>
              <a:t>Corp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D1282E"/>
                </a:solidFill>
              </a:rPr>
              <a:t>Microsoft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3"/>
                </a:solidFill>
              </a:rPr>
              <a:t>Corporation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D1282E"/>
                </a:solidFill>
              </a:rPr>
              <a:t>Oracle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526DB0"/>
                </a:solidFill>
              </a:rPr>
              <a:t>Corporation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2590800"/>
            <a:ext cx="0" cy="533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4572000"/>
            <a:ext cx="0" cy="533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jaccard</a:t>
            </a:r>
            <a:r>
              <a:rPr lang="en-US" dirty="0"/>
              <a:t>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104900"/>
            <a:ext cx="59817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81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IDF WEIGHTED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438" y="1033463"/>
            <a:ext cx="74676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IDF: Inverse Document Frequency</a:t>
            </a:r>
          </a:p>
          <a:p>
            <a:pPr marL="457200" indent="-45720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frequency(word) = defined using some “corpus”:</a:t>
            </a:r>
          </a:p>
          <a:p>
            <a:pPr marL="914400" lvl="1" indent="-4572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large table of records</a:t>
            </a:r>
          </a:p>
          <a:p>
            <a:pPr marL="914400" lvl="1" indent="-4572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Wikipedia?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46379" y="1676400"/>
                <a:ext cx="4300408" cy="639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charset="0"/>
                        </a:rPr>
                        <m:t>𝑤𝑡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charset="0"/>
                            </a:rPr>
                            <m:t>𝑤𝑜𝑟𝑑</m:t>
                          </m:r>
                        </m:e>
                      </m:d>
                      <m:r>
                        <a:rPr lang="de-DE" sz="20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𝑠𝑖𝑧𝑒</m:t>
                                  </m:r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𝑜𝑓</m:t>
                                  </m:r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𝑐𝑜𝑟𝑝𝑢𝑠</m:t>
                                  </m:r>
                                </m:num>
                                <m:den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𝑓𝑟𝑒𝑞𝑢𝑒𝑛𝑐𝑦</m:t>
                                  </m:r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𝑤𝑜𝑟𝑑</m:t>
                                  </m:r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379" y="1676400"/>
                <a:ext cx="4300408" cy="6397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296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idf</a:t>
            </a:r>
            <a:r>
              <a:rPr lang="en-US" dirty="0"/>
              <a:t> weighted JACCARD</a:t>
            </a:r>
          </a:p>
        </p:txBody>
      </p:sp>
      <p:sp>
        <p:nvSpPr>
          <p:cNvPr id="7" name="Content Placeholder 6"/>
          <p:cNvSpPr txBox="1">
            <a:spLocks noGrp="1"/>
          </p:cNvSpPr>
          <p:nvPr>
            <p:ph idx="4294967295"/>
          </p:nvPr>
        </p:nvSpPr>
        <p:spPr>
          <a:xfrm>
            <a:off x="442874" y="1033463"/>
            <a:ext cx="7620000" cy="330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6DB0"/>
                </a:solidFill>
              </a:rPr>
              <a:t>Microsoft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Corporation</a:t>
            </a:r>
          </a:p>
          <a:p>
            <a:r>
              <a:rPr lang="en-US" sz="1600" b="0" dirty="0">
                <a:solidFill>
                  <a:schemeClr val="tx2"/>
                </a:solidFill>
              </a:rPr>
              <a:t>                      </a:t>
            </a:r>
            <a:r>
              <a:rPr lang="en-US" sz="1600" b="0" dirty="0" err="1"/>
              <a:t>WtJaccard</a:t>
            </a:r>
            <a:r>
              <a:rPr lang="en-US" sz="1600" b="0" dirty="0"/>
              <a:t>  = 12.21 / ( 12.21 + 4.21 + 4.38) </a:t>
            </a:r>
          </a:p>
          <a:p>
            <a:r>
              <a:rPr lang="en-US" sz="1600" b="0" dirty="0"/>
              <a:t>                                           =  12.21/20.8 = 0.59</a:t>
            </a:r>
          </a:p>
          <a:p>
            <a:r>
              <a:rPr lang="en-US" dirty="0">
                <a:solidFill>
                  <a:srgbClr val="526DB0"/>
                </a:solidFill>
              </a:rPr>
              <a:t>Microsoft</a:t>
            </a:r>
            <a:r>
              <a:rPr lang="en-US" dirty="0"/>
              <a:t> </a:t>
            </a:r>
            <a:r>
              <a:rPr lang="en-US" dirty="0">
                <a:solidFill>
                  <a:srgbClr val="D1282E"/>
                </a:solidFill>
              </a:rPr>
              <a:t>Corp</a:t>
            </a:r>
          </a:p>
          <a:p>
            <a:endParaRPr lang="en-US" dirty="0"/>
          </a:p>
          <a:p>
            <a:r>
              <a:rPr lang="en-US" dirty="0">
                <a:solidFill>
                  <a:srgbClr val="D1282E"/>
                </a:solidFill>
              </a:rPr>
              <a:t>Microsoft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Corporation</a:t>
            </a:r>
          </a:p>
          <a:p>
            <a:r>
              <a:rPr lang="en-US" sz="1600" b="0" dirty="0"/>
              <a:t>                      </a:t>
            </a:r>
            <a:r>
              <a:rPr lang="en-US" sz="1600" b="0" dirty="0" err="1"/>
              <a:t>WtJaccard</a:t>
            </a:r>
            <a:r>
              <a:rPr lang="en-US" sz="1600" b="0" dirty="0"/>
              <a:t> = 4.21/26.57 = 0.16</a:t>
            </a:r>
          </a:p>
          <a:p>
            <a:r>
              <a:rPr lang="en-US" dirty="0">
                <a:solidFill>
                  <a:srgbClr val="D1282E"/>
                </a:solidFill>
              </a:rPr>
              <a:t>Oracle</a:t>
            </a:r>
            <a:r>
              <a:rPr lang="en-US" dirty="0"/>
              <a:t> </a:t>
            </a:r>
            <a:r>
              <a:rPr lang="en-US" dirty="0">
                <a:solidFill>
                  <a:srgbClr val="526DB0"/>
                </a:solidFill>
              </a:rPr>
              <a:t>Corporation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813" t="2190" b="36618"/>
          <a:stretch/>
        </p:blipFill>
        <p:spPr>
          <a:xfrm>
            <a:off x="4953000" y="2895600"/>
            <a:ext cx="3728156" cy="33069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407994" y="1447800"/>
            <a:ext cx="0" cy="8382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07994" y="3505200"/>
            <a:ext cx="0" cy="533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6019800" y="1033463"/>
                <a:ext cx="1905000" cy="1328737"/>
              </a:xfrm>
              <a:prstGeom prst="wedgeRectCallout">
                <a:avLst>
                  <a:gd name="adj1" fmla="val 45930"/>
                  <a:gd name="adj2" fmla="val 129333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charset="0"/>
                                    </a:rPr>
                                    <m:t>1,000,000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033463"/>
                <a:ext cx="1905000" cy="1328737"/>
              </a:xfrm>
              <a:prstGeom prst="wedgeRectCallout">
                <a:avLst>
                  <a:gd name="adj1" fmla="val 45930"/>
                  <a:gd name="adj2" fmla="val 129333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774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similarity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47363"/>
            <a:ext cx="4876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Affine edit distance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Cosine similarity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Hamming distance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Generalized edit distance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Jaro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distance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Monge-Elkan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distance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Q-gram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Smith-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Warerman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distance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Soundex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distance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TF/IDF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…many more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1055103"/>
            <a:ext cx="3963988" cy="16312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rPr>
              <a:t>No universally good similarity function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rPr>
              <a:t>Choice of similarity function depends on domains of interest, data instances, etc.</a:t>
            </a:r>
          </a:p>
        </p:txBody>
      </p:sp>
    </p:spTree>
    <p:extLst>
      <p:ext uri="{BB962C8B-B14F-4D97-AF65-F5344CB8AC3E}">
        <p14:creationId xmlns:p14="http://schemas.microsoft.com/office/powerpoint/2010/main" val="822069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60" y="244286"/>
            <a:ext cx="8543924" cy="802196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</a:t>
            </a:r>
            <a:r>
              <a:rPr lang="en-US" dirty="0" err="1"/>
              <a:t>jaccard</a:t>
            </a:r>
            <a:r>
              <a:rPr lang="en-US" dirty="0"/>
              <a:t> for entity resolution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EB350-E2D6-1543-81BB-6609B624364A}"/>
              </a:ext>
            </a:extLst>
          </p:cNvPr>
          <p:cNvSpPr txBox="1"/>
          <p:nvPr/>
        </p:nvSpPr>
        <p:spPr>
          <a:xfrm>
            <a:off x="453189" y="19050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each record R1 in T1: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For each record R2 in T2: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js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= 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jaccard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(R1.f, R2.f)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	if (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js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&gt; t) 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		emit (R1, R2)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76B03E-ED13-8945-8623-C5CFD7E80D86}"/>
              </a:ext>
            </a:extLst>
          </p:cNvPr>
          <p:cNvSpPr/>
          <p:nvPr/>
        </p:nvSpPr>
        <p:spPr>
          <a:xfrm>
            <a:off x="105360" y="1275686"/>
            <a:ext cx="8933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Two tables, T1, T2, and we want to merged based on similarity in some field 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78F7B7-EDC7-3047-BAD8-12C2A259E93E}"/>
              </a:ext>
            </a:extLst>
          </p:cNvPr>
          <p:cNvSpPr/>
          <p:nvPr/>
        </p:nvSpPr>
        <p:spPr>
          <a:xfrm>
            <a:off x="228600" y="4436778"/>
            <a:ext cx="78341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Problems:</a:t>
            </a: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	want similarity in more fields than just f?</a:t>
            </a: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	how to choose t? </a:t>
            </a: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	have to compare every record to every other record (scalability)</a:t>
            </a:r>
          </a:p>
        </p:txBody>
      </p:sp>
    </p:spTree>
    <p:extLst>
      <p:ext uri="{BB962C8B-B14F-4D97-AF65-F5344CB8AC3E}">
        <p14:creationId xmlns:p14="http://schemas.microsoft.com/office/powerpoint/2010/main" val="30240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3304"/>
            <a:ext cx="7467600" cy="705359"/>
          </a:xfrm>
        </p:spPr>
        <p:txBody>
          <a:bodyPr>
            <a:normAutofit/>
          </a:bodyPr>
          <a:lstStyle/>
          <a:p>
            <a:r>
              <a:rPr lang="en-US" dirty="0"/>
              <a:t>record matching Problems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939" b="-2939"/>
          <a:stretch>
            <a:fillRect/>
          </a:stretch>
        </p:blipFill>
        <p:spPr>
          <a:xfrm>
            <a:off x="477838" y="1022350"/>
            <a:ext cx="7620000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21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similarity functions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-380" r="10"/>
          <a:stretch/>
        </p:blipFill>
        <p:spPr>
          <a:xfrm>
            <a:off x="0" y="1033463"/>
            <a:ext cx="8159750" cy="30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E8E9-1B00-6E4E-B884-62A9F615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this hard/important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99B4-E4A0-BE4C-BDF8-CB983A6DA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428"/>
            <a:ext cx="8210550" cy="52261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Frequently arises when working with data “in the wild”</a:t>
            </a:r>
          </a:p>
          <a:p>
            <a:r>
              <a:rPr lang="en-US" dirty="0"/>
              <a:t>Economics – </a:t>
            </a:r>
          </a:p>
          <a:p>
            <a:r>
              <a:rPr lang="en-US" dirty="0"/>
              <a:t>	E.g., US  stock returns vs Asian stock returns</a:t>
            </a:r>
          </a:p>
          <a:p>
            <a:r>
              <a:rPr lang="en-US" dirty="0"/>
              <a:t>Medicine –</a:t>
            </a:r>
          </a:p>
          <a:p>
            <a:r>
              <a:rPr lang="en-US" dirty="0"/>
              <a:t>	E.g., study across multiple hospitals or patients</a:t>
            </a:r>
          </a:p>
          <a:p>
            <a:r>
              <a:rPr lang="en-US" dirty="0"/>
              <a:t>		“blood pressure 120/80” – what does this mean?</a:t>
            </a:r>
          </a:p>
          <a:p>
            <a:r>
              <a:rPr lang="en-US" dirty="0"/>
              <a:t>E-commerce – </a:t>
            </a:r>
          </a:p>
          <a:p>
            <a:r>
              <a:rPr lang="en-US" dirty="0"/>
              <a:t>	comparison shopping, supply chain 	</a:t>
            </a:r>
          </a:p>
          <a:p>
            <a:r>
              <a:rPr lang="en-US" dirty="0"/>
              <a:t>Software interoperability – </a:t>
            </a:r>
          </a:p>
          <a:p>
            <a:r>
              <a:rPr lang="en-US" dirty="0"/>
              <a:t>	data dictionaries for APIs</a:t>
            </a:r>
          </a:p>
          <a:p>
            <a:r>
              <a:rPr lang="en-US" dirty="0"/>
              <a:t>Science – different collaborative teams</a:t>
            </a:r>
          </a:p>
          <a:p>
            <a:r>
              <a:rPr lang="en-US" dirty="0"/>
              <a:t>		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F56B411-5131-CA41-A8BD-910E237E9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2" y="4012208"/>
            <a:ext cx="7658100" cy="2677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41469-4265-3A45-82A8-7F5C23BD3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6" y="-23304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learning-based approach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028644"/>
            <a:ext cx="7680691" cy="3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based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033463"/>
            <a:ext cx="5109786" cy="51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26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3304"/>
            <a:ext cx="7467600" cy="705359"/>
          </a:xfrm>
        </p:spPr>
        <p:txBody>
          <a:bodyPr>
            <a:normAutofit/>
          </a:bodyPr>
          <a:lstStyle/>
          <a:p>
            <a:r>
              <a:rPr lang="en-US" dirty="0"/>
              <a:t>learning based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56" y="1015413"/>
            <a:ext cx="8240732" cy="50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1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7B1F-E943-224B-B750-76F1BC31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issues	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521428-53FA-A346-B250-942BF7455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463312"/>
              </p:ext>
            </p:extLst>
          </p:nvPr>
        </p:nvGraphicFramePr>
        <p:xfrm>
          <a:off x="152400" y="1071282"/>
          <a:ext cx="4191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961271366"/>
                    </a:ext>
                  </a:extLst>
                </a:gridCol>
              </a:tblGrid>
              <a:tr h="353152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618017">
                <a:tc>
                  <a:txBody>
                    <a:bodyPr/>
                    <a:lstStyle/>
                    <a:p>
                      <a:r>
                        <a:rPr lang="en-US" dirty="0"/>
                        <a:t>Apple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327532"/>
                  </a:ext>
                </a:extLst>
              </a:tr>
              <a:tr h="364298">
                <a:tc>
                  <a:txBody>
                    <a:bodyPr/>
                    <a:lstStyle/>
                    <a:p>
                      <a:r>
                        <a:rPr lang="en-US" dirty="0"/>
                        <a:t>Cherry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30587"/>
                  </a:ext>
                </a:extLst>
              </a:tr>
              <a:tr h="364298">
                <a:tc>
                  <a:txBody>
                    <a:bodyPr/>
                    <a:lstStyle/>
                    <a:p>
                      <a:r>
                        <a:rPr lang="en-US" dirty="0"/>
                        <a:t>Blue Gum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30308"/>
                  </a:ext>
                </a:extLst>
              </a:tr>
              <a:tr h="353152">
                <a:tc>
                  <a:txBody>
                    <a:bodyPr/>
                    <a:lstStyle/>
                    <a:p>
                      <a:r>
                        <a:rPr lang="en-US" dirty="0"/>
                        <a:t>Red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Sad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46251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55E22F24-B6FD-9141-BE1E-BD25179BC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024730"/>
              </p:ext>
            </p:extLst>
          </p:nvPr>
        </p:nvGraphicFramePr>
        <p:xfrm>
          <a:off x="4495800" y="1066800"/>
          <a:ext cx="4038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961271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32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Cherry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3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Gum,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30308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15A3403-5606-A34D-A04C-EC433D2FAD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465363"/>
              </p:ext>
            </p:extLst>
          </p:nvPr>
        </p:nvGraphicFramePr>
        <p:xfrm>
          <a:off x="2247900" y="3420184"/>
          <a:ext cx="5448300" cy="56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075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196127136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36808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Product_x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Product_y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Jaccard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32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Cherry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3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Gum,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3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Cherry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Apple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8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Cherry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Cherry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2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Cherry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Gum,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96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2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17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06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03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90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00609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1066CA-E690-664C-9961-4CD2168E09C4}"/>
              </a:ext>
            </a:extLst>
          </p:cNvPr>
          <p:cNvCxnSpPr/>
          <p:nvPr/>
        </p:nvCxnSpPr>
        <p:spPr>
          <a:xfrm>
            <a:off x="3200400" y="29718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148CD1-DB4A-4042-9070-E9A8B37238D5}"/>
              </a:ext>
            </a:extLst>
          </p:cNvPr>
          <p:cNvCxnSpPr/>
          <p:nvPr/>
        </p:nvCxnSpPr>
        <p:spPr>
          <a:xfrm flipH="1">
            <a:off x="4114800" y="2667000"/>
            <a:ext cx="13716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DEEAB2-E26E-F743-82C4-6A1B252AC5E6}"/>
              </a:ext>
            </a:extLst>
          </p:cNvPr>
          <p:cNvSpPr txBox="1"/>
          <p:nvPr/>
        </p:nvSpPr>
        <p:spPr>
          <a:xfrm>
            <a:off x="5638800" y="2667000"/>
            <a:ext cx="259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product!</a:t>
            </a:r>
          </a:p>
          <a:p>
            <a:r>
              <a:rPr lang="en-US" dirty="0"/>
              <a:t>10000 x 10000 = 100M!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4C14D5-8ABE-6049-A2D1-9D15EF014562}"/>
              </a:ext>
            </a:extLst>
          </p:cNvPr>
          <p:cNvSpPr txBox="1"/>
          <p:nvPr/>
        </p:nvSpPr>
        <p:spPr>
          <a:xfrm>
            <a:off x="230605" y="4495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can we avoid this?</a:t>
            </a:r>
          </a:p>
        </p:txBody>
      </p:sp>
    </p:spTree>
    <p:extLst>
      <p:ext uri="{BB962C8B-B14F-4D97-AF65-F5344CB8AC3E}">
        <p14:creationId xmlns:p14="http://schemas.microsoft.com/office/powerpoint/2010/main" val="1202062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1428-C023-F54D-A5E0-2DA88DB2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quadratic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7CCC-BBAC-FD4C-8734-89389B681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428"/>
            <a:ext cx="8210550" cy="5073772"/>
          </a:xfrm>
        </p:spPr>
        <p:txBody>
          <a:bodyPr>
            <a:normAutofit/>
          </a:bodyPr>
          <a:lstStyle/>
          <a:p>
            <a:r>
              <a:rPr lang="en-US" dirty="0"/>
              <a:t>Basic idea:  Blocking, i.e. partition the tables into similar records, and only compare the partitions</a:t>
            </a:r>
          </a:p>
          <a:p>
            <a:endParaRPr lang="en-US" dirty="0"/>
          </a:p>
          <a:p>
            <a:r>
              <a:rPr lang="en-US" dirty="0"/>
              <a:t>Many different blocking methods, e.g., </a:t>
            </a:r>
          </a:p>
          <a:p>
            <a:r>
              <a:rPr lang="en-US" dirty="0"/>
              <a:t>	k-means clustering, </a:t>
            </a:r>
          </a:p>
          <a:p>
            <a:r>
              <a:rPr lang="en-US" dirty="0"/>
              <a:t>	records with at least one word, </a:t>
            </a:r>
          </a:p>
          <a:p>
            <a:r>
              <a:rPr lang="en-US" dirty="0"/>
              <a:t>	split records by value of some attribute</a:t>
            </a:r>
          </a:p>
          <a:p>
            <a:endParaRPr lang="en-US" dirty="0"/>
          </a:p>
          <a:p>
            <a:r>
              <a:rPr lang="en-US" dirty="0"/>
              <a:t>Two methods:  value-based partitioning and LSH</a:t>
            </a:r>
          </a:p>
        </p:txBody>
      </p:sp>
    </p:spTree>
    <p:extLst>
      <p:ext uri="{BB962C8B-B14F-4D97-AF65-F5344CB8AC3E}">
        <p14:creationId xmlns:p14="http://schemas.microsoft.com/office/powerpoint/2010/main" val="1645301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B4E3-447C-EF42-A47D-3882F72D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based partitioning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E1CCB4-DBA1-D44F-B563-044AD5977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23465"/>
              </p:ext>
            </p:extLst>
          </p:nvPr>
        </p:nvGraphicFramePr>
        <p:xfrm>
          <a:off x="457200" y="1098550"/>
          <a:ext cx="36957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Product_x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Mfg_x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32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Cherry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3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Blue Gum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3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8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Brown 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2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Green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96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 Belt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2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 Turtle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17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Orange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06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Tiny Monkey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03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Happy Squirrel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90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Angry 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00609"/>
                  </a:ext>
                </a:extLst>
              </a:tr>
            </a:tbl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EAFEA83-A9F8-FC44-AFD2-CD92A85B29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550135"/>
              </p:ext>
            </p:extLst>
          </p:nvPr>
        </p:nvGraphicFramePr>
        <p:xfrm>
          <a:off x="4733173" y="1098550"/>
          <a:ext cx="36957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Product_y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Mfg_y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32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3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Gum,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3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Smelly Sock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8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Black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2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Happy Monkey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96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2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Cherry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17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Orange 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06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Tiny Squirrel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03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Happy 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90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 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006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9E9381-D48B-F54A-8C20-293609EF8AE4}"/>
              </a:ext>
            </a:extLst>
          </p:cNvPr>
          <p:cNvSpPr txBox="1"/>
          <p:nvPr/>
        </p:nvSpPr>
        <p:spPr>
          <a:xfrm>
            <a:off x="457200" y="6324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Naïve work: 12 x 12 = 144 comparisons</a:t>
            </a:r>
          </a:p>
        </p:txBody>
      </p:sp>
    </p:spTree>
    <p:extLst>
      <p:ext uri="{BB962C8B-B14F-4D97-AF65-F5344CB8AC3E}">
        <p14:creationId xmlns:p14="http://schemas.microsoft.com/office/powerpoint/2010/main" val="2459894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B4E3-447C-EF42-A47D-3882F72D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based partitioning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E1CCB4-DBA1-D44F-B563-044AD5977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550566"/>
              </p:ext>
            </p:extLst>
          </p:nvPr>
        </p:nvGraphicFramePr>
        <p:xfrm>
          <a:off x="457200" y="1098550"/>
          <a:ext cx="367334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498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Product_x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Mfg_x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Apple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Fun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32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Cherry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3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Blue Gum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Happy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3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Red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Sad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8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Brown 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Fun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2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Green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96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Black Belt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Happy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2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Red Turtle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Sad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17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Orange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Fun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06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Tiny Monkey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03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Happy Squirrel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Happy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90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Angry 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Sad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00609"/>
                  </a:ext>
                </a:extLst>
              </a:tr>
            </a:tbl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EAFEA83-A9F8-FC44-AFD2-CD92A85B29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752993"/>
              </p:ext>
            </p:extLst>
          </p:nvPr>
        </p:nvGraphicFramePr>
        <p:xfrm>
          <a:off x="4733173" y="1098550"/>
          <a:ext cx="367487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022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Product_y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Mfg_y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Apple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F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32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White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3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Gum,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Happy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3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Smelly Sock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F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8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Black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2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Happy Monkey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Happy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96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Cool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F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2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Cherry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17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Orange 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Happy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06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Tiny Squirrel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F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03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Happy 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90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Red 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Happy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006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7BD5FB-618F-BF43-9095-4B36401F13EA}"/>
              </a:ext>
            </a:extLst>
          </p:cNvPr>
          <p:cNvSpPr txBox="1"/>
          <p:nvPr/>
        </p:nvSpPr>
        <p:spPr>
          <a:xfrm>
            <a:off x="609600" y="6096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Idea: apply Jaccard similarity to </a:t>
            </a:r>
            <a:r>
              <a:rPr lang="en-US" dirty="0" err="1"/>
              <a:t>Mfg</a:t>
            </a:r>
            <a:r>
              <a:rPr lang="en-US" dirty="0"/>
              <a:t> columns – only 4 x 3 = 12 comparisons</a:t>
            </a:r>
          </a:p>
        </p:txBody>
      </p:sp>
    </p:spTree>
    <p:extLst>
      <p:ext uri="{BB962C8B-B14F-4D97-AF65-F5344CB8AC3E}">
        <p14:creationId xmlns:p14="http://schemas.microsoft.com/office/powerpoint/2010/main" val="2149822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B4E3-447C-EF42-A47D-3882F72D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based partitioning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E1CCB4-DBA1-D44F-B563-044AD5977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465638"/>
              </p:ext>
            </p:extLst>
          </p:nvPr>
        </p:nvGraphicFramePr>
        <p:xfrm>
          <a:off x="134855" y="5430286"/>
          <a:ext cx="321624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336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617907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Product_x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Mfg_x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Red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Sad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8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Red Turtle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Sad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17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Angry 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Sad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00609"/>
                  </a:ext>
                </a:extLst>
              </a:tr>
            </a:tbl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EAFEA83-A9F8-FC44-AFD2-CD92A85B29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451751"/>
              </p:ext>
            </p:extLst>
          </p:nvPr>
        </p:nvGraphicFramePr>
        <p:xfrm>
          <a:off x="5230117" y="4780280"/>
          <a:ext cx="36748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022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Product_y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Mfg_y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White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3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Black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2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Cherry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17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Happy 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C0C0C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9033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DE31A8E-CE0B-2647-844C-BAF2DBD09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372740"/>
              </p:ext>
            </p:extLst>
          </p:nvPr>
        </p:nvGraphicFramePr>
        <p:xfrm>
          <a:off x="134855" y="3875009"/>
          <a:ext cx="318415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075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323084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Product_x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Mfg_x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Blue Gum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Happy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3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Black Belt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Happy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2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Happy Squirrel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Happy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90339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17718CC-BC01-DA42-8FDB-7903A3C46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327504"/>
              </p:ext>
            </p:extLst>
          </p:nvPr>
        </p:nvGraphicFramePr>
        <p:xfrm>
          <a:off x="134855" y="2316123"/>
          <a:ext cx="31841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314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463844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Product_x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Mfg_x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Cherry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3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Green 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96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Tiny Monkey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Bad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038883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7D904D2-8267-F641-8A4F-7FC2DFA6A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869204"/>
              </p:ext>
            </p:extLst>
          </p:nvPr>
        </p:nvGraphicFramePr>
        <p:xfrm>
          <a:off x="134855" y="757237"/>
          <a:ext cx="31168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517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094346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Product_x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Mfg_x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Apple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Fun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32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Brown 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Fun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2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Orange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Fun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06090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A3C9AA3B-A65C-2F48-832A-AFFC5711A1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168716"/>
              </p:ext>
            </p:extLst>
          </p:nvPr>
        </p:nvGraphicFramePr>
        <p:xfrm>
          <a:off x="5195884" y="2743200"/>
          <a:ext cx="36748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022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Product_y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Mfg_y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Gum,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Happy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3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Happy Monkey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Happy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96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Orange 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Happy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06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Red 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80"/>
                          </a:highlight>
                        </a:rPr>
                        <a:t>Happy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00609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664153-7AFC-FE42-8E74-AB0E3C122C44}"/>
              </a:ext>
            </a:extLst>
          </p:cNvPr>
          <p:cNvCxnSpPr>
            <a:cxnSpLocks/>
          </p:cNvCxnSpPr>
          <p:nvPr/>
        </p:nvCxnSpPr>
        <p:spPr>
          <a:xfrm>
            <a:off x="3295072" y="1758116"/>
            <a:ext cx="1833517" cy="394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9C9FC0-483A-0F4E-8E1F-2F163A333CEC}"/>
              </a:ext>
            </a:extLst>
          </p:cNvPr>
          <p:cNvCxnSpPr>
            <a:cxnSpLocks/>
          </p:cNvCxnSpPr>
          <p:nvPr/>
        </p:nvCxnSpPr>
        <p:spPr>
          <a:xfrm>
            <a:off x="3273394" y="3160319"/>
            <a:ext cx="1855195" cy="273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97173081-BADB-0541-B46E-54F7428EC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994497"/>
              </p:ext>
            </p:extLst>
          </p:nvPr>
        </p:nvGraphicFramePr>
        <p:xfrm>
          <a:off x="5195884" y="809625"/>
          <a:ext cx="36748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022">
                  <a:extLst>
                    <a:ext uri="{9D8B030D-6E8A-4147-A177-3AD203B41FA5}">
                      <a16:colId xmlns:a16="http://schemas.microsoft.com/office/drawing/2014/main" val="1317226594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735059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Product_y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Mfg_y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Apple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F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32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Smelly Sock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F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8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Cool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F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2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Tiny Squirrel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8000"/>
                          </a:highlight>
                        </a:rPr>
                        <a:t>F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0388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7847AF-BB71-F14B-8E3E-6C7AAE6C4655}"/>
              </a:ext>
            </a:extLst>
          </p:cNvPr>
          <p:cNvCxnSpPr>
            <a:cxnSpLocks/>
          </p:cNvCxnSpPr>
          <p:nvPr/>
        </p:nvCxnSpPr>
        <p:spPr>
          <a:xfrm flipV="1">
            <a:off x="3394452" y="3596441"/>
            <a:ext cx="1734137" cy="95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95BABF-3607-BE4C-9EB3-BD8DD7CE60C9}"/>
              </a:ext>
            </a:extLst>
          </p:cNvPr>
          <p:cNvCxnSpPr>
            <a:cxnSpLocks/>
          </p:cNvCxnSpPr>
          <p:nvPr/>
        </p:nvCxnSpPr>
        <p:spPr>
          <a:xfrm flipV="1">
            <a:off x="3319013" y="6171966"/>
            <a:ext cx="1809576" cy="49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8EC6F-9B74-D54E-A828-0FC09D3793D7}"/>
              </a:ext>
            </a:extLst>
          </p:cNvPr>
          <p:cNvSpPr txBox="1"/>
          <p:nvPr/>
        </p:nvSpPr>
        <p:spPr>
          <a:xfrm>
            <a:off x="3687533" y="780349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Jaccard on partitions that have similar </a:t>
            </a:r>
            <a:r>
              <a:rPr lang="en-US" dirty="0" err="1"/>
              <a:t>mfg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FEF1A3-A4D4-7342-9D38-C67F16B72A5A}"/>
              </a:ext>
            </a:extLst>
          </p:cNvPr>
          <p:cNvSpPr txBox="1"/>
          <p:nvPr/>
        </p:nvSpPr>
        <p:spPr>
          <a:xfrm>
            <a:off x="3840635" y="2630256"/>
            <a:ext cx="102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3x4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960BFF-951C-4B4B-A080-12A10B7922FE}"/>
              </a:ext>
            </a:extLst>
          </p:cNvPr>
          <p:cNvSpPr txBox="1"/>
          <p:nvPr/>
        </p:nvSpPr>
        <p:spPr>
          <a:xfrm>
            <a:off x="3821775" y="4613848"/>
            <a:ext cx="102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3x4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4E826F-550B-8841-BCEF-CD5C63600445}"/>
              </a:ext>
            </a:extLst>
          </p:cNvPr>
          <p:cNvSpPr txBox="1"/>
          <p:nvPr/>
        </p:nvSpPr>
        <p:spPr>
          <a:xfrm>
            <a:off x="4572000" y="4178967"/>
            <a:ext cx="102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3x4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359D61-9037-5E45-B246-6151B9438649}"/>
              </a:ext>
            </a:extLst>
          </p:cNvPr>
          <p:cNvSpPr txBox="1"/>
          <p:nvPr/>
        </p:nvSpPr>
        <p:spPr>
          <a:xfrm>
            <a:off x="3917895" y="6171966"/>
            <a:ext cx="102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3x4</a:t>
            </a:r>
          </a:p>
        </p:txBody>
      </p:sp>
      <p:sp>
        <p:nvSpPr>
          <p:cNvPr id="27" name="Smiley Face 26">
            <a:extLst>
              <a:ext uri="{FF2B5EF4-FFF2-40B4-BE49-F238E27FC236}">
                <a16:creationId xmlns:a16="http://schemas.microsoft.com/office/drawing/2014/main" id="{EDB6074F-9592-A541-A33A-0B99068F41F0}"/>
              </a:ext>
            </a:extLst>
          </p:cNvPr>
          <p:cNvSpPr/>
          <p:nvPr/>
        </p:nvSpPr>
        <p:spPr>
          <a:xfrm>
            <a:off x="7868124" y="1493682"/>
            <a:ext cx="990600" cy="966185"/>
          </a:xfrm>
          <a:prstGeom prst="smileyFace">
            <a:avLst>
              <a:gd name="adj" fmla="val -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E0BB0E3-E998-8D43-8F8D-15EF32447A1E}"/>
              </a:ext>
            </a:extLst>
          </p:cNvPr>
          <p:cNvSpPr txBox="1">
            <a:spLocks/>
          </p:cNvSpPr>
          <p:nvPr/>
        </p:nvSpPr>
        <p:spPr>
          <a:xfrm>
            <a:off x="1550040" y="3198540"/>
            <a:ext cx="5762626" cy="65106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Total work: 12 + 3x4 * 5 = 72 comparisons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D5DE9E-203F-0241-AF4E-A7C978D2FF0D}"/>
              </a:ext>
            </a:extLst>
          </p:cNvPr>
          <p:cNvCxnSpPr>
            <a:cxnSpLocks/>
          </p:cNvCxnSpPr>
          <p:nvPr/>
        </p:nvCxnSpPr>
        <p:spPr>
          <a:xfrm>
            <a:off x="3546852" y="4706067"/>
            <a:ext cx="1397959" cy="1001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6D5DD39-C921-434A-88E5-AC9348AB7B92}"/>
              </a:ext>
            </a:extLst>
          </p:cNvPr>
          <p:cNvSpPr txBox="1"/>
          <p:nvPr/>
        </p:nvSpPr>
        <p:spPr>
          <a:xfrm>
            <a:off x="3690434" y="5251809"/>
            <a:ext cx="102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3x4</a:t>
            </a:r>
          </a:p>
        </p:txBody>
      </p:sp>
    </p:spTree>
    <p:extLst>
      <p:ext uri="{BB962C8B-B14F-4D97-AF65-F5344CB8AC3E}">
        <p14:creationId xmlns:p14="http://schemas.microsoft.com/office/powerpoint/2010/main" val="22427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DCD4-EA8C-4940-A99B-88FCBA95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6232"/>
            <a:ext cx="8543924" cy="802196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idea of LSH for Jaccard 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33EB-3FD0-C74A-A1E1-62281B40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428"/>
            <a:ext cx="8210550" cy="5463340"/>
          </a:xfrm>
        </p:spPr>
        <p:txBody>
          <a:bodyPr>
            <a:normAutofit/>
          </a:bodyPr>
          <a:lstStyle/>
          <a:p>
            <a:r>
              <a:rPr lang="en-US" dirty="0"/>
              <a:t>Idea:  find a may to hash items so that items with high </a:t>
            </a:r>
            <a:r>
              <a:rPr lang="en-US" dirty="0" err="1"/>
              <a:t>jaccard</a:t>
            </a:r>
            <a:r>
              <a:rPr lang="en-US" dirty="0"/>
              <a:t> similarity end up in same bucket</a:t>
            </a:r>
          </a:p>
          <a:p>
            <a:endParaRPr lang="en-US" dirty="0"/>
          </a:p>
          <a:p>
            <a:r>
              <a:rPr lang="en-US" dirty="0"/>
              <a:t>Suppose we have a hash function H, and two tables T1 and T2</a:t>
            </a:r>
          </a:p>
          <a:p>
            <a:r>
              <a:rPr lang="en-US" dirty="0"/>
              <a:t>H maps from an input string to a number in 1..k</a:t>
            </a:r>
          </a:p>
          <a:p>
            <a:endParaRPr lang="en-US" dirty="0"/>
          </a:p>
          <a:p>
            <a:r>
              <a:rPr lang="en-US" dirty="0"/>
              <a:t>For record r in T1:</a:t>
            </a:r>
          </a:p>
          <a:p>
            <a:r>
              <a:rPr lang="en-US" dirty="0"/>
              <a:t>	</a:t>
            </a:r>
            <a:r>
              <a:rPr lang="en-US" dirty="0" err="1"/>
              <a:t>min_hash_r</a:t>
            </a:r>
            <a:r>
              <a:rPr lang="en-US" dirty="0"/>
              <a:t> = MAX_INT</a:t>
            </a:r>
          </a:p>
          <a:p>
            <a:r>
              <a:rPr lang="en-US" dirty="0"/>
              <a:t>	for each word </a:t>
            </a:r>
            <a:r>
              <a:rPr lang="en-US" dirty="0" err="1"/>
              <a:t>wi</a:t>
            </a:r>
            <a:r>
              <a:rPr lang="en-US" dirty="0"/>
              <a:t> in r:</a:t>
            </a:r>
          </a:p>
          <a:p>
            <a:r>
              <a:rPr lang="en-US" dirty="0"/>
              <a:t>		</a:t>
            </a:r>
            <a:r>
              <a:rPr lang="en-US" dirty="0" err="1"/>
              <a:t>min_hash_r</a:t>
            </a:r>
            <a:r>
              <a:rPr lang="en-US" dirty="0"/>
              <a:t> = min(</a:t>
            </a:r>
            <a:r>
              <a:rPr lang="en-US" dirty="0" err="1"/>
              <a:t>min_hash_r</a:t>
            </a:r>
            <a:r>
              <a:rPr lang="en-US" dirty="0"/>
              <a:t>, H(</a:t>
            </a:r>
            <a:r>
              <a:rPr lang="en-US" dirty="0" err="1"/>
              <a:t>wi</a:t>
            </a:r>
            <a:r>
              <a:rPr lang="en-US" dirty="0"/>
              <a:t>))</a:t>
            </a:r>
          </a:p>
          <a:p>
            <a:r>
              <a:rPr lang="en-US" dirty="0"/>
              <a:t>	assign r to bucket </a:t>
            </a:r>
            <a:r>
              <a:rPr lang="en-US" dirty="0" err="1"/>
              <a:t>min_hash_r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B6A479-0096-B142-B19B-C5DCBA9D4DCF}"/>
              </a:ext>
            </a:extLst>
          </p:cNvPr>
          <p:cNvSpPr txBox="1"/>
          <p:nvPr/>
        </p:nvSpPr>
        <p:spPr>
          <a:xfrm>
            <a:off x="6324600" y="4267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</a:t>
            </a:r>
            <a:r>
              <a:rPr lang="en-US" i="1" dirty="0" err="1"/>
              <a:t>minhash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3195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D3B6-25F2-8F47-B974-ED1AD422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4EC41-466B-EF42-A55F-983876F87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428"/>
            <a:ext cx="2971800" cy="4921371"/>
          </a:xfrm>
        </p:spPr>
        <p:txBody>
          <a:bodyPr>
            <a:normAutofit/>
          </a:bodyPr>
          <a:lstStyle/>
          <a:p>
            <a:r>
              <a:rPr lang="en-US" dirty="0"/>
              <a:t>R1 = </a:t>
            </a:r>
            <a:r>
              <a:rPr lang="en-US" dirty="0" err="1"/>
              <a:t>sam</a:t>
            </a:r>
            <a:r>
              <a:rPr lang="en-US" dirty="0"/>
              <a:t> likes meat</a:t>
            </a:r>
          </a:p>
          <a:p>
            <a:r>
              <a:rPr lang="en-US" dirty="0"/>
              <a:t>R2 = </a:t>
            </a:r>
            <a:r>
              <a:rPr lang="en-US" dirty="0" err="1"/>
              <a:t>tim</a:t>
            </a:r>
            <a:r>
              <a:rPr lang="en-US" dirty="0"/>
              <a:t> likes fish</a:t>
            </a:r>
          </a:p>
          <a:p>
            <a:endParaRPr lang="en-US" dirty="0"/>
          </a:p>
          <a:p>
            <a:r>
              <a:rPr lang="en-US" dirty="0"/>
              <a:t>H(likes) = 0</a:t>
            </a:r>
          </a:p>
          <a:p>
            <a:r>
              <a:rPr lang="en-US" dirty="0"/>
              <a:t>H(</a:t>
            </a:r>
            <a:r>
              <a:rPr lang="en-US" dirty="0" err="1"/>
              <a:t>tim</a:t>
            </a:r>
            <a:r>
              <a:rPr lang="en-US" dirty="0"/>
              <a:t>) = 1</a:t>
            </a:r>
          </a:p>
          <a:p>
            <a:r>
              <a:rPr lang="en-US" dirty="0"/>
              <a:t>H(</a:t>
            </a:r>
            <a:r>
              <a:rPr lang="en-US" dirty="0" err="1"/>
              <a:t>sam</a:t>
            </a:r>
            <a:r>
              <a:rPr lang="en-US" dirty="0"/>
              <a:t>) = 2</a:t>
            </a:r>
          </a:p>
          <a:p>
            <a:r>
              <a:rPr lang="en-US" dirty="0"/>
              <a:t>H(meat) = 3</a:t>
            </a:r>
          </a:p>
          <a:p>
            <a:r>
              <a:rPr lang="en-US" dirty="0"/>
              <a:t>H(fish) = 4</a:t>
            </a:r>
          </a:p>
          <a:p>
            <a:endParaRPr lang="en-US" dirty="0"/>
          </a:p>
          <a:p>
            <a:r>
              <a:rPr lang="en-US" dirty="0" err="1"/>
              <a:t>Minhash</a:t>
            </a:r>
            <a:r>
              <a:rPr lang="en-US" dirty="0"/>
              <a:t>(H, R1) = 0</a:t>
            </a:r>
          </a:p>
          <a:p>
            <a:r>
              <a:rPr lang="en-US" dirty="0" err="1"/>
              <a:t>Minhash</a:t>
            </a:r>
            <a:r>
              <a:rPr lang="en-US" dirty="0"/>
              <a:t>(H, R2) = 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A0749D-EA77-A84F-8481-2CEC301AC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75442"/>
              </p:ext>
            </p:extLst>
          </p:nvPr>
        </p:nvGraphicFramePr>
        <p:xfrm>
          <a:off x="5105400" y="1112520"/>
          <a:ext cx="24384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99282873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66437375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r>
                        <a:rPr lang="en-US" dirty="0"/>
                        <a:t>Hash bucket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9982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R1, 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99419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901997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3748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84682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7149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8B6B63-8105-5748-B1DE-03474FFF0EEB}"/>
              </a:ext>
            </a:extLst>
          </p:cNvPr>
          <p:cNvSpPr txBox="1"/>
          <p:nvPr/>
        </p:nvSpPr>
        <p:spPr>
          <a:xfrm>
            <a:off x="1395412" y="6292727"/>
            <a:ext cx="666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we just got lucky!  And they aren’t really 100% similar!</a:t>
            </a:r>
          </a:p>
        </p:txBody>
      </p:sp>
    </p:spTree>
    <p:extLst>
      <p:ext uri="{BB962C8B-B14F-4D97-AF65-F5344CB8AC3E}">
        <p14:creationId xmlns:p14="http://schemas.microsoft.com/office/powerpoint/2010/main" val="8344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/>
          <p:cNvSpPr/>
          <p:nvPr/>
        </p:nvSpPr>
        <p:spPr>
          <a:xfrm>
            <a:off x="860778" y="2974543"/>
            <a:ext cx="2721914" cy="1213714"/>
          </a:xfrm>
          <a:prstGeom prst="homePlate">
            <a:avLst/>
          </a:prstGeom>
          <a:solidFill>
            <a:srgbClr val="F5C201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/>
        </p:nvGrpSpPr>
        <p:grpSpPr>
          <a:xfrm>
            <a:off x="3288208" y="2974543"/>
            <a:ext cx="2721914" cy="1213714"/>
            <a:chOff x="2430899" y="1425142"/>
            <a:chExt cx="3034287" cy="1213714"/>
          </a:xfrm>
        </p:grpSpPr>
        <p:sp>
          <p:nvSpPr>
            <p:cNvPr id="23" name="Chevron 22"/>
            <p:cNvSpPr/>
            <p:nvPr/>
          </p:nvSpPr>
          <p:spPr>
            <a:xfrm>
              <a:off x="2430899" y="1425142"/>
              <a:ext cx="3034287" cy="1213714"/>
            </a:xfrm>
            <a:prstGeom prst="chevron">
              <a:avLst/>
            </a:prstGeom>
            <a:solidFill>
              <a:srgbClr val="526DB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6"/>
            <p:cNvSpPr/>
            <p:nvPr/>
          </p:nvSpPr>
          <p:spPr>
            <a:xfrm>
              <a:off x="2932924" y="1425142"/>
              <a:ext cx="2099151" cy="121371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014" tIns="74676" rIns="37338" bIns="74676" numCol="1" spcCol="1270" anchor="ctr" anchorCtr="0">
              <a:noAutofit/>
            </a:bodyPr>
            <a:lstStyle/>
            <a:p>
              <a:pPr marL="91440" lvl="0" defTabSz="1244600">
                <a:lnSpc>
                  <a:spcPct val="90000"/>
                </a:lnSpc>
              </a:pPr>
              <a:r>
                <a:rPr lang="en-US" sz="2400" kern="1200" dirty="0">
                  <a:solidFill>
                    <a:schemeClr val="bg1"/>
                  </a:solidFill>
                </a:rPr>
                <a:t>Entity Resolution</a:t>
              </a:r>
            </a:p>
            <a:p>
              <a:pPr marL="91440" lvl="0" defTabSz="1244600">
                <a:lnSpc>
                  <a:spcPct val="90000"/>
                </a:lnSpc>
              </a:pPr>
              <a:r>
                <a:rPr lang="en-US" sz="1600" dirty="0">
                  <a:solidFill>
                    <a:schemeClr val="bg1"/>
                  </a:solidFill>
                </a:rPr>
                <a:t>Semantic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5638" y="2974543"/>
            <a:ext cx="2721914" cy="1213714"/>
            <a:chOff x="4858329" y="1425142"/>
            <a:chExt cx="3034287" cy="1213714"/>
          </a:xfrm>
        </p:grpSpPr>
        <p:sp>
          <p:nvSpPr>
            <p:cNvPr id="26" name="Chevron 25"/>
            <p:cNvSpPr/>
            <p:nvPr/>
          </p:nvSpPr>
          <p:spPr>
            <a:xfrm>
              <a:off x="4858329" y="1425142"/>
              <a:ext cx="3034287" cy="1213714"/>
            </a:xfrm>
            <a:prstGeom prst="chevron">
              <a:avLst/>
            </a:prstGeom>
            <a:solidFill>
              <a:srgbClr val="F5C20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8"/>
            <p:cNvSpPr/>
            <p:nvPr/>
          </p:nvSpPr>
          <p:spPr>
            <a:xfrm>
              <a:off x="5465186" y="1425142"/>
              <a:ext cx="2345630" cy="1213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74676" rIns="37338" bIns="74676" numCol="1" spcCol="1270" anchor="ctr" anchorCtr="0">
              <a:noAutofit/>
            </a:bodyPr>
            <a:lstStyle/>
            <a:p>
              <a:pPr marL="91440" lvl="0" defTabSz="1244600">
                <a:lnSpc>
                  <a:spcPct val="90000"/>
                </a:lnSpc>
              </a:pPr>
              <a:r>
                <a:rPr lang="en-US" sz="2400" kern="1200" dirty="0">
                  <a:solidFill>
                    <a:srgbClr val="000000"/>
                  </a:solidFill>
                </a:rPr>
                <a:t>Data Cleaning &amp; Fusion</a:t>
              </a:r>
            </a:p>
            <a:p>
              <a:pPr marL="91440" lvl="0" defTabSz="1244600">
                <a:lnSpc>
                  <a:spcPct val="90000"/>
                </a:lnSpc>
              </a:pPr>
              <a:r>
                <a:rPr lang="en-US" sz="1600" dirty="0">
                  <a:solidFill>
                    <a:srgbClr val="000000"/>
                  </a:solidFill>
                </a:rPr>
                <a:t>Semantic</a:t>
              </a: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Chevron 6"/>
          <p:cNvSpPr/>
          <p:nvPr/>
        </p:nvSpPr>
        <p:spPr>
          <a:xfrm>
            <a:off x="779827" y="2974543"/>
            <a:ext cx="1883048" cy="12137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014" tIns="74676" rIns="37338" bIns="74676" numCol="1" spcCol="1270" anchor="ctr" anchorCtr="0">
            <a:noAutofit/>
          </a:bodyPr>
          <a:lstStyle/>
          <a:p>
            <a:pPr marL="91440" lvl="0" defTabSz="1244600">
              <a:lnSpc>
                <a:spcPct val="90000"/>
              </a:lnSpc>
              <a:spcBef>
                <a:spcPct val="0"/>
              </a:spcBef>
            </a:pPr>
            <a:r>
              <a:rPr lang="en-US" sz="2400" kern="1200" dirty="0">
                <a:solidFill>
                  <a:srgbClr val="000000"/>
                </a:solidFill>
              </a:rPr>
              <a:t>Schema Matching</a:t>
            </a:r>
          </a:p>
          <a:p>
            <a:pPr marL="91440" lvl="0" defTabSz="1244600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Structural</a:t>
            </a:r>
            <a:endParaRPr lang="en-US" sz="2400" kern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3434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/>
              </a:rPr>
              <a:t>Schema Alignment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5558" y="4360206"/>
            <a:ext cx="2405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rgbClr val="000000"/>
                </a:solidFill>
                <a:latin typeface="Tahoma"/>
              </a:rPr>
              <a:t>deduplication, entity clustering, merge/purge, fuzzy match, record linkage, approximate match... 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B0402-E897-0F4D-BF19-846E080284B8}"/>
              </a:ext>
            </a:extLst>
          </p:cNvPr>
          <p:cNvSpPr txBox="1"/>
          <p:nvPr/>
        </p:nvSpPr>
        <p:spPr>
          <a:xfrm>
            <a:off x="901119" y="2433262"/>
            <a:ext cx="44196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C56CD5-728F-154A-9029-36670C47868D}"/>
              </a:ext>
            </a:extLst>
          </p:cNvPr>
          <p:cNvSpPr txBox="1"/>
          <p:nvPr/>
        </p:nvSpPr>
        <p:spPr>
          <a:xfrm>
            <a:off x="5320719" y="2433262"/>
            <a:ext cx="3043454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Monday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C3441D-B06C-7D4E-8015-03273BEE8393}"/>
              </a:ext>
            </a:extLst>
          </p:cNvPr>
          <p:cNvSpPr/>
          <p:nvPr/>
        </p:nvSpPr>
        <p:spPr>
          <a:xfrm>
            <a:off x="6054796" y="4343400"/>
            <a:ext cx="251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/>
              </a:rPr>
              <a:t>missing </a:t>
            </a:r>
            <a:r>
              <a:rPr lang="en" dirty="0">
                <a:solidFill>
                  <a:srgbClr val="000000"/>
                </a:solidFill>
                <a:latin typeface="Tahoma"/>
              </a:rPr>
              <a:t>value imputation, distribution tests, integrity and check constraints, disguised missing values, …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6038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337F-905E-6E46-B692-C4950B24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 define a family of hashes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465874-0691-A543-BB9B-C37BE70A4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968314"/>
            <a:ext cx="2971800" cy="4921371"/>
          </a:xfrm>
        </p:spPr>
        <p:txBody>
          <a:bodyPr>
            <a:normAutofit/>
          </a:bodyPr>
          <a:lstStyle/>
          <a:p>
            <a:r>
              <a:rPr lang="en-US" dirty="0"/>
              <a:t>R1 = </a:t>
            </a:r>
            <a:r>
              <a:rPr lang="en-US" dirty="0" err="1"/>
              <a:t>sam</a:t>
            </a:r>
            <a:r>
              <a:rPr lang="en-US" dirty="0"/>
              <a:t> likes meat</a:t>
            </a:r>
          </a:p>
          <a:p>
            <a:r>
              <a:rPr lang="en-US" dirty="0"/>
              <a:t>R2 = </a:t>
            </a:r>
            <a:r>
              <a:rPr lang="en-US" dirty="0" err="1"/>
              <a:t>tim</a:t>
            </a:r>
            <a:r>
              <a:rPr lang="en-US" dirty="0"/>
              <a:t> likes fish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5E9FDB-6406-1643-B2FA-900F4C3BCB4C}"/>
              </a:ext>
            </a:extLst>
          </p:cNvPr>
          <p:cNvSpPr/>
          <p:nvPr/>
        </p:nvSpPr>
        <p:spPr>
          <a:xfrm>
            <a:off x="157162" y="1752600"/>
            <a:ext cx="24336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H1(likes) = 0</a:t>
            </a:r>
          </a:p>
          <a:p>
            <a:r>
              <a:rPr lang="en-US" dirty="0"/>
              <a:t>H1(</a:t>
            </a:r>
            <a:r>
              <a:rPr lang="en-US" dirty="0" err="1"/>
              <a:t>tim</a:t>
            </a:r>
            <a:r>
              <a:rPr lang="en-US" dirty="0"/>
              <a:t>) = 1</a:t>
            </a:r>
          </a:p>
          <a:p>
            <a:r>
              <a:rPr lang="en-US" dirty="0"/>
              <a:t>H1(</a:t>
            </a:r>
            <a:r>
              <a:rPr lang="en-US" dirty="0" err="1"/>
              <a:t>sam</a:t>
            </a:r>
            <a:r>
              <a:rPr lang="en-US" dirty="0"/>
              <a:t>) = 2</a:t>
            </a:r>
          </a:p>
          <a:p>
            <a:r>
              <a:rPr lang="en-US" dirty="0"/>
              <a:t>H1(meat) = 3</a:t>
            </a:r>
          </a:p>
          <a:p>
            <a:r>
              <a:rPr lang="en-US" dirty="0"/>
              <a:t>H1(fish) = 4</a:t>
            </a:r>
          </a:p>
          <a:p>
            <a:endParaRPr lang="en-US" dirty="0"/>
          </a:p>
          <a:p>
            <a:r>
              <a:rPr lang="en-US" dirty="0" err="1"/>
              <a:t>Minhash</a:t>
            </a:r>
            <a:r>
              <a:rPr lang="en-US" dirty="0"/>
              <a:t>(H1, R1) = 0</a:t>
            </a:r>
          </a:p>
          <a:p>
            <a:r>
              <a:rPr lang="en-US" dirty="0" err="1"/>
              <a:t>Minhash</a:t>
            </a:r>
            <a:r>
              <a:rPr lang="en-US" dirty="0"/>
              <a:t>(H1, R2) = 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9BFFB8-6813-BF4A-87C0-73B3D0530894}"/>
              </a:ext>
            </a:extLst>
          </p:cNvPr>
          <p:cNvSpPr/>
          <p:nvPr/>
        </p:nvSpPr>
        <p:spPr>
          <a:xfrm>
            <a:off x="2438400" y="1761565"/>
            <a:ext cx="24336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H1(likes) = 1</a:t>
            </a:r>
          </a:p>
          <a:p>
            <a:r>
              <a:rPr lang="en-US" dirty="0"/>
              <a:t>H1(</a:t>
            </a:r>
            <a:r>
              <a:rPr lang="en-US" dirty="0" err="1"/>
              <a:t>tim</a:t>
            </a:r>
            <a:r>
              <a:rPr lang="en-US" dirty="0"/>
              <a:t>) = 0</a:t>
            </a:r>
          </a:p>
          <a:p>
            <a:r>
              <a:rPr lang="en-US" dirty="0"/>
              <a:t>H1(</a:t>
            </a:r>
            <a:r>
              <a:rPr lang="en-US" dirty="0" err="1"/>
              <a:t>sam</a:t>
            </a:r>
            <a:r>
              <a:rPr lang="en-US" dirty="0"/>
              <a:t>) = 2</a:t>
            </a:r>
          </a:p>
          <a:p>
            <a:r>
              <a:rPr lang="en-US" dirty="0"/>
              <a:t>H1(meat) = 3</a:t>
            </a:r>
          </a:p>
          <a:p>
            <a:r>
              <a:rPr lang="en-US" dirty="0"/>
              <a:t>H1(fish) = 4</a:t>
            </a:r>
          </a:p>
          <a:p>
            <a:endParaRPr lang="en-US" dirty="0"/>
          </a:p>
          <a:p>
            <a:r>
              <a:rPr lang="en-US" dirty="0" err="1"/>
              <a:t>Minhash</a:t>
            </a:r>
            <a:r>
              <a:rPr lang="en-US" dirty="0"/>
              <a:t>(H1, R1) = 1</a:t>
            </a:r>
          </a:p>
          <a:p>
            <a:r>
              <a:rPr lang="en-US" dirty="0" err="1"/>
              <a:t>Minhash</a:t>
            </a:r>
            <a:r>
              <a:rPr lang="en-US" dirty="0"/>
              <a:t>(H1, R2) 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62545-7FF8-9442-BD0F-C49546A25CF0}"/>
              </a:ext>
            </a:extLst>
          </p:cNvPr>
          <p:cNvSpPr/>
          <p:nvPr/>
        </p:nvSpPr>
        <p:spPr>
          <a:xfrm>
            <a:off x="4886324" y="1761565"/>
            <a:ext cx="24336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H1(likes) = 1</a:t>
            </a:r>
          </a:p>
          <a:p>
            <a:r>
              <a:rPr lang="en-US" dirty="0"/>
              <a:t>H1(</a:t>
            </a:r>
            <a:r>
              <a:rPr lang="en-US" dirty="0" err="1"/>
              <a:t>tim</a:t>
            </a:r>
            <a:r>
              <a:rPr lang="en-US" dirty="0"/>
              <a:t>) = 2</a:t>
            </a:r>
          </a:p>
          <a:p>
            <a:r>
              <a:rPr lang="en-US" dirty="0"/>
              <a:t>H1(</a:t>
            </a:r>
            <a:r>
              <a:rPr lang="en-US" dirty="0" err="1"/>
              <a:t>sam</a:t>
            </a:r>
            <a:r>
              <a:rPr lang="en-US" dirty="0"/>
              <a:t>) = 0</a:t>
            </a:r>
          </a:p>
          <a:p>
            <a:r>
              <a:rPr lang="en-US" dirty="0"/>
              <a:t>H1(meat) = 3</a:t>
            </a:r>
          </a:p>
          <a:p>
            <a:r>
              <a:rPr lang="en-US" dirty="0"/>
              <a:t>H1(fish) = 4</a:t>
            </a:r>
          </a:p>
          <a:p>
            <a:endParaRPr lang="en-US" dirty="0"/>
          </a:p>
          <a:p>
            <a:r>
              <a:rPr lang="en-US" dirty="0" err="1"/>
              <a:t>Minhash</a:t>
            </a:r>
            <a:r>
              <a:rPr lang="en-US" dirty="0"/>
              <a:t>(H1, R1) = 0</a:t>
            </a:r>
          </a:p>
          <a:p>
            <a:r>
              <a:rPr lang="en-US" dirty="0" err="1"/>
              <a:t>Minhash</a:t>
            </a:r>
            <a:r>
              <a:rPr lang="en-US" dirty="0"/>
              <a:t>(H1, R2) = 1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F85DD1-260C-604F-87C9-1A8140CB5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57509"/>
              </p:ext>
            </p:extLst>
          </p:nvPr>
        </p:nvGraphicFramePr>
        <p:xfrm>
          <a:off x="236245" y="4405564"/>
          <a:ext cx="220215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78">
                  <a:extLst>
                    <a:ext uri="{9D8B030D-6E8A-4147-A177-3AD203B41FA5}">
                      <a16:colId xmlns:a16="http://schemas.microsoft.com/office/drawing/2014/main" val="1992828731"/>
                    </a:ext>
                  </a:extLst>
                </a:gridCol>
                <a:gridCol w="1101078">
                  <a:extLst>
                    <a:ext uri="{9D8B030D-6E8A-4147-A177-3AD203B41FA5}">
                      <a16:colId xmlns:a16="http://schemas.microsoft.com/office/drawing/2014/main" val="406643737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Hash bucket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998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R1, 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99419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9019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3748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8468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71491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22C05B-131A-C94E-A787-EB42D3990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196983"/>
              </p:ext>
            </p:extLst>
          </p:nvPr>
        </p:nvGraphicFramePr>
        <p:xfrm>
          <a:off x="2527006" y="4373901"/>
          <a:ext cx="220215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78">
                  <a:extLst>
                    <a:ext uri="{9D8B030D-6E8A-4147-A177-3AD203B41FA5}">
                      <a16:colId xmlns:a16="http://schemas.microsoft.com/office/drawing/2014/main" val="1992828731"/>
                    </a:ext>
                  </a:extLst>
                </a:gridCol>
                <a:gridCol w="1101078">
                  <a:extLst>
                    <a:ext uri="{9D8B030D-6E8A-4147-A177-3AD203B41FA5}">
                      <a16:colId xmlns:a16="http://schemas.microsoft.com/office/drawing/2014/main" val="406643737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Hash bucket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998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99419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9019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3748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8468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71491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F236E6E-9FF1-6E43-A079-37D54FF01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23345"/>
              </p:ext>
            </p:extLst>
          </p:nvPr>
        </p:nvGraphicFramePr>
        <p:xfrm>
          <a:off x="4817767" y="4342238"/>
          <a:ext cx="220215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78">
                  <a:extLst>
                    <a:ext uri="{9D8B030D-6E8A-4147-A177-3AD203B41FA5}">
                      <a16:colId xmlns:a16="http://schemas.microsoft.com/office/drawing/2014/main" val="1992828731"/>
                    </a:ext>
                  </a:extLst>
                </a:gridCol>
                <a:gridCol w="1101078">
                  <a:extLst>
                    <a:ext uri="{9D8B030D-6E8A-4147-A177-3AD203B41FA5}">
                      <a16:colId xmlns:a16="http://schemas.microsoft.com/office/drawing/2014/main" val="406643737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Hash bucket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998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99419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9019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3748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8468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71491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5D8490-0497-B641-B931-55F046C4CCFF}"/>
              </a:ext>
            </a:extLst>
          </p:cNvPr>
          <p:cNvSpPr txBox="1"/>
          <p:nvPr/>
        </p:nvSpPr>
        <p:spPr>
          <a:xfrm>
            <a:off x="7281359" y="2208617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hash function per permutation of the words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628FC1-4D74-B84F-BFB4-758B38863A82}"/>
              </a:ext>
            </a:extLst>
          </p:cNvPr>
          <p:cNvSpPr txBox="1"/>
          <p:nvPr/>
        </p:nvSpPr>
        <p:spPr>
          <a:xfrm>
            <a:off x="6629400" y="258886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996E8C-E880-6742-A8D8-A16C37480B7D}"/>
              </a:ext>
            </a:extLst>
          </p:cNvPr>
          <p:cNvSpPr txBox="1"/>
          <p:nvPr/>
        </p:nvSpPr>
        <p:spPr>
          <a:xfrm>
            <a:off x="7508457" y="516399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453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0B29-F717-764D-930E-DD590682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MINHASH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 JACCARD SIMILARITY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B7D07-78F7-CF46-B9DD-ED18E48F8E7A}"/>
              </a:ext>
            </a:extLst>
          </p:cNvPr>
          <p:cNvSpPr txBox="1"/>
          <p:nvPr/>
        </p:nvSpPr>
        <p:spPr>
          <a:xfrm>
            <a:off x="382471" y="1049397"/>
            <a:ext cx="7466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Choose a random hash function from this set</a:t>
            </a:r>
          </a:p>
          <a:p>
            <a:br>
              <a:rPr lang="en-US" sz="2800" dirty="0"/>
            </a:br>
            <a:r>
              <a:rPr lang="en-US" sz="2800" dirty="0" err="1"/>
              <a:t>Pr</a:t>
            </a:r>
            <a:r>
              <a:rPr lang="en-US" sz="2800" dirty="0"/>
              <a:t>(</a:t>
            </a:r>
            <a:r>
              <a:rPr lang="en-US" sz="2800" dirty="0" err="1"/>
              <a:t>minhash</a:t>
            </a:r>
            <a:r>
              <a:rPr lang="en-US" sz="2800" dirty="0"/>
              <a:t>(R1) = </a:t>
            </a:r>
            <a:r>
              <a:rPr lang="en-US" sz="2800" dirty="0" err="1"/>
              <a:t>minhash</a:t>
            </a:r>
            <a:r>
              <a:rPr lang="en-US" sz="2800" dirty="0"/>
              <a:t>(R2)) =</a:t>
            </a:r>
            <a:endParaRPr lang="en-US" sz="2800" dirty="0">
              <a:latin typeface="Symbol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B2908-6811-2F4C-A57F-EE813181A15E}"/>
              </a:ext>
            </a:extLst>
          </p:cNvPr>
          <p:cNvSpPr/>
          <p:nvPr/>
        </p:nvSpPr>
        <p:spPr>
          <a:xfrm>
            <a:off x="2274974" y="2511382"/>
            <a:ext cx="4168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words(R1) ⋂ words (R2)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D51F2D-A9AE-DE40-B65F-E1AC6A1666FF}"/>
              </a:ext>
            </a:extLst>
          </p:cNvPr>
          <p:cNvCxnSpPr/>
          <p:nvPr/>
        </p:nvCxnSpPr>
        <p:spPr>
          <a:xfrm>
            <a:off x="2287006" y="3110349"/>
            <a:ext cx="3207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C45789D-C45D-6049-815A-269617D401A3}"/>
              </a:ext>
            </a:extLst>
          </p:cNvPr>
          <p:cNvSpPr/>
          <p:nvPr/>
        </p:nvSpPr>
        <p:spPr>
          <a:xfrm>
            <a:off x="2287006" y="3110349"/>
            <a:ext cx="4168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words(R1) ⋃ words (R2)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67336-6D35-4D48-B854-168D30339B32}"/>
              </a:ext>
            </a:extLst>
          </p:cNvPr>
          <p:cNvSpPr txBox="1"/>
          <p:nvPr/>
        </p:nvSpPr>
        <p:spPr>
          <a:xfrm>
            <a:off x="366429" y="4087378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choose k random hash functions, an estimate of Jaccard similarity is thus:</a:t>
            </a:r>
          </a:p>
          <a:p>
            <a:endParaRPr lang="en-US" sz="2400" dirty="0"/>
          </a:p>
          <a:p>
            <a:r>
              <a:rPr lang="en-US" sz="2800" dirty="0"/>
              <a:t>1/k ∑ h</a:t>
            </a:r>
            <a:r>
              <a:rPr lang="en-US" sz="2800" baseline="-25000" dirty="0"/>
              <a:t>i</a:t>
            </a:r>
            <a:r>
              <a:rPr lang="en-US" sz="2800" dirty="0"/>
              <a:t>(R1) = h</a:t>
            </a:r>
            <a:r>
              <a:rPr lang="en-US" sz="2800" baseline="-25000" dirty="0"/>
              <a:t>i</a:t>
            </a:r>
            <a:r>
              <a:rPr lang="en-US" sz="2800" dirty="0"/>
              <a:t>(R2)  </a:t>
            </a:r>
          </a:p>
          <a:p>
            <a:r>
              <a:rPr lang="en-US" sz="2800" dirty="0"/>
              <a:t>     1&lt;</a:t>
            </a:r>
            <a:r>
              <a:rPr lang="en-US" sz="2800" dirty="0" err="1"/>
              <a:t>i</a:t>
            </a:r>
            <a:r>
              <a:rPr lang="en-US" sz="2800" dirty="0"/>
              <a:t>&lt;k </a:t>
            </a:r>
            <a:endParaRPr lang="en-US" sz="2800" dirty="0">
              <a:latin typeface="Symbol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D108C-A3EE-8F4C-AFF1-6DB3432138F3}"/>
              </a:ext>
            </a:extLst>
          </p:cNvPr>
          <p:cNvSpPr txBox="1"/>
          <p:nvPr/>
        </p:nvSpPr>
        <p:spPr>
          <a:xfrm>
            <a:off x="6873037" y="2434437"/>
            <a:ext cx="1832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is Jaccard similarity!</a:t>
            </a:r>
          </a:p>
        </p:txBody>
      </p:sp>
    </p:spTree>
    <p:extLst>
      <p:ext uri="{BB962C8B-B14F-4D97-AF65-F5344CB8AC3E}">
        <p14:creationId xmlns:p14="http://schemas.microsoft.com/office/powerpoint/2010/main" val="194470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110F-A30E-4A40-9A6C-67D7221F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FE30D-07FB-FA49-AFEA-022A835A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428"/>
            <a:ext cx="8210550" cy="4616572"/>
          </a:xfrm>
        </p:spPr>
        <p:txBody>
          <a:bodyPr>
            <a:normAutofit/>
          </a:bodyPr>
          <a:lstStyle/>
          <a:p>
            <a:r>
              <a:rPr lang="en-US" dirty="0"/>
              <a:t>Initialize k hash tables, one for each of k hash functions</a:t>
            </a:r>
          </a:p>
          <a:p>
            <a:r>
              <a:rPr lang="en-US" dirty="0"/>
              <a:t>For each record R:</a:t>
            </a:r>
          </a:p>
          <a:p>
            <a:r>
              <a:rPr lang="en-US" dirty="0"/>
              <a:t>	for each hash table t:</a:t>
            </a:r>
          </a:p>
          <a:p>
            <a:r>
              <a:rPr lang="en-US" dirty="0"/>
              <a:t>		store R in </a:t>
            </a:r>
            <a:r>
              <a:rPr lang="en-US" dirty="0" err="1"/>
              <a:t>minhash</a:t>
            </a:r>
            <a:r>
              <a:rPr lang="en-US" dirty="0"/>
              <a:t>(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(R))</a:t>
            </a:r>
          </a:p>
          <a:p>
            <a:endParaRPr lang="en-US" dirty="0"/>
          </a:p>
          <a:p>
            <a:r>
              <a:rPr lang="en-US" dirty="0"/>
              <a:t>For each record R, to compute records R has &gt; 0 JS with:</a:t>
            </a:r>
          </a:p>
          <a:p>
            <a:r>
              <a:rPr lang="en-US" dirty="0"/>
              <a:t>	Lookup k buckets R was hashed to</a:t>
            </a:r>
          </a:p>
          <a:p>
            <a:r>
              <a:rPr lang="en-US" dirty="0"/>
              <a:t>	For each record R’ other than R in each of those buckets:</a:t>
            </a:r>
          </a:p>
          <a:p>
            <a:r>
              <a:rPr lang="en-US" dirty="0"/>
              <a:t>		Compute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0C828-DD9B-FD47-8C61-FDDED3D7CA1F}"/>
              </a:ext>
            </a:extLst>
          </p:cNvPr>
          <p:cNvSpPr/>
          <p:nvPr/>
        </p:nvSpPr>
        <p:spPr>
          <a:xfrm>
            <a:off x="3733800" y="464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1/k ∑ </a:t>
            </a:r>
            <a:r>
              <a:rPr lang="en-US" dirty="0" err="1"/>
              <a:t>bucket</a:t>
            </a:r>
            <a:r>
              <a:rPr lang="en-US" baseline="-25000" dirty="0" err="1"/>
              <a:t>i</a:t>
            </a:r>
            <a:r>
              <a:rPr lang="en-US" dirty="0"/>
              <a:t>(R) in </a:t>
            </a:r>
            <a:r>
              <a:rPr lang="en-US" dirty="0" err="1"/>
              <a:t>bucket</a:t>
            </a:r>
            <a:r>
              <a:rPr lang="en-US" baseline="-25000" dirty="0" err="1"/>
              <a:t>i</a:t>
            </a:r>
            <a:r>
              <a:rPr lang="en-US" dirty="0"/>
              <a:t>(R’)  </a:t>
            </a:r>
          </a:p>
          <a:p>
            <a:r>
              <a:rPr lang="en-US" dirty="0"/>
              <a:t>     1&lt;</a:t>
            </a:r>
            <a:r>
              <a:rPr lang="en-US" dirty="0" err="1"/>
              <a:t>i</a:t>
            </a:r>
            <a:r>
              <a:rPr lang="en-US" dirty="0"/>
              <a:t>&lt;k 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83B46-2F55-8D40-8FFF-199AC0A15EEA}"/>
              </a:ext>
            </a:extLst>
          </p:cNvPr>
          <p:cNvSpPr txBox="1"/>
          <p:nvPr/>
        </p:nvSpPr>
        <p:spPr>
          <a:xfrm>
            <a:off x="228600" y="5751095"/>
            <a:ext cx="821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Complexity: R * k * records per bucket</a:t>
            </a:r>
          </a:p>
          <a:p>
            <a:r>
              <a:rPr lang="en-US" sz="2400" dirty="0"/>
              <a:t>If k * records per bucket is &lt; R, we’ve saved work</a:t>
            </a:r>
          </a:p>
        </p:txBody>
      </p:sp>
    </p:spTree>
    <p:extLst>
      <p:ext uri="{BB962C8B-B14F-4D97-AF65-F5344CB8AC3E}">
        <p14:creationId xmlns:p14="http://schemas.microsoft.com/office/powerpoint/2010/main" val="25998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E9BC-E05F-DC4D-9A4E-6F5EBF36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DC990-0C08-A64B-9D1F-80EB63E7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981720"/>
            <a:ext cx="8210550" cy="21976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JS(R1, R2) ~= 1 + 0 + 0 / 3 = 1/3</a:t>
            </a:r>
          </a:p>
          <a:p>
            <a:r>
              <a:rPr lang="en-US" dirty="0"/>
              <a:t>JS(R1, R3) ~= 0 + 0 + 0 / 3 = 0</a:t>
            </a:r>
          </a:p>
          <a:p>
            <a:r>
              <a:rPr lang="en-US" dirty="0"/>
              <a:t>JS(R2, R4) ~= 0 + 0 + 1 / 3 = 1/3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K * records per bucket work to get JS of R1 and all other records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A7AFD5-7D87-6143-8160-FBA8EE22A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63038"/>
              </p:ext>
            </p:extLst>
          </p:nvPr>
        </p:nvGraphicFramePr>
        <p:xfrm>
          <a:off x="1180161" y="1345192"/>
          <a:ext cx="220215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78">
                  <a:extLst>
                    <a:ext uri="{9D8B030D-6E8A-4147-A177-3AD203B41FA5}">
                      <a16:colId xmlns:a16="http://schemas.microsoft.com/office/drawing/2014/main" val="1992828731"/>
                    </a:ext>
                  </a:extLst>
                </a:gridCol>
                <a:gridCol w="1101078">
                  <a:extLst>
                    <a:ext uri="{9D8B030D-6E8A-4147-A177-3AD203B41FA5}">
                      <a16:colId xmlns:a16="http://schemas.microsoft.com/office/drawing/2014/main" val="406643737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Hash bucket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998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R1, 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99419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9019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R3, 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3748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8468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7149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D4078D-B64E-1D43-A444-A13167CDB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0376"/>
              </p:ext>
            </p:extLst>
          </p:nvPr>
        </p:nvGraphicFramePr>
        <p:xfrm>
          <a:off x="3470922" y="1313529"/>
          <a:ext cx="220215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78">
                  <a:extLst>
                    <a:ext uri="{9D8B030D-6E8A-4147-A177-3AD203B41FA5}">
                      <a16:colId xmlns:a16="http://schemas.microsoft.com/office/drawing/2014/main" val="1992828731"/>
                    </a:ext>
                  </a:extLst>
                </a:gridCol>
                <a:gridCol w="1101078">
                  <a:extLst>
                    <a:ext uri="{9D8B030D-6E8A-4147-A177-3AD203B41FA5}">
                      <a16:colId xmlns:a16="http://schemas.microsoft.com/office/drawing/2014/main" val="406643737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Hash bucket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998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99419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9019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3748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8468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7149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58B436-7CC3-E543-B142-EE009FFB2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71688"/>
              </p:ext>
            </p:extLst>
          </p:nvPr>
        </p:nvGraphicFramePr>
        <p:xfrm>
          <a:off x="5761683" y="1281866"/>
          <a:ext cx="220215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78">
                  <a:extLst>
                    <a:ext uri="{9D8B030D-6E8A-4147-A177-3AD203B41FA5}">
                      <a16:colId xmlns:a16="http://schemas.microsoft.com/office/drawing/2014/main" val="1992828731"/>
                    </a:ext>
                  </a:extLst>
                </a:gridCol>
                <a:gridCol w="1101078">
                  <a:extLst>
                    <a:ext uri="{9D8B030D-6E8A-4147-A177-3AD203B41FA5}">
                      <a16:colId xmlns:a16="http://schemas.microsoft.com/office/drawing/2014/main" val="406643737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Hash bucket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998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99419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R2, 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9019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3748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8468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71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7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98E0-C5FF-1841-9494-CC652420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Non-Text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CCF56-D31A-C843-900F-D433781E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428"/>
            <a:ext cx="8210550" cy="4921372"/>
          </a:xfrm>
        </p:spPr>
        <p:txBody>
          <a:bodyPr/>
          <a:lstStyle/>
          <a:p>
            <a:r>
              <a:rPr lang="en-US" dirty="0"/>
              <a:t>“Fuzzy matching”, e.g., using Jaccard, doesn’t work for categorical or numerical data</a:t>
            </a:r>
          </a:p>
          <a:p>
            <a:endParaRPr lang="en-US" dirty="0"/>
          </a:p>
          <a:p>
            <a:r>
              <a:rPr lang="en-US" dirty="0"/>
              <a:t>Will need some other method to resolve errors in such fields</a:t>
            </a:r>
          </a:p>
          <a:p>
            <a:endParaRPr lang="en-US" dirty="0"/>
          </a:p>
          <a:p>
            <a:r>
              <a:rPr lang="en-US" dirty="0"/>
              <a:t>Will talk more about this next time</a:t>
            </a:r>
          </a:p>
        </p:txBody>
      </p:sp>
    </p:spTree>
    <p:extLst>
      <p:ext uri="{BB962C8B-B14F-4D97-AF65-F5344CB8AC3E}">
        <p14:creationId xmlns:p14="http://schemas.microsoft.com/office/powerpoint/2010/main" val="38335462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C214-6FEB-0E43-95E8-10F22A9D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909BC-B170-6640-90F0-5BF4AC6D5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428"/>
            <a:ext cx="8210550" cy="5302372"/>
          </a:xfrm>
        </p:spPr>
        <p:txBody>
          <a:bodyPr/>
          <a:lstStyle/>
          <a:p>
            <a:r>
              <a:rPr lang="en-US" dirty="0"/>
              <a:t>Data Integration is messy, especially when dealing with semantic ambiguities</a:t>
            </a:r>
          </a:p>
          <a:p>
            <a:endParaRPr lang="en-US" dirty="0"/>
          </a:p>
          <a:p>
            <a:r>
              <a:rPr lang="en-US" dirty="0"/>
              <a:t>Determining if two columns are the same, or if two entities match, can be done using text similarity</a:t>
            </a:r>
          </a:p>
          <a:p>
            <a:endParaRPr lang="en-US" dirty="0"/>
          </a:p>
          <a:p>
            <a:r>
              <a:rPr lang="en-US" dirty="0"/>
              <a:t>One common metric:  Jaccard Similarity, possibly weighted by term frequency</a:t>
            </a:r>
          </a:p>
          <a:p>
            <a:endParaRPr lang="en-US" dirty="0"/>
          </a:p>
          <a:p>
            <a:r>
              <a:rPr lang="en-US" dirty="0"/>
              <a:t>Can avoid quadratic complexity using blocking, e.g., on values or with LSH</a:t>
            </a:r>
          </a:p>
        </p:txBody>
      </p:sp>
    </p:spTree>
    <p:extLst>
      <p:ext uri="{BB962C8B-B14F-4D97-AF65-F5344CB8AC3E}">
        <p14:creationId xmlns:p14="http://schemas.microsoft.com/office/powerpoint/2010/main" val="125963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F5F8-62E0-1F43-80AE-33A5F92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9E64-E02B-6841-90B6-9B1893C5A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3286"/>
            <a:ext cx="8210550" cy="5177514"/>
          </a:xfrm>
        </p:spPr>
        <p:txBody>
          <a:bodyPr>
            <a:normAutofit/>
          </a:bodyPr>
          <a:lstStyle/>
          <a:p>
            <a:r>
              <a:rPr lang="en-US" dirty="0"/>
              <a:t>Goal is to match columns from two tables, to produce a single table with the same schema</a:t>
            </a:r>
          </a:p>
          <a:p>
            <a:endParaRPr lang="en-US" dirty="0"/>
          </a:p>
          <a:p>
            <a:r>
              <a:rPr lang="en-US" dirty="0"/>
              <a:t>Complicated because people use different names for columns</a:t>
            </a:r>
          </a:p>
          <a:p>
            <a:endParaRPr lang="en-US" dirty="0"/>
          </a:p>
          <a:p>
            <a:r>
              <a:rPr lang="en-US" dirty="0"/>
              <a:t>Typical approach:  find columns with a similar name, the same data type, and high overlap in values</a:t>
            </a:r>
          </a:p>
          <a:p>
            <a:endParaRPr lang="en-US" dirty="0"/>
          </a:p>
          <a:p>
            <a:r>
              <a:rPr lang="en-US" dirty="0"/>
              <a:t>Measuring similarity and overlap are problems we will need to address in entity resolution as well …</a:t>
            </a:r>
          </a:p>
        </p:txBody>
      </p:sp>
    </p:spTree>
    <p:extLst>
      <p:ext uri="{BB962C8B-B14F-4D97-AF65-F5344CB8AC3E}">
        <p14:creationId xmlns:p14="http://schemas.microsoft.com/office/powerpoint/2010/main" val="41870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89" y="302736"/>
            <a:ext cx="8543924" cy="802196"/>
          </a:xfrm>
        </p:spPr>
        <p:txBody>
          <a:bodyPr>
            <a:normAutofit/>
          </a:bodyPr>
          <a:lstStyle/>
          <a:p>
            <a:r>
              <a:rPr lang="en-US" dirty="0"/>
              <a:t>Naïve entity resolution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EB350-E2D6-1543-81BB-6609B624364A}"/>
              </a:ext>
            </a:extLst>
          </p:cNvPr>
          <p:cNvSpPr txBox="1"/>
          <p:nvPr/>
        </p:nvSpPr>
        <p:spPr>
          <a:xfrm>
            <a:off x="453189" y="217329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each record R1 in T1: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For each record R2 in T2: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	s = similar(R1, R2)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	if (s &gt; thresh) 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		emit (R1, R2)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76B03E-ED13-8945-8623-C5CFD7E80D86}"/>
              </a:ext>
            </a:extLst>
          </p:cNvPr>
          <p:cNvSpPr/>
          <p:nvPr/>
        </p:nvSpPr>
        <p:spPr>
          <a:xfrm>
            <a:off x="453189" y="1293468"/>
            <a:ext cx="5384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Two tables, T1, T2, with same schema </a:t>
            </a: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Goal merged into one table without duplicates</a:t>
            </a:r>
          </a:p>
        </p:txBody>
      </p:sp>
    </p:spTree>
    <p:extLst>
      <p:ext uri="{BB962C8B-B14F-4D97-AF65-F5344CB8AC3E}">
        <p14:creationId xmlns:p14="http://schemas.microsoft.com/office/powerpoint/2010/main" val="7232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complicated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035258"/>
            <a:ext cx="8231188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7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world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8428"/>
            <a:ext cx="8210550" cy="1416171"/>
          </a:xfrm>
        </p:spPr>
        <p:txBody>
          <a:bodyPr>
            <a:normAutofit/>
          </a:bodyPr>
          <a:lstStyle/>
          <a:p>
            <a:r>
              <a:rPr lang="en-US" b="0" dirty="0"/>
              <a:t>- How many customers do I have?</a:t>
            </a:r>
          </a:p>
          <a:p>
            <a:r>
              <a:rPr lang="en-US" b="0" dirty="0">
                <a:solidFill>
                  <a:srgbClr val="FF0000"/>
                </a:solidFill>
              </a:rPr>
              <a:t>	Wrong answer because of duplicate records!</a:t>
            </a:r>
          </a:p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5202" y="3087862"/>
            <a:ext cx="174919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26DB0"/>
                </a:solidFill>
              </a:rPr>
              <a:t>select</a:t>
            </a:r>
            <a:r>
              <a:rPr lang="en-US" dirty="0"/>
              <a:t> count(*)</a:t>
            </a:r>
          </a:p>
          <a:p>
            <a:r>
              <a:rPr lang="en-US" dirty="0">
                <a:solidFill>
                  <a:srgbClr val="526DB0"/>
                </a:solidFill>
              </a:rPr>
              <a:t>from</a:t>
            </a:r>
            <a:r>
              <a:rPr lang="en-US" dirty="0"/>
              <a:t> customer</a:t>
            </a:r>
          </a:p>
          <a:p>
            <a:r>
              <a:rPr lang="en-US" dirty="0">
                <a:solidFill>
                  <a:srgbClr val="526DB0"/>
                </a:solidFill>
              </a:rPr>
              <a:t>group</a:t>
            </a:r>
            <a:r>
              <a:rPr lang="en-US" dirty="0"/>
              <a:t> </a:t>
            </a:r>
            <a:r>
              <a:rPr lang="en-US" dirty="0">
                <a:solidFill>
                  <a:srgbClr val="526DB0"/>
                </a:solidFill>
              </a:rPr>
              <a:t>by</a:t>
            </a:r>
            <a:r>
              <a:rPr lang="en-US" dirty="0"/>
              <a:t> state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62400" y="3048000"/>
          <a:ext cx="426720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Wasington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102626" y="8255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select</a:t>
            </a:r>
            <a:r>
              <a:rPr lang="en-US" dirty="0"/>
              <a:t> count(*)</a:t>
            </a:r>
          </a:p>
          <a:p>
            <a:r>
              <a:rPr lang="en-US" dirty="0">
                <a:solidFill>
                  <a:srgbClr val="526DB0"/>
                </a:solidFill>
              </a:rPr>
              <a:t>from</a:t>
            </a:r>
            <a:r>
              <a:rPr lang="en-US" dirty="0"/>
              <a:t> customer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765" y="2514600"/>
            <a:ext cx="3938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- How many customers by state?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6165797"/>
            <a:ext cx="75747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What about if you give this data to a ML  algorithm?</a:t>
            </a:r>
          </a:p>
        </p:txBody>
      </p:sp>
    </p:spTree>
    <p:extLst>
      <p:ext uri="{BB962C8B-B14F-4D97-AF65-F5344CB8AC3E}">
        <p14:creationId xmlns:p14="http://schemas.microsoft.com/office/powerpoint/2010/main" val="6149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entity resolution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438" y="1035258"/>
            <a:ext cx="8235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" sz="2800" dirty="0"/>
              <a:t>“[The] problem of identifying and linking/grouping different manifestations of the same real world object.”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667000"/>
            <a:ext cx="82311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lvl="0">
              <a:buClr>
                <a:schemeClr val="dk2"/>
              </a:buClr>
              <a:buSzPct val="166666"/>
            </a:pPr>
            <a:r>
              <a:rPr lang="de-DE" sz="2400" b="1" dirty="0">
                <a:solidFill>
                  <a:schemeClr val="tx2"/>
                </a:solidFill>
                <a:latin typeface="Cambria"/>
                <a:ea typeface="Cambria"/>
                <a:cs typeface="Cambria"/>
                <a:sym typeface="Cambria"/>
              </a:rPr>
              <a:t>Challenges</a:t>
            </a:r>
          </a:p>
          <a:p>
            <a:pPr marL="381000" lvl="0" indent="-3429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 dirty="0">
                <a:latin typeface="Cambria"/>
                <a:ea typeface="Cambria"/>
                <a:cs typeface="Cambria"/>
                <a:sym typeface="Cambria"/>
              </a:rPr>
              <a:t>Fundamental ambiguity</a:t>
            </a:r>
          </a:p>
          <a:p>
            <a:pPr marL="381000" lvl="0" indent="-3429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 dirty="0">
                <a:latin typeface="Cambria"/>
                <a:ea typeface="Cambria"/>
                <a:cs typeface="Cambria"/>
                <a:sym typeface="Cambria"/>
              </a:rPr>
              <a:t>Diversity in representations (format, truncation, ambiguity)</a:t>
            </a:r>
          </a:p>
          <a:p>
            <a:pPr marL="381000" lvl="0" indent="-3429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 dirty="0">
                <a:latin typeface="Cambria"/>
                <a:ea typeface="Cambria"/>
                <a:cs typeface="Cambria"/>
                <a:sym typeface="Cambria"/>
              </a:rPr>
              <a:t>Errors</a:t>
            </a:r>
          </a:p>
          <a:p>
            <a:pPr marL="381000" lvl="0" indent="-3429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 dirty="0">
                <a:latin typeface="Cambria"/>
                <a:ea typeface="Cambria"/>
                <a:cs typeface="Cambria"/>
                <a:sym typeface="Cambria"/>
              </a:rPr>
              <a:t>Missing data</a:t>
            </a:r>
          </a:p>
          <a:p>
            <a:pPr marL="381000" lvl="0" indent="-3429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 dirty="0">
                <a:latin typeface="Cambria"/>
                <a:ea typeface="Cambria"/>
                <a:cs typeface="Cambria"/>
                <a:sym typeface="Cambria"/>
              </a:rPr>
              <a:t>Records from different times</a:t>
            </a:r>
          </a:p>
          <a:p>
            <a:pPr marL="381000" lvl="0" indent="-3429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 dirty="0">
                <a:latin typeface="Cambria"/>
                <a:ea typeface="Cambria"/>
                <a:cs typeface="Cambria"/>
                <a:sym typeface="Cambria"/>
              </a:rPr>
              <a:t>Relationships in addition to equality</a:t>
            </a:r>
          </a:p>
        </p:txBody>
      </p:sp>
    </p:spTree>
    <p:extLst>
      <p:ext uri="{BB962C8B-B14F-4D97-AF65-F5344CB8AC3E}">
        <p14:creationId xmlns:p14="http://schemas.microsoft.com/office/powerpoint/2010/main" val="2027947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_slide">
  <a:themeElements>
    <a:clrScheme name="Custom 9">
      <a:dk1>
        <a:srgbClr val="000000"/>
      </a:dk1>
      <a:lt1>
        <a:srgbClr val="EDEDED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Title_slide.thmx</Template>
  <TotalTime>6232</TotalTime>
  <Words>1956</Words>
  <Application>Microsoft Macintosh PowerPoint</Application>
  <PresentationFormat>On-screen Show (4:3)</PresentationFormat>
  <Paragraphs>666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Cambria</vt:lpstr>
      <vt:lpstr>Cambria Math</vt:lpstr>
      <vt:lpstr>Helvetica</vt:lpstr>
      <vt:lpstr>Helvetica Neue</vt:lpstr>
      <vt:lpstr>Rockwell</vt:lpstr>
      <vt:lpstr>Symbol</vt:lpstr>
      <vt:lpstr>Tahoma</vt:lpstr>
      <vt:lpstr>Wingdings</vt:lpstr>
      <vt:lpstr>Title_slide</vt:lpstr>
      <vt:lpstr>6.s080 Lecture 5:  Data Integration Key Ideas: Schema Matching Entity Resolution Jaccard Similarity Blocking And LSH</vt:lpstr>
      <vt:lpstr>What is data integration</vt:lpstr>
      <vt:lpstr>Why is this hard/important</vt:lpstr>
      <vt:lpstr>Outline</vt:lpstr>
      <vt:lpstr>Schema matching</vt:lpstr>
      <vt:lpstr>Naïve entity resolution approach</vt:lpstr>
      <vt:lpstr>It’s complicated</vt:lpstr>
      <vt:lpstr>real world data</vt:lpstr>
      <vt:lpstr>entity resolution</vt:lpstr>
      <vt:lpstr>Some other problems</vt:lpstr>
      <vt:lpstr>text similarity</vt:lpstr>
      <vt:lpstr>textual similarity</vt:lpstr>
      <vt:lpstr>edit distance</vt:lpstr>
      <vt:lpstr>Edit Distance</vt:lpstr>
      <vt:lpstr>edit distance Problems</vt:lpstr>
      <vt:lpstr>Edit Distance Problems</vt:lpstr>
      <vt:lpstr>jaccard similarity</vt:lpstr>
      <vt:lpstr>jaccard similarity</vt:lpstr>
      <vt:lpstr>jaccard similarity</vt:lpstr>
      <vt:lpstr>Clicker</vt:lpstr>
      <vt:lpstr>PowerPoint Presentation</vt:lpstr>
      <vt:lpstr>What can we do about?</vt:lpstr>
      <vt:lpstr>jaccard similarity</vt:lpstr>
      <vt:lpstr>IDF WEIGHTED</vt:lpstr>
      <vt:lpstr>idf weighted JACCARD</vt:lpstr>
      <vt:lpstr>other similarity functions</vt:lpstr>
      <vt:lpstr>Using jaccard for entity resolution</vt:lpstr>
      <vt:lpstr>record matching Problems</vt:lpstr>
      <vt:lpstr>combining similarity functions</vt:lpstr>
      <vt:lpstr>learning-based approach</vt:lpstr>
      <vt:lpstr>learning based approach</vt:lpstr>
      <vt:lpstr>learning based approach</vt:lpstr>
      <vt:lpstr>Scaling issues </vt:lpstr>
      <vt:lpstr>Handling quadratic scaling</vt:lpstr>
      <vt:lpstr>Value based partitioning</vt:lpstr>
      <vt:lpstr>Value based partitioning</vt:lpstr>
      <vt:lpstr>Value based partitioning</vt:lpstr>
      <vt:lpstr>Basic idea of LSH for Jaccard Similarity</vt:lpstr>
      <vt:lpstr>Example</vt:lpstr>
      <vt:lpstr>Idea:  define a family of hashes</vt:lpstr>
      <vt:lpstr>MINHASH   JACCARD SIMILARITY</vt:lpstr>
      <vt:lpstr>Putting it all together</vt:lpstr>
      <vt:lpstr>EXAMPLE</vt:lpstr>
      <vt:lpstr>Integrating Non-Text Data</vt:lpstr>
      <vt:lpstr>Summary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CS1951a Intro to Data Science</dc:title>
  <dc:creator>Tim Kraska</dc:creator>
  <cp:lastModifiedBy>Samuel R Madden</cp:lastModifiedBy>
  <cp:revision>533</cp:revision>
  <dcterms:created xsi:type="dcterms:W3CDTF">2014-01-27T16:41:52Z</dcterms:created>
  <dcterms:modified xsi:type="dcterms:W3CDTF">2019-09-19T00:18:53Z</dcterms:modified>
</cp:coreProperties>
</file>