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Lst>
  <p:notesMasterIdLst>
    <p:notesMasterId r:id="rId62"/>
  </p:notesMasterIdLst>
  <p:sldIdLst>
    <p:sldId id="256" r:id="rId3"/>
    <p:sldId id="557" r:id="rId4"/>
    <p:sldId id="558" r:id="rId5"/>
    <p:sldId id="559" r:id="rId6"/>
    <p:sldId id="560" r:id="rId7"/>
    <p:sldId id="561" r:id="rId8"/>
    <p:sldId id="562" r:id="rId9"/>
    <p:sldId id="563" r:id="rId10"/>
    <p:sldId id="564" r:id="rId11"/>
    <p:sldId id="622" r:id="rId12"/>
    <p:sldId id="572" r:id="rId13"/>
    <p:sldId id="574" r:id="rId14"/>
    <p:sldId id="591" r:id="rId15"/>
    <p:sldId id="565" r:id="rId16"/>
    <p:sldId id="566" r:id="rId17"/>
    <p:sldId id="567" r:id="rId18"/>
    <p:sldId id="568" r:id="rId19"/>
    <p:sldId id="569" r:id="rId20"/>
    <p:sldId id="570" r:id="rId21"/>
    <p:sldId id="623" r:id="rId22"/>
    <p:sldId id="573" r:id="rId23"/>
    <p:sldId id="578" r:id="rId24"/>
    <p:sldId id="575" r:id="rId25"/>
    <p:sldId id="576" r:id="rId26"/>
    <p:sldId id="577" r:id="rId27"/>
    <p:sldId id="612" r:id="rId28"/>
    <p:sldId id="614" r:id="rId29"/>
    <p:sldId id="613" r:id="rId30"/>
    <p:sldId id="579" r:id="rId31"/>
    <p:sldId id="580" r:id="rId32"/>
    <p:sldId id="582" r:id="rId33"/>
    <p:sldId id="615" r:id="rId34"/>
    <p:sldId id="620" r:id="rId35"/>
    <p:sldId id="583" r:id="rId36"/>
    <p:sldId id="616" r:id="rId37"/>
    <p:sldId id="617" r:id="rId38"/>
    <p:sldId id="618" r:id="rId39"/>
    <p:sldId id="619" r:id="rId40"/>
    <p:sldId id="611" r:id="rId41"/>
    <p:sldId id="585" r:id="rId42"/>
    <p:sldId id="592" r:id="rId43"/>
    <p:sldId id="593" r:id="rId44"/>
    <p:sldId id="624" r:id="rId45"/>
    <p:sldId id="594" r:id="rId46"/>
    <p:sldId id="595" r:id="rId47"/>
    <p:sldId id="596" r:id="rId48"/>
    <p:sldId id="597" r:id="rId49"/>
    <p:sldId id="598" r:id="rId50"/>
    <p:sldId id="599" r:id="rId51"/>
    <p:sldId id="600" r:id="rId52"/>
    <p:sldId id="601" r:id="rId53"/>
    <p:sldId id="602" r:id="rId54"/>
    <p:sldId id="603" r:id="rId55"/>
    <p:sldId id="604" r:id="rId56"/>
    <p:sldId id="605" r:id="rId57"/>
    <p:sldId id="606" r:id="rId58"/>
    <p:sldId id="607" r:id="rId59"/>
    <p:sldId id="608" r:id="rId60"/>
    <p:sldId id="609" r:id="rId6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128"/>
    <p:restoredTop sz="94737"/>
  </p:normalViewPr>
  <p:slideViewPr>
    <p:cSldViewPr snapToGrid="0" snapToObjects="1">
      <p:cViewPr>
        <p:scale>
          <a:sx n="79" d="100"/>
          <a:sy n="79" d="100"/>
        </p:scale>
        <p:origin x="1936" y="14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6T13:12:40.060"/>
    </inkml:context>
    <inkml:brush xml:id="br0">
      <inkml:brushProperty name="width" value="0.05" units="cm"/>
      <inkml:brushProperty name="height" value="0.05" units="cm"/>
      <inkml:brushProperty name="color" value="#E71224"/>
    </inkml:brush>
  </inkml:definitions>
  <inkml:trace contextRef="#ctx0" brushRef="#br0">0 0 24575,'25'0'0,"10"0"0,25 0 0,3 7 0,0-6 0,13 19 0,-20-10 0,14 5 0,-2-3 0,-17-10 0,8 9 0,-17-9 0,5 3 0,-12-5 0,5 0 0,-8 0 0,1 0 0,-1 0 0,8 0 0,-5 0 0,5 0 0,-8 5 0,-6-4 0,-1 4 0,-6-5 0,-1 0 0,1 0 0,-1 0 0,1 0 0,6 0 0,9 0 0,0 0 0,6 5 0,8 0 0,-12 6 0,7-6 0,-23 0 0,-8-2 0,-4-2 0,0 3 0,0-4 0,-1 0 0,1 0 0,-1 0 0,6 0 0,-4 0 0,8 0 0,-3 0 0,4 0 0,-4 0 0,-1 0 0,-5 0 0,-1 0 0,1 0 0,0 0 0,-1 0 0,0 0 0,0 0 0,0 0 0,1 0 0,0 0 0,0 0 0,0 0 0,-1 0 0,1 0 0,-1-3 0,0 2 0,1-2 0,-1 3 0,0 0 0,-3 0 0,-1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6T13:12:43.930"/>
    </inkml:context>
    <inkml:brush xml:id="br0">
      <inkml:brushProperty name="width" value="0.05" units="cm"/>
      <inkml:brushProperty name="height" value="0.05" units="cm"/>
      <inkml:brushProperty name="color" value="#E71224"/>
    </inkml:brush>
  </inkml:definitions>
  <inkml:trace contextRef="#ctx0" brushRef="#br0">0 7 24575,'3'-4'0,"39"2"0,12 2 0,-4-1 0,4 2-533,0 1 1,-1 3 532,44 9 0,-41-2 0,2 2-879,3 3 1,2 0 878,11-2 0,5-2-800,18 3 1,2-2 799,-7-3 0,0-2 0,7 2 0,-1-1 0,-7-4 0,-2-1 0,-4 0 0,-4-1-546,-17-4 0,0 0 546,6 4 0,-1 0 0,-19-4 0,0 2 23,10 5 1,0 1-24,-7-7 0,-2 0 0,32 6 1303,-4-7-1303,-18 0 2302,-10 0-2302,-4 0 1359,-5 0-1359,8 0 476,-1-6-476,1-1 26,8-6-26,-6 6 0,15 1 0,-23 6 0,13 0 0,-29 0 0,4 0 0,-13 0 0,-5 0 0,3 0 0,-3 0 0,11-5 0,1 4 0,14-10 0,2 4 0,7 0 0,1-4 0,3 4 0,-17 0 0,-5 2 0,-13 5 0,-5 0 0,20 0 0,12 0 0,37 0 0,15 0-703,0 0 703,-45 0 0,-2 0 0,22 0 0,-1 0 0,-13 0 0,-16 0 0,-13 0 0,-5 0 0,-15 0 703,3 0-703,-4-4 0,19-2 0,-4 1 0,25-1 0,-6 6 0,7 0 0,1 0 0,-1 0 0,-7 0 0,-8 0 0,-9 0 0,-7 0 0,-4 0 0,2 0 0,-7 0 0,2 0 0,8 0 0,-4 0 0,16 0 0,-10 0 0,-1 0 0,-3 0 0,-8 0 0,4 0 0,-6 0 0,1 0 0,-1 0 0,1 0 0,-1 0 0,1 0 0,0 0 0,0-3 0,-1-1 0,1 0 0,-4 0 0,-1 4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6T13:12:47.240"/>
    </inkml:context>
    <inkml:brush xml:id="br0">
      <inkml:brushProperty name="width" value="0.05" units="cm"/>
      <inkml:brushProperty name="height" value="0.05" units="cm"/>
      <inkml:brushProperty name="color" value="#AE198D"/>
      <inkml:brushProperty name="inkEffects" value="galaxy"/>
      <inkml:brushProperty name="anchorX" value="-40634.53906"/>
      <inkml:brushProperty name="anchorY" value="-32648.6543"/>
      <inkml:brushProperty name="scaleFactor" value="0.5"/>
    </inkml:brush>
  </inkml:definitions>
  <inkml:trace contextRef="#ctx0" brushRef="#br0">1 0 24575,'13'0'0,"51"0"0,-10 0 0,12 0 0,2 0 0,1 0 0,12 0 0,-42 0 0,-24 0 0,9 0 0,-15 0 0,3 0 0,-4 0 0,4 0 0,2 0 0,5 0 0,5 0 0,-3 0 0,3 0 0,-5 0 0,0 0 0,-5 0 0,-2 0 0,-4 0 0,0 0 0,0 0 0,-4 4 0,-1-1 0,-3 2 0,0-3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6T13:12:49.001"/>
    </inkml:context>
    <inkml:brush xml:id="br0">
      <inkml:brushProperty name="width" value="0.05" units="cm"/>
      <inkml:brushProperty name="height" value="0.05" units="cm"/>
      <inkml:brushProperty name="color" value="#AE198D"/>
      <inkml:brushProperty name="inkEffects" value="galaxy"/>
      <inkml:brushProperty name="anchorX" value="-52900.875"/>
      <inkml:brushProperty name="anchorY" value="-44996.14844"/>
      <inkml:brushProperty name="scaleFactor" value="0.5"/>
    </inkml:brush>
  </inkml:definitions>
  <inkml:trace contextRef="#ctx0" brushRef="#br0">0 0 24575,'26'0'0,"4"0"0,39 0 0,16 0-1421,-33 0 0,3 0 1421,17 0 0,2 0 0,2 0 0,1 0 0,5 0 0,2 0-1871,9 0 1,7 0 1870,-9 0 0,6 0 0,0 0 0,-5 0 0,0 0 0,0 0 0,8 0 0,0 0 0,-5 0-148,-25 0 0,-4 0 1,-2 0 147,26 0 0,-5 0-541,-13 0 1,-1 0 540,13 4 0,-3 0 346,-24-4 0,-4 2-346,30 11 3151,-33-12-3151,-16 5 2240,-14-3-2240,-7-2 1612,-5 3-1612,-1-4 412,-3 3-412,3-3 0,-4 4 0,10-4 0,6 0 0,7 0 0,7 0 0,7 0 0,-6 0 0,0 0 0,-9 0 0,-11 0 0,3 0 0,-8 0 0,4 0 0,-6 0 0,1 0 0,0 0 0,10 0 0,-2 0 0,9 0 0,-12 0 0,5 0 0,-9 0 0,3 0 0,-4 0 0,0 0 0,-4 0 0,-1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BE4F43-F249-8D44-94D8-66845E62B2D5}" type="datetimeFigureOut">
              <a:rPr lang="en-US" smtClean="0"/>
              <a:t>9/16/19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B480BE-D937-8E48-8439-14D8E72142CB}" type="slidenum">
              <a:rPr lang="en-US" smtClean="0"/>
              <a:t>‹#›</a:t>
            </a:fld>
            <a:endParaRPr lang="en-US"/>
          </a:p>
        </p:txBody>
      </p:sp>
    </p:spTree>
    <p:extLst>
      <p:ext uri="{BB962C8B-B14F-4D97-AF65-F5344CB8AC3E}">
        <p14:creationId xmlns:p14="http://schemas.microsoft.com/office/powerpoint/2010/main" val="36547002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0A6443FC-A4CB-3945-B80A-FDEC3CD05EFF}" type="slidenum">
              <a:rPr kumimoji="0" lang="en-US" sz="1200" b="0" i="0" u="none" strike="noStrike" kern="1200" cap="none" spc="0" normalizeH="0" baseline="0" noProof="0">
                <a:ln>
                  <a:noFill/>
                </a:ln>
                <a:solidFill>
                  <a:prstClr val="black"/>
                </a:solidFill>
                <a:effectLst/>
                <a:uLnTx/>
                <a:uFillTx/>
                <a:latin typeface="Times New Roman" charset="0"/>
                <a:ea typeface="ＭＳ Ｐゴシック" charset="0"/>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Times New Roman" charset="0"/>
              <a:ea typeface="ＭＳ Ｐゴシック" charset="0"/>
              <a:cs typeface="+mn-cs"/>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atin typeface="Times New Roman" charset="0"/>
            </a:endParaRPr>
          </a:p>
        </p:txBody>
      </p:sp>
    </p:spTree>
    <p:extLst>
      <p:ext uri="{BB962C8B-B14F-4D97-AF65-F5344CB8AC3E}">
        <p14:creationId xmlns:p14="http://schemas.microsoft.com/office/powerpoint/2010/main" val="34064684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3DF7935E-146E-7846-A48A-40CDB3AE4C2F}" type="slidenum">
              <a:rPr kumimoji="0" lang="en-US" sz="1200" b="0" i="0" u="none" strike="noStrike" kern="1200" cap="none" spc="0" normalizeH="0" baseline="0" noProof="0">
                <a:ln>
                  <a:noFill/>
                </a:ln>
                <a:solidFill>
                  <a:prstClr val="black"/>
                </a:solidFill>
                <a:effectLst/>
                <a:uLnTx/>
                <a:uFillTx/>
                <a:latin typeface="Times New Roman" charset="0"/>
                <a:ea typeface="ＭＳ Ｐゴシック" charset="0"/>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Times New Roman" charset="0"/>
              <a:ea typeface="ＭＳ Ｐゴシック" charset="0"/>
              <a:cs typeface="+mn-cs"/>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atin typeface="Times New Roman" charset="0"/>
            </a:endParaRPr>
          </a:p>
        </p:txBody>
      </p:sp>
    </p:spTree>
    <p:extLst>
      <p:ext uri="{BB962C8B-B14F-4D97-AF65-F5344CB8AC3E}">
        <p14:creationId xmlns:p14="http://schemas.microsoft.com/office/powerpoint/2010/main" val="33141405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5AD1A739-0DF4-F042-A8C6-6CF9BCA068F5}" type="slidenum">
              <a:rPr kumimoji="0" lang="en-US" sz="1200" b="0" i="0" u="none" strike="noStrike" kern="1200" cap="none" spc="0" normalizeH="0" baseline="0" noProof="0">
                <a:ln>
                  <a:noFill/>
                </a:ln>
                <a:solidFill>
                  <a:prstClr val="black"/>
                </a:solidFill>
                <a:effectLst/>
                <a:uLnTx/>
                <a:uFillTx/>
                <a:latin typeface="Times New Roman" charset="0"/>
                <a:ea typeface="ＭＳ Ｐゴシック" charset="0"/>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Times New Roman" charset="0"/>
              <a:ea typeface="ＭＳ Ｐゴシック" charset="0"/>
              <a:cs typeface="+mn-cs"/>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atin typeface="Times New Roman" charset="0"/>
            </a:endParaRPr>
          </a:p>
        </p:txBody>
      </p:sp>
    </p:spTree>
    <p:extLst>
      <p:ext uri="{BB962C8B-B14F-4D97-AF65-F5344CB8AC3E}">
        <p14:creationId xmlns:p14="http://schemas.microsoft.com/office/powerpoint/2010/main" val="30902043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08D1C509-0C2B-F843-A4A6-F699A13027A2}" type="slidenum">
              <a:rPr kumimoji="0" lang="en-US" sz="1200" b="0" i="0" u="none" strike="noStrike" kern="1200" cap="none" spc="0" normalizeH="0" baseline="0" noProof="0">
                <a:ln>
                  <a:noFill/>
                </a:ln>
                <a:solidFill>
                  <a:prstClr val="black"/>
                </a:solidFill>
                <a:effectLst/>
                <a:uLnTx/>
                <a:uFillTx/>
                <a:latin typeface="Times New Roman" charset="0"/>
                <a:ea typeface="ＭＳ Ｐゴシック" charset="0"/>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Times New Roman" charset="0"/>
              <a:ea typeface="ＭＳ Ｐゴシック" charset="0"/>
              <a:cs typeface="+mn-cs"/>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dirty="0">
              <a:latin typeface="Times New Roman" charset="0"/>
            </a:endParaRPr>
          </a:p>
        </p:txBody>
      </p:sp>
    </p:spTree>
    <p:extLst>
      <p:ext uri="{BB962C8B-B14F-4D97-AF65-F5344CB8AC3E}">
        <p14:creationId xmlns:p14="http://schemas.microsoft.com/office/powerpoint/2010/main" val="14598183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16ECCAAD-4261-104A-AFBB-7FA86FA77FCC}" type="slidenum">
              <a:rPr kumimoji="0" lang="en-US" sz="1200" b="0" i="0" u="none" strike="noStrike" kern="1200" cap="none" spc="0" normalizeH="0" baseline="0" noProof="0">
                <a:ln>
                  <a:noFill/>
                </a:ln>
                <a:solidFill>
                  <a:prstClr val="black"/>
                </a:solidFill>
                <a:effectLst/>
                <a:uLnTx/>
                <a:uFillTx/>
                <a:latin typeface="Times New Roman" charset="0"/>
                <a:ea typeface="ＭＳ Ｐゴシック" charset="0"/>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Times New Roman" charset="0"/>
              <a:ea typeface="ＭＳ Ｐゴシック" charset="0"/>
              <a:cs typeface="+mn-cs"/>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atin typeface="Times New Roman" charset="0"/>
            </a:endParaRPr>
          </a:p>
        </p:txBody>
      </p:sp>
    </p:spTree>
    <p:extLst>
      <p:ext uri="{BB962C8B-B14F-4D97-AF65-F5344CB8AC3E}">
        <p14:creationId xmlns:p14="http://schemas.microsoft.com/office/powerpoint/2010/main" val="23196057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A92808B-6C16-614A-9695-362E5A123284}" type="slidenum">
              <a:rPr kumimoji="0" lang="en-US" sz="1200" b="0" i="0" u="none" strike="noStrike" kern="1200" cap="none" spc="0" normalizeH="0" baseline="0" noProof="0">
                <a:ln>
                  <a:noFill/>
                </a:ln>
                <a:solidFill>
                  <a:prstClr val="black"/>
                </a:solidFill>
                <a:effectLst/>
                <a:uLnTx/>
                <a:uFillTx/>
                <a:latin typeface="Times New Roman" charset="0"/>
                <a:ea typeface="ＭＳ Ｐゴシック" charset="0"/>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Times New Roman" charset="0"/>
              <a:ea typeface="ＭＳ Ｐゴシック" charset="0"/>
              <a:cs typeface="+mn-cs"/>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atin typeface="Times New Roman" charset="0"/>
            </a:endParaRPr>
          </a:p>
        </p:txBody>
      </p:sp>
    </p:spTree>
    <p:extLst>
      <p:ext uri="{BB962C8B-B14F-4D97-AF65-F5344CB8AC3E}">
        <p14:creationId xmlns:p14="http://schemas.microsoft.com/office/powerpoint/2010/main" val="17436598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688343FE-0D52-494B-91B7-6D8A52115395}" type="slidenum">
              <a:rPr kumimoji="0" lang="en-US" sz="1200" b="0" i="0" u="none" strike="noStrike" kern="1200" cap="none" spc="0" normalizeH="0" baseline="0" noProof="0">
                <a:ln>
                  <a:noFill/>
                </a:ln>
                <a:solidFill>
                  <a:prstClr val="black"/>
                </a:solidFill>
                <a:effectLst/>
                <a:uLnTx/>
                <a:uFillTx/>
                <a:latin typeface="Times New Roman" charset="0"/>
                <a:ea typeface="ＭＳ Ｐゴシック" charset="0"/>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Times New Roman" charset="0"/>
              <a:ea typeface="ＭＳ Ｐゴシック" charset="0"/>
              <a:cs typeface="+mn-cs"/>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dirty="0">
              <a:latin typeface="Times New Roman" charset="0"/>
            </a:endParaRPr>
          </a:p>
        </p:txBody>
      </p:sp>
    </p:spTree>
    <p:extLst>
      <p:ext uri="{BB962C8B-B14F-4D97-AF65-F5344CB8AC3E}">
        <p14:creationId xmlns:p14="http://schemas.microsoft.com/office/powerpoint/2010/main" val="12778670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C8258BCE-814C-C443-B15C-3E5B360689F0}" type="slidenum">
              <a:rPr kumimoji="0" lang="en-US" sz="1200" b="0" i="0" u="none" strike="noStrike" kern="1200" cap="none" spc="0" normalizeH="0" baseline="0" noProof="0">
                <a:ln>
                  <a:noFill/>
                </a:ln>
                <a:solidFill>
                  <a:prstClr val="black"/>
                </a:solidFill>
                <a:effectLst/>
                <a:uLnTx/>
                <a:uFillTx/>
                <a:latin typeface="Times New Roman" charset="0"/>
                <a:ea typeface="ＭＳ Ｐゴシック" charset="0"/>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Times New Roman" charset="0"/>
              <a:ea typeface="ＭＳ Ｐゴシック" charset="0"/>
              <a:cs typeface="+mn-cs"/>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dirty="0" err="1">
                <a:latin typeface="Times New Roman" charset="0"/>
              </a:rPr>
              <a:t>Egrep</a:t>
            </a:r>
            <a:r>
              <a:rPr lang="en-US" dirty="0">
                <a:latin typeface="Times New Roman" charset="0"/>
              </a:rPr>
              <a:t> = extended </a:t>
            </a:r>
            <a:r>
              <a:rPr lang="en-US" dirty="0" err="1">
                <a:latin typeface="Times New Roman" charset="0"/>
              </a:rPr>
              <a:t>grep</a:t>
            </a:r>
            <a:endParaRPr lang="en-US" dirty="0">
              <a:latin typeface="Times New Roman" charset="0"/>
            </a:endParaRPr>
          </a:p>
          <a:p>
            <a:pPr eaLnBrk="1" hangingPunct="1"/>
            <a:endParaRPr lang="en-US" dirty="0">
              <a:latin typeface="Times New Roman" charset="0"/>
            </a:endParaRPr>
          </a:p>
          <a:p>
            <a:pPr eaLnBrk="1" hangingPunct="1"/>
            <a:r>
              <a:rPr lang="en-US" sz="1200" b="0" i="0" kern="1200" dirty="0">
                <a:solidFill>
                  <a:schemeClr val="tx1"/>
                </a:solidFill>
                <a:effectLst/>
                <a:latin typeface="+mn-lt"/>
                <a:ea typeface="+mn-ea"/>
                <a:cs typeface="+mn-cs"/>
              </a:rPr>
              <a:t>The </a:t>
            </a:r>
            <a:r>
              <a:rPr lang="en-US" dirty="0"/>
              <a:t>-F</a:t>
            </a:r>
            <a:r>
              <a:rPr lang="en-US" sz="1200" b="0" i="0" kern="1200" dirty="0">
                <a:solidFill>
                  <a:schemeClr val="tx1"/>
                </a:solidFill>
                <a:effectLst/>
                <a:latin typeface="+mn-lt"/>
                <a:ea typeface="+mn-ea"/>
                <a:cs typeface="+mn-cs"/>
              </a:rPr>
              <a:t> switch switches </a:t>
            </a:r>
            <a:r>
              <a:rPr lang="en-US" sz="1200" b="0" i="0" kern="1200" dirty="0" err="1">
                <a:solidFill>
                  <a:schemeClr val="tx1"/>
                </a:solidFill>
                <a:effectLst/>
                <a:latin typeface="+mn-lt"/>
                <a:ea typeface="+mn-ea"/>
                <a:cs typeface="+mn-cs"/>
              </a:rPr>
              <a:t>grep</a:t>
            </a:r>
            <a:r>
              <a:rPr lang="en-US" sz="1200" b="0" i="0" kern="1200" dirty="0">
                <a:solidFill>
                  <a:schemeClr val="tx1"/>
                </a:solidFill>
                <a:effectLst/>
                <a:latin typeface="+mn-lt"/>
                <a:ea typeface="+mn-ea"/>
                <a:cs typeface="+mn-cs"/>
              </a:rPr>
              <a:t> into a different mode where it accepts a pattern to match, but then splits that pattern up into one search string per line and does an OR search on any of the strings without doing any special pattern matching.</a:t>
            </a:r>
            <a:endParaRPr lang="en-US" dirty="0">
              <a:latin typeface="Times New Roman" charset="0"/>
            </a:endParaRPr>
          </a:p>
        </p:txBody>
      </p:sp>
    </p:spTree>
    <p:extLst>
      <p:ext uri="{BB962C8B-B14F-4D97-AF65-F5344CB8AC3E}">
        <p14:creationId xmlns:p14="http://schemas.microsoft.com/office/powerpoint/2010/main" val="4712466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75A1D89A-B2AB-944D-B730-ABF5C0DA788E}" type="slidenum">
              <a:rPr kumimoji="0" lang="en-US" sz="1200" b="0" i="0" u="none" strike="noStrike" kern="1200" cap="none" spc="0" normalizeH="0" baseline="0" noProof="0">
                <a:ln>
                  <a:noFill/>
                </a:ln>
                <a:solidFill>
                  <a:prstClr val="black"/>
                </a:solidFill>
                <a:effectLst/>
                <a:uLnTx/>
                <a:uFillTx/>
                <a:latin typeface="Times New Roman" charset="0"/>
                <a:ea typeface="ＭＳ Ｐゴシック" charset="0"/>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Times New Roman" charset="0"/>
              <a:ea typeface="ＭＳ Ｐゴシック" charset="0"/>
              <a:cs typeface="+mn-cs"/>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dirty="0">
              <a:latin typeface="Times New Roman" charset="0"/>
            </a:endParaRPr>
          </a:p>
        </p:txBody>
      </p:sp>
    </p:spTree>
    <p:extLst>
      <p:ext uri="{BB962C8B-B14F-4D97-AF65-F5344CB8AC3E}">
        <p14:creationId xmlns:p14="http://schemas.microsoft.com/office/powerpoint/2010/main" val="30265388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80A6C36-0B50-DB45-A879-BF1A6E40EA82}" type="slidenum">
              <a:rPr kumimoji="0" lang="en-US" sz="1200" b="0" i="0" u="none" strike="noStrike" kern="1200" cap="none" spc="0" normalizeH="0" baseline="0" noProof="0">
                <a:ln>
                  <a:noFill/>
                </a:ln>
                <a:solidFill>
                  <a:prstClr val="black"/>
                </a:solidFill>
                <a:effectLst/>
                <a:uLnTx/>
                <a:uFillTx/>
                <a:latin typeface="Times New Roman" charset="0"/>
                <a:ea typeface="ＭＳ Ｐゴシック" charset="0"/>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Times New Roman" charset="0"/>
              <a:ea typeface="ＭＳ Ｐゴシック" charset="0"/>
              <a:cs typeface="+mn-cs"/>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lvl="1" eaLnBrk="1" hangingPunct="1">
              <a:lnSpc>
                <a:spcPct val="90000"/>
              </a:lnSpc>
              <a:buClr>
                <a:schemeClr val="tx1"/>
              </a:buClr>
            </a:pPr>
            <a:r>
              <a:rPr lang="en-US" sz="2800" b="1" dirty="0">
                <a:solidFill>
                  <a:srgbClr val="002060"/>
                </a:solidFill>
                <a:latin typeface="Courier New" charset="0"/>
              </a:rPr>
              <a:t>.{0,}</a:t>
            </a:r>
            <a:r>
              <a:rPr lang="en-US" sz="2800" dirty="0">
                <a:solidFill>
                  <a:srgbClr val="002060"/>
                </a:solidFill>
                <a:latin typeface="Times New Roman" charset="0"/>
              </a:rPr>
              <a:t> </a:t>
            </a:r>
            <a:r>
              <a:rPr lang="en-US" sz="2800" dirty="0">
                <a:latin typeface="Times New Roman" charset="0"/>
              </a:rPr>
              <a:t>same as </a:t>
            </a:r>
            <a:r>
              <a:rPr lang="en-US" sz="2800" b="1" dirty="0">
                <a:solidFill>
                  <a:srgbClr val="002060"/>
                </a:solidFill>
                <a:latin typeface="Courier New" charset="0"/>
              </a:rPr>
              <a:t>.*</a:t>
            </a:r>
          </a:p>
        </p:txBody>
      </p:sp>
    </p:spTree>
    <p:extLst>
      <p:ext uri="{BB962C8B-B14F-4D97-AF65-F5344CB8AC3E}">
        <p14:creationId xmlns:p14="http://schemas.microsoft.com/office/powerpoint/2010/main" val="28915814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t>
            </a:r>
            <a:r>
              <a:rPr lang="en-US" baseline="0" dirty="0"/>
              <a:t> </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27A14F8-11D0-0E47-85A1-666069CEC32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096887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A78EE215-8045-7545-8F23-A9B8F29EA1C0}" type="slidenum">
              <a:rPr kumimoji="0" lang="en-US" sz="1200" b="0" i="0" u="none" strike="noStrike" kern="1200" cap="none" spc="0" normalizeH="0" baseline="0" noProof="0">
                <a:ln>
                  <a:noFill/>
                </a:ln>
                <a:solidFill>
                  <a:prstClr val="black"/>
                </a:solidFill>
                <a:effectLst/>
                <a:uLnTx/>
                <a:uFillTx/>
                <a:latin typeface="Times New Roman" charset="0"/>
                <a:ea typeface="ＭＳ Ｐゴシック" charset="0"/>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Times New Roman" charset="0"/>
              <a:ea typeface="ＭＳ Ｐゴシック" charset="0"/>
              <a:cs typeface="+mn-cs"/>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atin typeface="Times New Roman" charset="0"/>
            </a:endParaRPr>
          </a:p>
        </p:txBody>
      </p:sp>
    </p:spTree>
    <p:extLst>
      <p:ext uri="{BB962C8B-B14F-4D97-AF65-F5344CB8AC3E}">
        <p14:creationId xmlns:p14="http://schemas.microsoft.com/office/powerpoint/2010/main" val="37609259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27A14F8-11D0-0E47-85A1-666069CEC32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645458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noTextEdit="1"/>
          </p:cNvSpPr>
          <p:nvPr>
            <p:ph type="sldImg"/>
          </p:nvPr>
        </p:nvSpPr>
        <p:spPr>
          <a:ln/>
        </p:spPr>
      </p:sp>
      <p:sp>
        <p:nvSpPr>
          <p:cNvPr id="45058"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ea typeface="ＭＳ Ｐゴシック" charset="0"/>
                <a:cs typeface="ＭＳ Ｐゴシック" charset="0"/>
              </a:rPr>
              <a:t>Nevertheless: </a:t>
            </a:r>
            <a:r>
              <a:rPr lang="ja-JP" altLang="en-US">
                <a:ea typeface="ＭＳ Ｐゴシック" charset="0"/>
                <a:cs typeface="ＭＳ Ｐゴシック" charset="0"/>
              </a:rPr>
              <a:t>“</a:t>
            </a:r>
            <a:r>
              <a:rPr lang="en-US" altLang="ja-JP">
                <a:ea typeface="ＭＳ Ｐゴシック" charset="0"/>
                <a:cs typeface="ＭＳ Ｐゴシック" charset="0"/>
              </a:rPr>
              <a:t>Google ignores common words and characters such as where, the, how, and other digits and letters which slow down your search without improving the results.</a:t>
            </a:r>
            <a:r>
              <a:rPr lang="ja-JP" altLang="en-US">
                <a:ea typeface="ＭＳ Ｐゴシック" charset="0"/>
                <a:cs typeface="ＭＳ Ｐゴシック" charset="0"/>
              </a:rPr>
              <a:t>”</a:t>
            </a:r>
            <a:r>
              <a:rPr lang="en-US" altLang="ja-JP">
                <a:ea typeface="ＭＳ Ｐゴシック" charset="0"/>
                <a:cs typeface="ＭＳ Ｐゴシック" charset="0"/>
              </a:rPr>
              <a:t> (Though you can explicitly ask for them to remain.)</a:t>
            </a:r>
            <a:endParaRPr lang="en-US">
              <a:ea typeface="ＭＳ Ｐゴシック" charset="0"/>
              <a:cs typeface="ＭＳ Ｐゴシック" charset="0"/>
            </a:endParaRPr>
          </a:p>
        </p:txBody>
      </p:sp>
      <p:sp>
        <p:nvSpPr>
          <p:cNvPr id="45059"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300">
                <a:solidFill>
                  <a:schemeClr val="tx1"/>
                </a:solidFill>
                <a:latin typeface="Lucida Sans" charset="0"/>
                <a:ea typeface="ＭＳ Ｐゴシック" charset="0"/>
                <a:cs typeface="ＭＳ Ｐゴシック" charset="0"/>
              </a:defRPr>
            </a:lvl1pPr>
            <a:lvl2pPr marL="702756" indent="-270291" eaLnBrk="0" hangingPunct="0">
              <a:defRPr sz="2300">
                <a:solidFill>
                  <a:schemeClr val="tx1"/>
                </a:solidFill>
                <a:latin typeface="Lucida Sans" charset="0"/>
                <a:ea typeface="ＭＳ Ｐゴシック" charset="0"/>
              </a:defRPr>
            </a:lvl2pPr>
            <a:lvl3pPr marL="1081164" indent="-216233" eaLnBrk="0" hangingPunct="0">
              <a:defRPr sz="2300">
                <a:solidFill>
                  <a:schemeClr val="tx1"/>
                </a:solidFill>
                <a:latin typeface="Lucida Sans" charset="0"/>
                <a:ea typeface="ＭＳ Ｐゴシック" charset="0"/>
              </a:defRPr>
            </a:lvl3pPr>
            <a:lvl4pPr marL="1513629" indent="-216233" eaLnBrk="0" hangingPunct="0">
              <a:defRPr sz="2300">
                <a:solidFill>
                  <a:schemeClr val="tx1"/>
                </a:solidFill>
                <a:latin typeface="Lucida Sans" charset="0"/>
                <a:ea typeface="ＭＳ Ｐゴシック" charset="0"/>
              </a:defRPr>
            </a:lvl4pPr>
            <a:lvl5pPr marL="1946095" indent="-216233" eaLnBrk="0" hangingPunct="0">
              <a:defRPr sz="2300">
                <a:solidFill>
                  <a:schemeClr val="tx1"/>
                </a:solidFill>
                <a:latin typeface="Lucida Sans" charset="0"/>
                <a:ea typeface="ＭＳ Ｐゴシック" charset="0"/>
              </a:defRPr>
            </a:lvl5pPr>
            <a:lvl6pPr marL="2378560" indent="-216233" eaLnBrk="0" fontAlgn="base" hangingPunct="0">
              <a:spcBef>
                <a:spcPct val="0"/>
              </a:spcBef>
              <a:spcAft>
                <a:spcPct val="0"/>
              </a:spcAft>
              <a:defRPr sz="2300">
                <a:solidFill>
                  <a:schemeClr val="tx1"/>
                </a:solidFill>
                <a:latin typeface="Lucida Sans" charset="0"/>
                <a:ea typeface="ＭＳ Ｐゴシック" charset="0"/>
              </a:defRPr>
            </a:lvl6pPr>
            <a:lvl7pPr marL="2811026" indent="-216233" eaLnBrk="0" fontAlgn="base" hangingPunct="0">
              <a:spcBef>
                <a:spcPct val="0"/>
              </a:spcBef>
              <a:spcAft>
                <a:spcPct val="0"/>
              </a:spcAft>
              <a:defRPr sz="2300">
                <a:solidFill>
                  <a:schemeClr val="tx1"/>
                </a:solidFill>
                <a:latin typeface="Lucida Sans" charset="0"/>
                <a:ea typeface="ＭＳ Ｐゴシック" charset="0"/>
              </a:defRPr>
            </a:lvl7pPr>
            <a:lvl8pPr marL="3243491" indent="-216233" eaLnBrk="0" fontAlgn="base" hangingPunct="0">
              <a:spcBef>
                <a:spcPct val="0"/>
              </a:spcBef>
              <a:spcAft>
                <a:spcPct val="0"/>
              </a:spcAft>
              <a:defRPr sz="2300">
                <a:solidFill>
                  <a:schemeClr val="tx1"/>
                </a:solidFill>
                <a:latin typeface="Lucida Sans" charset="0"/>
                <a:ea typeface="ＭＳ Ｐゴシック" charset="0"/>
              </a:defRPr>
            </a:lvl8pPr>
            <a:lvl9pPr marL="3675957" indent="-216233" eaLnBrk="0" fontAlgn="base" hangingPunct="0">
              <a:spcBef>
                <a:spcPct val="0"/>
              </a:spcBef>
              <a:spcAft>
                <a:spcPct val="0"/>
              </a:spcAft>
              <a:defRPr sz="2300">
                <a:solidFill>
                  <a:schemeClr val="tx1"/>
                </a:solidFill>
                <a:latin typeface="Lucida Sans"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E7D378BD-33B7-F646-84B1-AE2728B4CAAE}" type="slidenum">
              <a:rPr kumimoji="0" lang="en-US" sz="1100" b="0" i="0" u="none" strike="noStrike" kern="1200" cap="none" spc="0" normalizeH="0" baseline="0" noProof="0">
                <a:ln>
                  <a:noFill/>
                </a:ln>
                <a:solidFill>
                  <a:prstClr val="black"/>
                </a:solidFill>
                <a:effectLst/>
                <a:uLnTx/>
                <a:uFillTx/>
                <a:latin typeface="Lucida Sans"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47</a:t>
            </a:fld>
            <a:endParaRPr kumimoji="0" lang="en-US" sz="1100" b="0" i="0" u="none" strike="noStrike" kern="1200" cap="none" spc="0" normalizeH="0" baseline="0" noProof="0">
              <a:ln>
                <a:noFill/>
              </a:ln>
              <a:solidFill>
                <a:prstClr val="black"/>
              </a:solidFill>
              <a:effectLst/>
              <a:uLnTx/>
              <a:uFillTx/>
              <a:latin typeface="Lucida Sans" charset="0"/>
              <a:ea typeface="ＭＳ Ｐゴシック" charset="0"/>
            </a:endParaRPr>
          </a:p>
        </p:txBody>
      </p:sp>
    </p:spTree>
    <p:extLst>
      <p:ext uri="{BB962C8B-B14F-4D97-AF65-F5344CB8AC3E}">
        <p14:creationId xmlns:p14="http://schemas.microsoft.com/office/powerpoint/2010/main" val="32369221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noTextEdit="1"/>
          </p:cNvSpPr>
          <p:nvPr>
            <p:ph type="sldImg"/>
          </p:nvPr>
        </p:nvSpPr>
        <p:spPr>
          <a:ln/>
        </p:spPr>
      </p:sp>
      <p:sp>
        <p:nvSpPr>
          <p:cNvPr id="51202"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ea typeface="ＭＳ Ｐゴシック" charset="0"/>
                <a:cs typeface="ＭＳ Ｐゴシック" charset="0"/>
              </a:rPr>
              <a:t>Why not the reverse?</a:t>
            </a:r>
          </a:p>
        </p:txBody>
      </p:sp>
      <p:sp>
        <p:nvSpPr>
          <p:cNvPr id="51203"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300">
                <a:solidFill>
                  <a:schemeClr val="tx1"/>
                </a:solidFill>
                <a:latin typeface="Lucida Sans" charset="0"/>
                <a:ea typeface="ＭＳ Ｐゴシック" charset="0"/>
                <a:cs typeface="ＭＳ Ｐゴシック" charset="0"/>
              </a:defRPr>
            </a:lvl1pPr>
            <a:lvl2pPr marL="702756" indent="-270291" eaLnBrk="0" hangingPunct="0">
              <a:defRPr sz="2300">
                <a:solidFill>
                  <a:schemeClr val="tx1"/>
                </a:solidFill>
                <a:latin typeface="Lucida Sans" charset="0"/>
                <a:ea typeface="ＭＳ Ｐゴシック" charset="0"/>
              </a:defRPr>
            </a:lvl2pPr>
            <a:lvl3pPr marL="1081164" indent="-216233" eaLnBrk="0" hangingPunct="0">
              <a:defRPr sz="2300">
                <a:solidFill>
                  <a:schemeClr val="tx1"/>
                </a:solidFill>
                <a:latin typeface="Lucida Sans" charset="0"/>
                <a:ea typeface="ＭＳ Ｐゴシック" charset="0"/>
              </a:defRPr>
            </a:lvl3pPr>
            <a:lvl4pPr marL="1513629" indent="-216233" eaLnBrk="0" hangingPunct="0">
              <a:defRPr sz="2300">
                <a:solidFill>
                  <a:schemeClr val="tx1"/>
                </a:solidFill>
                <a:latin typeface="Lucida Sans" charset="0"/>
                <a:ea typeface="ＭＳ Ｐゴシック" charset="0"/>
              </a:defRPr>
            </a:lvl4pPr>
            <a:lvl5pPr marL="1946095" indent="-216233" eaLnBrk="0" hangingPunct="0">
              <a:defRPr sz="2300">
                <a:solidFill>
                  <a:schemeClr val="tx1"/>
                </a:solidFill>
                <a:latin typeface="Lucida Sans" charset="0"/>
                <a:ea typeface="ＭＳ Ｐゴシック" charset="0"/>
              </a:defRPr>
            </a:lvl5pPr>
            <a:lvl6pPr marL="2378560" indent="-216233" eaLnBrk="0" fontAlgn="base" hangingPunct="0">
              <a:spcBef>
                <a:spcPct val="0"/>
              </a:spcBef>
              <a:spcAft>
                <a:spcPct val="0"/>
              </a:spcAft>
              <a:defRPr sz="2300">
                <a:solidFill>
                  <a:schemeClr val="tx1"/>
                </a:solidFill>
                <a:latin typeface="Lucida Sans" charset="0"/>
                <a:ea typeface="ＭＳ Ｐゴシック" charset="0"/>
              </a:defRPr>
            </a:lvl6pPr>
            <a:lvl7pPr marL="2811026" indent="-216233" eaLnBrk="0" fontAlgn="base" hangingPunct="0">
              <a:spcBef>
                <a:spcPct val="0"/>
              </a:spcBef>
              <a:spcAft>
                <a:spcPct val="0"/>
              </a:spcAft>
              <a:defRPr sz="2300">
                <a:solidFill>
                  <a:schemeClr val="tx1"/>
                </a:solidFill>
                <a:latin typeface="Lucida Sans" charset="0"/>
                <a:ea typeface="ＭＳ Ｐゴシック" charset="0"/>
              </a:defRPr>
            </a:lvl7pPr>
            <a:lvl8pPr marL="3243491" indent="-216233" eaLnBrk="0" fontAlgn="base" hangingPunct="0">
              <a:spcBef>
                <a:spcPct val="0"/>
              </a:spcBef>
              <a:spcAft>
                <a:spcPct val="0"/>
              </a:spcAft>
              <a:defRPr sz="2300">
                <a:solidFill>
                  <a:schemeClr val="tx1"/>
                </a:solidFill>
                <a:latin typeface="Lucida Sans" charset="0"/>
                <a:ea typeface="ＭＳ Ｐゴシック" charset="0"/>
              </a:defRPr>
            </a:lvl8pPr>
            <a:lvl9pPr marL="3675957" indent="-216233" eaLnBrk="0" fontAlgn="base" hangingPunct="0">
              <a:spcBef>
                <a:spcPct val="0"/>
              </a:spcBef>
              <a:spcAft>
                <a:spcPct val="0"/>
              </a:spcAft>
              <a:defRPr sz="2300">
                <a:solidFill>
                  <a:schemeClr val="tx1"/>
                </a:solidFill>
                <a:latin typeface="Lucida Sans"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DBC5D50B-7572-7B4E-A462-A689957D393D}" type="slidenum">
              <a:rPr kumimoji="0" lang="en-US" sz="1100" b="0" i="0" u="none" strike="noStrike" kern="1200" cap="none" spc="0" normalizeH="0" baseline="0" noProof="0">
                <a:ln>
                  <a:noFill/>
                </a:ln>
                <a:solidFill>
                  <a:prstClr val="black"/>
                </a:solidFill>
                <a:effectLst/>
                <a:uLnTx/>
                <a:uFillTx/>
                <a:latin typeface="Lucida Sans"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52</a:t>
            </a:fld>
            <a:endParaRPr kumimoji="0" lang="en-US" sz="1100" b="0" i="0" u="none" strike="noStrike" kern="1200" cap="none" spc="0" normalizeH="0" baseline="0" noProof="0">
              <a:ln>
                <a:noFill/>
              </a:ln>
              <a:solidFill>
                <a:prstClr val="black"/>
              </a:solidFill>
              <a:effectLst/>
              <a:uLnTx/>
              <a:uFillTx/>
              <a:latin typeface="Lucida Sans" charset="0"/>
              <a:ea typeface="ＭＳ Ｐゴシック" charset="0"/>
            </a:endParaRPr>
          </a:p>
        </p:txBody>
      </p:sp>
    </p:spTree>
    <p:extLst>
      <p:ext uri="{BB962C8B-B14F-4D97-AF65-F5344CB8AC3E}">
        <p14:creationId xmlns:p14="http://schemas.microsoft.com/office/powerpoint/2010/main" val="9414034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45D82004-0F49-D241-A61A-304101C08375}" type="slidenum">
              <a:rPr kumimoji="0" lang="en-US" sz="1200" b="0" i="0" u="none" strike="noStrike" kern="1200" cap="none" spc="0" normalizeH="0" baseline="0" noProof="0">
                <a:ln>
                  <a:noFill/>
                </a:ln>
                <a:solidFill>
                  <a:prstClr val="black"/>
                </a:solidFill>
                <a:effectLst/>
                <a:uLnTx/>
                <a:uFillTx/>
                <a:latin typeface="Times New Roman" charset="0"/>
                <a:ea typeface="ＭＳ Ｐゴシック" charset="0"/>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Times New Roman" charset="0"/>
              <a:ea typeface="ＭＳ Ｐゴシック" charset="0"/>
              <a:cs typeface="+mn-cs"/>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dirty="0">
              <a:latin typeface="Times New Roman" charset="0"/>
            </a:endParaRPr>
          </a:p>
        </p:txBody>
      </p:sp>
    </p:spTree>
    <p:extLst>
      <p:ext uri="{BB962C8B-B14F-4D97-AF65-F5344CB8AC3E}">
        <p14:creationId xmlns:p14="http://schemas.microsoft.com/office/powerpoint/2010/main" val="12942140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F8C152D9-1AB2-A54F-BE65-3BAB2C4D3369}" type="slidenum">
              <a:rPr kumimoji="0" lang="en-US" sz="1200" b="0" i="0" u="none" strike="noStrike" kern="1200" cap="none" spc="0" normalizeH="0" baseline="0" noProof="0">
                <a:ln>
                  <a:noFill/>
                </a:ln>
                <a:solidFill>
                  <a:prstClr val="black"/>
                </a:solidFill>
                <a:effectLst/>
                <a:uLnTx/>
                <a:uFillTx/>
                <a:latin typeface="Times New Roman" charset="0"/>
                <a:ea typeface="ＭＳ Ｐゴシック" charset="0"/>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Times New Roman" charset="0"/>
              <a:ea typeface="ＭＳ Ｐゴシック" charset="0"/>
              <a:cs typeface="+mn-cs"/>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atin typeface="Times New Roman" charset="0"/>
            </a:endParaRPr>
          </a:p>
        </p:txBody>
      </p:sp>
    </p:spTree>
    <p:extLst>
      <p:ext uri="{BB962C8B-B14F-4D97-AF65-F5344CB8AC3E}">
        <p14:creationId xmlns:p14="http://schemas.microsoft.com/office/powerpoint/2010/main" val="3342961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27A8B50D-3E2F-1B4B-9BD6-7BD1DDB17D5F}" type="slidenum">
              <a:rPr kumimoji="0" lang="en-US" sz="1200" b="0" i="0" u="none" strike="noStrike" kern="1200" cap="none" spc="0" normalizeH="0" baseline="0" noProof="0">
                <a:ln>
                  <a:noFill/>
                </a:ln>
                <a:solidFill>
                  <a:prstClr val="black"/>
                </a:solidFill>
                <a:effectLst/>
                <a:uLnTx/>
                <a:uFillTx/>
                <a:latin typeface="Times New Roman" charset="0"/>
                <a:ea typeface="ＭＳ Ｐゴシック" charset="0"/>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Times New Roman" charset="0"/>
              <a:ea typeface="ＭＳ Ｐゴシック" charset="0"/>
              <a:cs typeface="+mn-cs"/>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atin typeface="Times New Roman" charset="0"/>
            </a:endParaRPr>
          </a:p>
        </p:txBody>
      </p:sp>
    </p:spTree>
    <p:extLst>
      <p:ext uri="{BB962C8B-B14F-4D97-AF65-F5344CB8AC3E}">
        <p14:creationId xmlns:p14="http://schemas.microsoft.com/office/powerpoint/2010/main" val="41020971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FD294D71-BCC9-EB4B-9AEA-C02DFB9B0CD4}" type="slidenum">
              <a:rPr kumimoji="0" lang="en-US" sz="1200" b="0" i="0" u="none" strike="noStrike" kern="1200" cap="none" spc="0" normalizeH="0" baseline="0" noProof="0">
                <a:ln>
                  <a:noFill/>
                </a:ln>
                <a:solidFill>
                  <a:prstClr val="black"/>
                </a:solidFill>
                <a:effectLst/>
                <a:uLnTx/>
                <a:uFillTx/>
                <a:latin typeface="Times New Roman" charset="0"/>
                <a:ea typeface="ＭＳ Ｐゴシック" charset="0"/>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Times New Roman" charset="0"/>
              <a:ea typeface="ＭＳ Ｐゴシック" charset="0"/>
              <a:cs typeface="+mn-cs"/>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atin typeface="Times New Roman" charset="0"/>
            </a:endParaRPr>
          </a:p>
        </p:txBody>
      </p:sp>
    </p:spTree>
    <p:extLst>
      <p:ext uri="{BB962C8B-B14F-4D97-AF65-F5344CB8AC3E}">
        <p14:creationId xmlns:p14="http://schemas.microsoft.com/office/powerpoint/2010/main" val="3845000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E2AFC549-2938-424B-8C58-040E9851604B}" type="slidenum">
              <a:rPr kumimoji="0" lang="en-US" sz="1200" b="0" i="0" u="none" strike="noStrike" kern="1200" cap="none" spc="0" normalizeH="0" baseline="0" noProof="0">
                <a:ln>
                  <a:noFill/>
                </a:ln>
                <a:solidFill>
                  <a:prstClr val="black"/>
                </a:solidFill>
                <a:effectLst/>
                <a:uLnTx/>
                <a:uFillTx/>
                <a:latin typeface="Times New Roman" charset="0"/>
                <a:ea typeface="ＭＳ Ｐゴシック" charset="0"/>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Times New Roman" charset="0"/>
              <a:ea typeface="ＭＳ Ｐゴシック" charset="0"/>
              <a:cs typeface="+mn-cs"/>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atin typeface="Times New Roman" charset="0"/>
            </a:endParaRPr>
          </a:p>
        </p:txBody>
      </p:sp>
    </p:spTree>
    <p:extLst>
      <p:ext uri="{BB962C8B-B14F-4D97-AF65-F5344CB8AC3E}">
        <p14:creationId xmlns:p14="http://schemas.microsoft.com/office/powerpoint/2010/main" val="38206619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9A00C80A-A0D3-F446-B191-0201851C11AD}" type="slidenum">
              <a:rPr kumimoji="0" lang="en-US" sz="1200" b="0" i="0" u="none" strike="noStrike" kern="1200" cap="none" spc="0" normalizeH="0" baseline="0" noProof="0">
                <a:ln>
                  <a:noFill/>
                </a:ln>
                <a:solidFill>
                  <a:prstClr val="black"/>
                </a:solidFill>
                <a:effectLst/>
                <a:uLnTx/>
                <a:uFillTx/>
                <a:latin typeface="Times New Roman" charset="0"/>
                <a:ea typeface="ＭＳ Ｐゴシック" charset="0"/>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Times New Roman" charset="0"/>
              <a:ea typeface="ＭＳ Ｐゴシック" charset="0"/>
              <a:cs typeface="+mn-cs"/>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atin typeface="Times New Roman" charset="0"/>
            </a:endParaRPr>
          </a:p>
        </p:txBody>
      </p:sp>
    </p:spTree>
    <p:extLst>
      <p:ext uri="{BB962C8B-B14F-4D97-AF65-F5344CB8AC3E}">
        <p14:creationId xmlns:p14="http://schemas.microsoft.com/office/powerpoint/2010/main" val="1008986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18847ECD-E101-A541-A5CA-17AD484D0405}" type="slidenum">
              <a:rPr kumimoji="0" lang="en-US" sz="1200" b="0" i="0" u="none" strike="noStrike" kern="1200" cap="none" spc="0" normalizeH="0" baseline="0" noProof="0">
                <a:ln>
                  <a:noFill/>
                </a:ln>
                <a:solidFill>
                  <a:prstClr val="black"/>
                </a:solidFill>
                <a:effectLst/>
                <a:uLnTx/>
                <a:uFillTx/>
                <a:latin typeface="Times New Roman" charset="0"/>
                <a:ea typeface="ＭＳ Ｐゴシック" charset="0"/>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Times New Roman" charset="0"/>
              <a:ea typeface="ＭＳ Ｐゴシック" charset="0"/>
              <a:cs typeface="+mn-cs"/>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atin typeface="Times New Roman" charset="0"/>
            </a:endParaRPr>
          </a:p>
        </p:txBody>
      </p:sp>
    </p:spTree>
    <p:extLst>
      <p:ext uri="{BB962C8B-B14F-4D97-AF65-F5344CB8AC3E}">
        <p14:creationId xmlns:p14="http://schemas.microsoft.com/office/powerpoint/2010/main" val="5940924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A1212A0-CA5E-7C42-BD7E-B718FBA5ED92}" type="datetimeFigureOut">
              <a:rPr lang="en-US" smtClean="0"/>
              <a:t>9/16/19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1D7A05-9BA0-D84F-85CF-AF55F21D6AC5}" type="slidenum">
              <a:rPr lang="en-US" smtClean="0"/>
              <a:t>‹#›</a:t>
            </a:fld>
            <a:endParaRPr lang="en-US"/>
          </a:p>
        </p:txBody>
      </p:sp>
    </p:spTree>
    <p:extLst>
      <p:ext uri="{BB962C8B-B14F-4D97-AF65-F5344CB8AC3E}">
        <p14:creationId xmlns:p14="http://schemas.microsoft.com/office/powerpoint/2010/main" val="2200736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1212A0-CA5E-7C42-BD7E-B718FBA5ED92}" type="datetimeFigureOut">
              <a:rPr lang="en-US" smtClean="0"/>
              <a:t>9/16/19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1D7A05-9BA0-D84F-85CF-AF55F21D6AC5}" type="slidenum">
              <a:rPr lang="en-US" smtClean="0"/>
              <a:t>‹#›</a:t>
            </a:fld>
            <a:endParaRPr lang="en-US"/>
          </a:p>
        </p:txBody>
      </p:sp>
    </p:spTree>
    <p:extLst>
      <p:ext uri="{BB962C8B-B14F-4D97-AF65-F5344CB8AC3E}">
        <p14:creationId xmlns:p14="http://schemas.microsoft.com/office/powerpoint/2010/main" val="1612559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1212A0-CA5E-7C42-BD7E-B718FBA5ED92}" type="datetimeFigureOut">
              <a:rPr lang="en-US" smtClean="0"/>
              <a:t>9/16/19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1D7A05-9BA0-D84F-85CF-AF55F21D6AC5}" type="slidenum">
              <a:rPr lang="en-US" smtClean="0"/>
              <a:t>‹#›</a:t>
            </a:fld>
            <a:endParaRPr lang="en-US"/>
          </a:p>
        </p:txBody>
      </p:sp>
    </p:spTree>
    <p:extLst>
      <p:ext uri="{BB962C8B-B14F-4D97-AF65-F5344CB8AC3E}">
        <p14:creationId xmlns:p14="http://schemas.microsoft.com/office/powerpoint/2010/main" val="35497403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rot="16200000">
            <a:off x="8160701" y="5885497"/>
            <a:ext cx="1315721" cy="365125"/>
          </a:xfrm>
          <a:prstGeom prst="rect">
            <a:avLst/>
          </a:prstGeom>
        </p:spPr>
        <p:txBody>
          <a:bodyPr/>
          <a:lstStyle>
            <a:lvl1pPr>
              <a:defRPr>
                <a:solidFill>
                  <a:schemeClr val="tx1"/>
                </a:solidFill>
              </a:defRPr>
            </a:lvl1pPr>
          </a:lstStyle>
          <a:p>
            <a:fld id="{0A3A21D4-2FE5-AD46-818F-8C4EEEE1A7D4}" type="slidenum">
              <a:rPr lang="en-US" smtClean="0"/>
              <a:t>‹#›</a:t>
            </a:fld>
            <a:endParaRPr lang="en-US"/>
          </a:p>
        </p:txBody>
      </p:sp>
      <p:pic>
        <p:nvPicPr>
          <p:cNvPr id="11" name="Picture 10" descr="TeachingDataScienceScreenPNG_Small.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097" y="5866685"/>
            <a:ext cx="1611882" cy="964936"/>
          </a:xfrm>
          <a:prstGeom prst="rect">
            <a:avLst/>
          </a:prstGeom>
        </p:spPr>
      </p:pic>
    </p:spTree>
    <p:extLst>
      <p:ext uri="{BB962C8B-B14F-4D97-AF65-F5344CB8AC3E}">
        <p14:creationId xmlns:p14="http://schemas.microsoft.com/office/powerpoint/2010/main" val="6418867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88A590-9B28-444D-9101-6413E10DE893}" type="datetimeFigureOut">
              <a:rPr lang="en-US" smtClean="0"/>
              <a:t>9/16/19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rot="16200000">
            <a:off x="8227377" y="5885497"/>
            <a:ext cx="1315721" cy="365125"/>
          </a:xfrm>
          <a:prstGeom prst="rect">
            <a:avLst/>
          </a:prstGeom>
        </p:spPr>
        <p:txBody>
          <a:bodyPr/>
          <a:lstStyle/>
          <a:p>
            <a:fld id="{0A3A21D4-2FE5-AD46-818F-8C4EEEE1A7D4}" type="slidenum">
              <a:rPr lang="en-US" smtClean="0"/>
              <a:t>‹#›</a:t>
            </a:fld>
            <a:endParaRPr lang="en-US"/>
          </a:p>
        </p:txBody>
      </p:sp>
    </p:spTree>
    <p:extLst>
      <p:ext uri="{BB962C8B-B14F-4D97-AF65-F5344CB8AC3E}">
        <p14:creationId xmlns:p14="http://schemas.microsoft.com/office/powerpoint/2010/main" val="28936407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F588A590-9B28-444D-9101-6413E10DE893}" type="datetimeFigureOut">
              <a:rPr lang="en-US" smtClean="0"/>
              <a:t>9/16/19</a:t>
            </a:fld>
            <a:endParaRPr lang="en-US"/>
          </a:p>
        </p:txBody>
      </p:sp>
      <p:sp>
        <p:nvSpPr>
          <p:cNvPr id="8" name="Slide Number Placeholder 7"/>
          <p:cNvSpPr>
            <a:spLocks noGrp="1"/>
          </p:cNvSpPr>
          <p:nvPr>
            <p:ph type="sldNum" sz="quarter" idx="11"/>
          </p:nvPr>
        </p:nvSpPr>
        <p:spPr>
          <a:xfrm rot="16200000">
            <a:off x="8227377" y="5885497"/>
            <a:ext cx="1315721" cy="365125"/>
          </a:xfrm>
          <a:prstGeom prst="rect">
            <a:avLst/>
          </a:prstGeom>
        </p:spPr>
        <p:txBody>
          <a:bodyPr/>
          <a:lstStyle/>
          <a:p>
            <a:fld id="{0A3A21D4-2FE5-AD46-818F-8C4EEEE1A7D4}"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20419802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588A590-9B28-444D-9101-6413E10DE893}" type="datetimeFigureOut">
              <a:rPr lang="en-US" smtClean="0"/>
              <a:t>9/16/19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rot="16200000">
            <a:off x="8227377" y="5885497"/>
            <a:ext cx="1315721" cy="365125"/>
          </a:xfrm>
          <a:prstGeom prst="rect">
            <a:avLst/>
          </a:prstGeom>
        </p:spPr>
        <p:txBody>
          <a:bodyPr/>
          <a:lstStyle/>
          <a:p>
            <a:fld id="{0A3A21D4-2FE5-AD46-818F-8C4EEEE1A7D4}" type="slidenum">
              <a:rPr lang="en-US" smtClean="0"/>
              <a:t>‹#›</a:t>
            </a:fld>
            <a:endParaRPr lang="en-US"/>
          </a:p>
        </p:txBody>
      </p:sp>
    </p:spTree>
    <p:extLst>
      <p:ext uri="{BB962C8B-B14F-4D97-AF65-F5344CB8AC3E}">
        <p14:creationId xmlns:p14="http://schemas.microsoft.com/office/powerpoint/2010/main" val="3015882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588A590-9B28-444D-9101-6413E10DE893}" type="datetimeFigureOut">
              <a:rPr lang="en-US" smtClean="0"/>
              <a:t>9/16/19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rot="16200000">
            <a:off x="8227377" y="5885497"/>
            <a:ext cx="1315721" cy="365125"/>
          </a:xfrm>
          <a:prstGeom prst="rect">
            <a:avLst/>
          </a:prstGeom>
        </p:spPr>
        <p:txBody>
          <a:bodyPr/>
          <a:lstStyle/>
          <a:p>
            <a:fld id="{0A3A21D4-2FE5-AD46-818F-8C4EEEE1A7D4}" type="slidenum">
              <a:rPr lang="en-US" smtClean="0"/>
              <a:t>‹#›</a:t>
            </a:fld>
            <a:endParaRPr lang="en-US"/>
          </a:p>
        </p:txBody>
      </p:sp>
    </p:spTree>
    <p:extLst>
      <p:ext uri="{BB962C8B-B14F-4D97-AF65-F5344CB8AC3E}">
        <p14:creationId xmlns:p14="http://schemas.microsoft.com/office/powerpoint/2010/main" val="29435647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588A590-9B28-444D-9101-6413E10DE893}" type="datetimeFigureOut">
              <a:rPr lang="en-US" smtClean="0"/>
              <a:t>9/16/19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rot="16200000">
            <a:off x="8227377" y="5885497"/>
            <a:ext cx="1315721" cy="365125"/>
          </a:xfrm>
          <a:prstGeom prst="rect">
            <a:avLst/>
          </a:prstGeom>
        </p:spPr>
        <p:txBody>
          <a:bodyPr/>
          <a:lstStyle/>
          <a:p>
            <a:fld id="{0A3A21D4-2FE5-AD46-818F-8C4EEEE1A7D4}" type="slidenum">
              <a:rPr lang="en-US" smtClean="0"/>
              <a:t>‹#›</a:t>
            </a:fld>
            <a:endParaRPr lang="en-US"/>
          </a:p>
        </p:txBody>
      </p:sp>
    </p:spTree>
    <p:extLst>
      <p:ext uri="{BB962C8B-B14F-4D97-AF65-F5344CB8AC3E}">
        <p14:creationId xmlns:p14="http://schemas.microsoft.com/office/powerpoint/2010/main" val="26649847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88A590-9B28-444D-9101-6413E10DE893}" type="datetimeFigureOut">
              <a:rPr lang="en-US" smtClean="0"/>
              <a:t>9/16/19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rot="16200000">
            <a:off x="8227377" y="5885497"/>
            <a:ext cx="1315721" cy="365125"/>
          </a:xfrm>
          <a:prstGeom prst="rect">
            <a:avLst/>
          </a:prstGeom>
        </p:spPr>
        <p:txBody>
          <a:bodyPr/>
          <a:lstStyle/>
          <a:p>
            <a:fld id="{0A3A21D4-2FE5-AD46-818F-8C4EEEE1A7D4}" type="slidenum">
              <a:rPr lang="en-US" smtClean="0"/>
              <a:t>‹#›</a:t>
            </a:fld>
            <a:endParaRPr lang="en-US"/>
          </a:p>
        </p:txBody>
      </p:sp>
    </p:spTree>
    <p:extLst>
      <p:ext uri="{BB962C8B-B14F-4D97-AF65-F5344CB8AC3E}">
        <p14:creationId xmlns:p14="http://schemas.microsoft.com/office/powerpoint/2010/main" val="3934582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588A590-9B28-444D-9101-6413E10DE893}" type="datetimeFigureOut">
              <a:rPr lang="en-US" smtClean="0"/>
              <a:t>9/16/19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rot="16200000">
            <a:off x="8227377" y="5885497"/>
            <a:ext cx="1315721" cy="365125"/>
          </a:xfrm>
          <a:prstGeom prst="rect">
            <a:avLst/>
          </a:prstGeom>
        </p:spPr>
        <p:txBody>
          <a:bodyPr/>
          <a:lstStyle/>
          <a:p>
            <a:fld id="{0A3A21D4-2FE5-AD46-818F-8C4EEEE1A7D4}"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67754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1212A0-CA5E-7C42-BD7E-B718FBA5ED92}" type="datetimeFigureOut">
              <a:rPr lang="en-US" smtClean="0"/>
              <a:t>9/16/19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1D7A05-9BA0-D84F-85CF-AF55F21D6AC5}" type="slidenum">
              <a:rPr lang="en-US" smtClean="0"/>
              <a:t>‹#›</a:t>
            </a:fld>
            <a:endParaRPr lang="en-US"/>
          </a:p>
        </p:txBody>
      </p:sp>
    </p:spTree>
    <p:extLst>
      <p:ext uri="{BB962C8B-B14F-4D97-AF65-F5344CB8AC3E}">
        <p14:creationId xmlns:p14="http://schemas.microsoft.com/office/powerpoint/2010/main" val="13170054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588A590-9B28-444D-9101-6413E10DE893}" type="datetimeFigureOut">
              <a:rPr lang="en-US" smtClean="0"/>
              <a:t>9/16/19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rot="16200000">
            <a:off x="8227377" y="5885497"/>
            <a:ext cx="1315721" cy="365125"/>
          </a:xfrm>
          <a:prstGeom prst="rect">
            <a:avLst/>
          </a:prstGeom>
        </p:spPr>
        <p:txBody>
          <a:bodyPr/>
          <a:lstStyle>
            <a:lvl1pPr>
              <a:defRPr>
                <a:solidFill>
                  <a:schemeClr val="tx1"/>
                </a:solidFill>
              </a:defRPr>
            </a:lvl1pPr>
          </a:lstStyle>
          <a:p>
            <a:fld id="{0A3A21D4-2FE5-AD46-818F-8C4EEEE1A7D4}" type="slidenum">
              <a:rPr lang="en-US" smtClean="0"/>
              <a:t>‹#›</a:t>
            </a:fld>
            <a:endParaRPr lang="en-US"/>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n-US"/>
              <a:t>Click to edit Master title style</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56025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88A590-9B28-444D-9101-6413E10DE893}" type="datetimeFigureOut">
              <a:rPr lang="en-US" smtClean="0"/>
              <a:t>9/16/19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rot="16200000">
            <a:off x="8227377" y="5885497"/>
            <a:ext cx="1315721" cy="365125"/>
          </a:xfrm>
          <a:prstGeom prst="rect">
            <a:avLst/>
          </a:prstGeom>
        </p:spPr>
        <p:txBody>
          <a:bodyPr/>
          <a:lstStyle/>
          <a:p>
            <a:fld id="{0A3A21D4-2FE5-AD46-818F-8C4EEEE1A7D4}" type="slidenum">
              <a:rPr lang="en-US" smtClean="0"/>
              <a:t>‹#›</a:t>
            </a:fld>
            <a:endParaRPr lang="en-US"/>
          </a:p>
        </p:txBody>
      </p:sp>
    </p:spTree>
    <p:extLst>
      <p:ext uri="{BB962C8B-B14F-4D97-AF65-F5344CB8AC3E}">
        <p14:creationId xmlns:p14="http://schemas.microsoft.com/office/powerpoint/2010/main" val="29132061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88A590-9B28-444D-9101-6413E10DE893}" type="datetimeFigureOut">
              <a:rPr lang="en-US" smtClean="0"/>
              <a:t>9/16/19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rot="16200000">
            <a:off x="8227377" y="5885497"/>
            <a:ext cx="1315721" cy="365125"/>
          </a:xfrm>
          <a:prstGeom prst="rect">
            <a:avLst/>
          </a:prstGeom>
        </p:spPr>
        <p:txBody>
          <a:bodyPr/>
          <a:lstStyle/>
          <a:p>
            <a:fld id="{0A3A21D4-2FE5-AD46-818F-8C4EEEE1A7D4}" type="slidenum">
              <a:rPr lang="en-US" smtClean="0"/>
              <a:t>‹#›</a:t>
            </a:fld>
            <a:endParaRPr lang="en-US"/>
          </a:p>
        </p:txBody>
      </p:sp>
    </p:spTree>
    <p:extLst>
      <p:ext uri="{BB962C8B-B14F-4D97-AF65-F5344CB8AC3E}">
        <p14:creationId xmlns:p14="http://schemas.microsoft.com/office/powerpoint/2010/main" val="2387067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1212A0-CA5E-7C42-BD7E-B718FBA5ED92}" type="datetimeFigureOut">
              <a:rPr lang="en-US" smtClean="0"/>
              <a:t>9/16/19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1D7A05-9BA0-D84F-85CF-AF55F21D6AC5}" type="slidenum">
              <a:rPr lang="en-US" smtClean="0"/>
              <a:t>‹#›</a:t>
            </a:fld>
            <a:endParaRPr lang="en-US"/>
          </a:p>
        </p:txBody>
      </p:sp>
    </p:spTree>
    <p:extLst>
      <p:ext uri="{BB962C8B-B14F-4D97-AF65-F5344CB8AC3E}">
        <p14:creationId xmlns:p14="http://schemas.microsoft.com/office/powerpoint/2010/main" val="40202603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A1212A0-CA5E-7C42-BD7E-B718FBA5ED92}" type="datetimeFigureOut">
              <a:rPr lang="en-US" smtClean="0"/>
              <a:t>9/16/19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1D7A05-9BA0-D84F-85CF-AF55F21D6AC5}" type="slidenum">
              <a:rPr lang="en-US" smtClean="0"/>
              <a:t>‹#›</a:t>
            </a:fld>
            <a:endParaRPr lang="en-US"/>
          </a:p>
        </p:txBody>
      </p:sp>
    </p:spTree>
    <p:extLst>
      <p:ext uri="{BB962C8B-B14F-4D97-AF65-F5344CB8AC3E}">
        <p14:creationId xmlns:p14="http://schemas.microsoft.com/office/powerpoint/2010/main" val="10345172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A1212A0-CA5E-7C42-BD7E-B718FBA5ED92}" type="datetimeFigureOut">
              <a:rPr lang="en-US" smtClean="0"/>
              <a:t>9/16/19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31D7A05-9BA0-D84F-85CF-AF55F21D6AC5}" type="slidenum">
              <a:rPr lang="en-US" smtClean="0"/>
              <a:t>‹#›</a:t>
            </a:fld>
            <a:endParaRPr lang="en-US"/>
          </a:p>
        </p:txBody>
      </p:sp>
    </p:spTree>
    <p:extLst>
      <p:ext uri="{BB962C8B-B14F-4D97-AF65-F5344CB8AC3E}">
        <p14:creationId xmlns:p14="http://schemas.microsoft.com/office/powerpoint/2010/main" val="40256879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A1212A0-CA5E-7C42-BD7E-B718FBA5ED92}" type="datetimeFigureOut">
              <a:rPr lang="en-US" smtClean="0"/>
              <a:t>9/16/19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31D7A05-9BA0-D84F-85CF-AF55F21D6AC5}" type="slidenum">
              <a:rPr lang="en-US" smtClean="0"/>
              <a:t>‹#›</a:t>
            </a:fld>
            <a:endParaRPr lang="en-US"/>
          </a:p>
        </p:txBody>
      </p:sp>
    </p:spTree>
    <p:extLst>
      <p:ext uri="{BB962C8B-B14F-4D97-AF65-F5344CB8AC3E}">
        <p14:creationId xmlns:p14="http://schemas.microsoft.com/office/powerpoint/2010/main" val="5173802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1212A0-CA5E-7C42-BD7E-B718FBA5ED92}" type="datetimeFigureOut">
              <a:rPr lang="en-US" smtClean="0"/>
              <a:t>9/16/19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31D7A05-9BA0-D84F-85CF-AF55F21D6AC5}" type="slidenum">
              <a:rPr lang="en-US" smtClean="0"/>
              <a:t>‹#›</a:t>
            </a:fld>
            <a:endParaRPr lang="en-US"/>
          </a:p>
        </p:txBody>
      </p:sp>
    </p:spTree>
    <p:extLst>
      <p:ext uri="{BB962C8B-B14F-4D97-AF65-F5344CB8AC3E}">
        <p14:creationId xmlns:p14="http://schemas.microsoft.com/office/powerpoint/2010/main" val="36675197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A1212A0-CA5E-7C42-BD7E-B718FBA5ED92}" type="datetimeFigureOut">
              <a:rPr lang="en-US" smtClean="0"/>
              <a:t>9/16/19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1D7A05-9BA0-D84F-85CF-AF55F21D6AC5}" type="slidenum">
              <a:rPr lang="en-US" smtClean="0"/>
              <a:t>‹#›</a:t>
            </a:fld>
            <a:endParaRPr lang="en-US"/>
          </a:p>
        </p:txBody>
      </p:sp>
    </p:spTree>
    <p:extLst>
      <p:ext uri="{BB962C8B-B14F-4D97-AF65-F5344CB8AC3E}">
        <p14:creationId xmlns:p14="http://schemas.microsoft.com/office/powerpoint/2010/main" val="27511259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A1212A0-CA5E-7C42-BD7E-B718FBA5ED92}" type="datetimeFigureOut">
              <a:rPr lang="en-US" smtClean="0"/>
              <a:t>9/16/19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1D7A05-9BA0-D84F-85CF-AF55F21D6AC5}" type="slidenum">
              <a:rPr lang="en-US" smtClean="0"/>
              <a:t>‹#›</a:t>
            </a:fld>
            <a:endParaRPr lang="en-US"/>
          </a:p>
        </p:txBody>
      </p:sp>
    </p:spTree>
    <p:extLst>
      <p:ext uri="{BB962C8B-B14F-4D97-AF65-F5344CB8AC3E}">
        <p14:creationId xmlns:p14="http://schemas.microsoft.com/office/powerpoint/2010/main" val="24042245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1212A0-CA5E-7C42-BD7E-B718FBA5ED92}" type="datetimeFigureOut">
              <a:rPr lang="en-US" smtClean="0"/>
              <a:t>9/16/19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1D7A05-9BA0-D84F-85CF-AF55F21D6AC5}" type="slidenum">
              <a:rPr lang="en-US" smtClean="0"/>
              <a:t>‹#›</a:t>
            </a:fld>
            <a:endParaRPr lang="en-US"/>
          </a:p>
        </p:txBody>
      </p:sp>
    </p:spTree>
    <p:extLst>
      <p:ext uri="{BB962C8B-B14F-4D97-AF65-F5344CB8AC3E}">
        <p14:creationId xmlns:p14="http://schemas.microsoft.com/office/powerpoint/2010/main" val="7456957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3304"/>
            <a:ext cx="8543924" cy="802196"/>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57200" y="1098428"/>
            <a:ext cx="8210550" cy="219769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253481"/>
            <a:ext cx="3429000" cy="304800"/>
          </a:xfrm>
          <a:prstGeom prst="rect">
            <a:avLst/>
          </a:prstGeom>
        </p:spPr>
        <p:txBody>
          <a:bodyPr vert="horz" lIns="91440" tIns="45720" rIns="91440" bIns="0" rtlCol="0" anchor="b"/>
          <a:lstStyle>
            <a:lvl1pPr algn="l">
              <a:defRPr sz="1000">
                <a:solidFill>
                  <a:schemeClr val="tx1"/>
                </a:solidFill>
              </a:defRPr>
            </a:lvl1pPr>
          </a:lstStyle>
          <a:p>
            <a:fld id="{F588A590-9B28-444D-9101-6413E10DE893}" type="datetimeFigureOut">
              <a:rPr lang="en-US" smtClean="0"/>
              <a:t>9/16/19</a:t>
            </a:fld>
            <a:endParaRPr lang="en-US"/>
          </a:p>
        </p:txBody>
      </p:sp>
      <p:sp>
        <p:nvSpPr>
          <p:cNvPr id="5" name="Footer Placeholder 4"/>
          <p:cNvSpPr>
            <a:spLocks noGrp="1"/>
          </p:cNvSpPr>
          <p:nvPr>
            <p:ph type="ftr" sz="quarter" idx="3"/>
          </p:nvPr>
        </p:nvSpPr>
        <p:spPr>
          <a:xfrm>
            <a:off x="457200" y="657415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094300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8" Type="http://schemas.openxmlformats.org/officeDocument/2006/relationships/customXml" Target="../ink/ink4.xml"/><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customXml" Target="../ink/ink1.xml"/><Relationship Id="rId1" Type="http://schemas.openxmlformats.org/officeDocument/2006/relationships/slideLayout" Target="../slideLayouts/slideLayout13.xml"/><Relationship Id="rId6" Type="http://schemas.openxmlformats.org/officeDocument/2006/relationships/customXml" Target="../ink/ink3.xml"/><Relationship Id="rId5" Type="http://schemas.openxmlformats.org/officeDocument/2006/relationships/image" Target="../media/image8.png"/><Relationship Id="rId4" Type="http://schemas.openxmlformats.org/officeDocument/2006/relationships/customXml" Target="../ink/ink2.xml"/><Relationship Id="rId9" Type="http://schemas.openxmlformats.org/officeDocument/2006/relationships/image" Target="../media/image10.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74BBC-FF25-204A-91A4-3E0DCCF5E46C}"/>
              </a:ext>
            </a:extLst>
          </p:cNvPr>
          <p:cNvSpPr>
            <a:spLocks noGrp="1"/>
          </p:cNvSpPr>
          <p:nvPr>
            <p:ph type="ctrTitle"/>
          </p:nvPr>
        </p:nvSpPr>
        <p:spPr/>
        <p:txBody>
          <a:bodyPr/>
          <a:lstStyle/>
          <a:p>
            <a:r>
              <a:rPr lang="en-US" dirty="0"/>
              <a:t>Data Wrangling</a:t>
            </a:r>
          </a:p>
        </p:txBody>
      </p:sp>
      <p:sp>
        <p:nvSpPr>
          <p:cNvPr id="3" name="Subtitle 2">
            <a:extLst>
              <a:ext uri="{FF2B5EF4-FFF2-40B4-BE49-F238E27FC236}">
                <a16:creationId xmlns:a16="http://schemas.microsoft.com/office/drawing/2014/main" id="{373FC6D2-1C19-234F-B02A-19412CA62295}"/>
              </a:ext>
            </a:extLst>
          </p:cNvPr>
          <p:cNvSpPr>
            <a:spLocks noGrp="1"/>
          </p:cNvSpPr>
          <p:nvPr>
            <p:ph type="subTitle" idx="1"/>
          </p:nvPr>
        </p:nvSpPr>
        <p:spPr/>
        <p:txBody>
          <a:bodyPr/>
          <a:lstStyle/>
          <a:p>
            <a:r>
              <a:rPr lang="en-US" dirty="0"/>
              <a:t>Key ideas: regular expressions, sed/</a:t>
            </a:r>
            <a:r>
              <a:rPr lang="en-US" dirty="0" err="1"/>
              <a:t>awk</a:t>
            </a:r>
            <a:r>
              <a:rPr lang="en-US" dirty="0"/>
              <a:t>/grep</a:t>
            </a:r>
          </a:p>
        </p:txBody>
      </p:sp>
    </p:spTree>
    <p:extLst>
      <p:ext uri="{BB962C8B-B14F-4D97-AF65-F5344CB8AC3E}">
        <p14:creationId xmlns:p14="http://schemas.microsoft.com/office/powerpoint/2010/main" val="42610714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a:latin typeface="Impact" charset="0"/>
              </a:rPr>
              <a:t>Repetition</a:t>
            </a:r>
          </a:p>
        </p:txBody>
      </p:sp>
      <p:sp>
        <p:nvSpPr>
          <p:cNvPr id="19459" name="Rectangle 3"/>
          <p:cNvSpPr>
            <a:spLocks noGrp="1" noChangeArrowheads="1"/>
          </p:cNvSpPr>
          <p:nvPr>
            <p:ph type="body" idx="1"/>
          </p:nvPr>
        </p:nvSpPr>
        <p:spPr/>
        <p:txBody>
          <a:bodyPr>
            <a:normAutofit fontScale="92500" lnSpcReduction="10000"/>
          </a:bodyPr>
          <a:lstStyle/>
          <a:p>
            <a:pPr eaLnBrk="1" hangingPunct="1"/>
            <a:r>
              <a:rPr lang="en-US" sz="3200" dirty="0">
                <a:latin typeface="Times New Roman" charset="0"/>
              </a:rPr>
              <a:t>The </a:t>
            </a:r>
            <a:r>
              <a:rPr lang="en-US" sz="3200" b="1" dirty="0">
                <a:solidFill>
                  <a:srgbClr val="002060"/>
                </a:solidFill>
                <a:latin typeface="Courier New" charset="0"/>
              </a:rPr>
              <a:t>*</a:t>
            </a:r>
            <a:r>
              <a:rPr lang="en-US" sz="3200" dirty="0">
                <a:latin typeface="Times New Roman" charset="0"/>
              </a:rPr>
              <a:t> is used to define </a:t>
            </a:r>
            <a:r>
              <a:rPr lang="en-US" sz="3200" b="1" dirty="0">
                <a:latin typeface="Times New Roman" charset="0"/>
              </a:rPr>
              <a:t>zero or more</a:t>
            </a:r>
            <a:r>
              <a:rPr lang="en-US" sz="3200" dirty="0">
                <a:latin typeface="Times New Roman" charset="0"/>
              </a:rPr>
              <a:t> occurrences of the </a:t>
            </a:r>
            <a:r>
              <a:rPr lang="en-US" sz="3200" i="1" dirty="0">
                <a:latin typeface="Times New Roman" charset="0"/>
              </a:rPr>
              <a:t>single</a:t>
            </a:r>
            <a:r>
              <a:rPr lang="en-US" sz="3200" dirty="0">
                <a:latin typeface="Times New Roman" charset="0"/>
              </a:rPr>
              <a:t> regular expression preceding it.</a:t>
            </a:r>
          </a:p>
          <a:p>
            <a:pPr eaLnBrk="1" hangingPunct="1"/>
            <a:endParaRPr lang="en-US" sz="3200" dirty="0">
              <a:latin typeface="Times New Roman" charset="0"/>
            </a:endParaRPr>
          </a:p>
          <a:p>
            <a:pPr eaLnBrk="1" hangingPunct="1"/>
            <a:r>
              <a:rPr lang="en-US" sz="3200" dirty="0">
                <a:latin typeface="Times New Roman" charset="0"/>
              </a:rPr>
              <a:t>+ Matches one or more occurrences</a:t>
            </a:r>
          </a:p>
        </p:txBody>
      </p:sp>
    </p:spTree>
    <p:extLst>
      <p:ext uri="{BB962C8B-B14F-4D97-AF65-F5344CB8AC3E}">
        <p14:creationId xmlns:p14="http://schemas.microsoft.com/office/powerpoint/2010/main" val="19699005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609600" y="1676400"/>
            <a:ext cx="6629400" cy="579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3200" b="1" i="0" u="none" strike="noStrike" kern="1200" cap="none" spc="0" normalizeH="0" baseline="0" noProof="0">
                <a:ln>
                  <a:noFill/>
                </a:ln>
                <a:solidFill>
                  <a:srgbClr val="000000"/>
                </a:solidFill>
                <a:effectLst/>
                <a:uLnTx/>
                <a:uFillTx/>
                <a:latin typeface="Courier New" charset="0"/>
                <a:ea typeface="ＭＳ Ｐゴシック" charset="0"/>
                <a:cs typeface="+mn-cs"/>
              </a:rPr>
              <a:t>I got mail, yaaaaaaaaaay!</a:t>
            </a:r>
          </a:p>
        </p:txBody>
      </p:sp>
      <p:sp>
        <p:nvSpPr>
          <p:cNvPr id="20483" name="Rectangle 3"/>
          <p:cNvSpPr>
            <a:spLocks noChangeArrowheads="1"/>
          </p:cNvSpPr>
          <p:nvPr/>
        </p:nvSpPr>
        <p:spPr bwMode="auto">
          <a:xfrm>
            <a:off x="4800600" y="2590800"/>
            <a:ext cx="7429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800" b="0" i="1" u="none" strike="noStrike" kern="1200" cap="none" spc="0" normalizeH="0" baseline="0" noProof="0">
                <a:ln>
                  <a:noFill/>
                </a:ln>
                <a:solidFill>
                  <a:srgbClr val="000000"/>
                </a:solidFill>
                <a:effectLst/>
                <a:uLnTx/>
                <a:uFillTx/>
                <a:latin typeface="Times New Roman" charset="0"/>
                <a:ea typeface="ＭＳ Ｐゴシック" charset="0"/>
                <a:cs typeface="+mn-cs"/>
              </a:rPr>
              <a:t>match</a:t>
            </a:r>
          </a:p>
        </p:txBody>
      </p:sp>
      <p:sp>
        <p:nvSpPr>
          <p:cNvPr id="20484" name="Line 4"/>
          <p:cNvSpPr>
            <a:spLocks noChangeShapeType="1"/>
          </p:cNvSpPr>
          <p:nvPr/>
        </p:nvSpPr>
        <p:spPr bwMode="auto">
          <a:xfrm flipV="1">
            <a:off x="5181600" y="2209800"/>
            <a:ext cx="0" cy="4572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mn-cs"/>
            </a:endParaRPr>
          </a:p>
        </p:txBody>
      </p:sp>
      <p:sp>
        <p:nvSpPr>
          <p:cNvPr id="20485" name="Rectangle 5"/>
          <p:cNvSpPr>
            <a:spLocks noChangeArrowheads="1"/>
          </p:cNvSpPr>
          <p:nvPr/>
        </p:nvSpPr>
        <p:spPr bwMode="auto">
          <a:xfrm>
            <a:off x="2133600" y="609600"/>
            <a:ext cx="19050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800" b="0" i="1" u="none" strike="noStrike" kern="1200" cap="none" spc="0" normalizeH="0" baseline="0" noProof="0">
                <a:ln>
                  <a:noFill/>
                </a:ln>
                <a:solidFill>
                  <a:srgbClr val="000000"/>
                </a:solidFill>
                <a:effectLst/>
                <a:uLnTx/>
                <a:uFillTx/>
                <a:latin typeface="Times New Roman" charset="0"/>
                <a:ea typeface="ＭＳ Ｐゴシック" charset="0"/>
                <a:cs typeface="+mn-cs"/>
              </a:rPr>
              <a:t>regular expression</a:t>
            </a:r>
          </a:p>
        </p:txBody>
      </p:sp>
      <p:sp>
        <p:nvSpPr>
          <p:cNvPr id="20486" name="Line 6"/>
          <p:cNvSpPr>
            <a:spLocks noChangeShapeType="1"/>
          </p:cNvSpPr>
          <p:nvPr/>
        </p:nvSpPr>
        <p:spPr bwMode="auto">
          <a:xfrm>
            <a:off x="4038600" y="838200"/>
            <a:ext cx="762000" cy="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mn-cs"/>
            </a:endParaRPr>
          </a:p>
        </p:txBody>
      </p:sp>
      <p:sp>
        <p:nvSpPr>
          <p:cNvPr id="20487" name="Rectangle 7"/>
          <p:cNvSpPr>
            <a:spLocks noChangeArrowheads="1"/>
          </p:cNvSpPr>
          <p:nvPr/>
        </p:nvSpPr>
        <p:spPr bwMode="auto">
          <a:xfrm>
            <a:off x="4876800" y="533400"/>
            <a:ext cx="1905000" cy="609600"/>
          </a:xfrm>
          <a:prstGeom prst="rect">
            <a:avLst/>
          </a:prstGeom>
          <a:noFill/>
          <a:ln w="57150" cmpd="thickThin">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mn-cs"/>
            </a:endParaRPr>
          </a:p>
        </p:txBody>
      </p:sp>
      <p:sp>
        <p:nvSpPr>
          <p:cNvPr id="20488" name="Text Box 8"/>
          <p:cNvSpPr txBox="1">
            <a:spLocks noChangeArrowheads="1"/>
          </p:cNvSpPr>
          <p:nvPr/>
        </p:nvSpPr>
        <p:spPr bwMode="auto">
          <a:xfrm>
            <a:off x="4876800" y="533400"/>
            <a:ext cx="3200400" cy="579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3200" b="1" i="0" u="none" strike="noStrike" kern="1200" cap="none" spc="0" normalizeH="0" baseline="0" noProof="0">
                <a:ln>
                  <a:noFill/>
                </a:ln>
                <a:solidFill>
                  <a:srgbClr val="FF0000"/>
                </a:solidFill>
                <a:effectLst/>
                <a:uLnTx/>
                <a:uFillTx/>
                <a:latin typeface="Courier New" charset="0"/>
                <a:ea typeface="ＭＳ Ｐゴシック" charset="0"/>
                <a:cs typeface="+mn-cs"/>
              </a:rPr>
              <a:t>y a </a:t>
            </a:r>
            <a:r>
              <a:rPr kumimoji="0" lang="en-US" sz="3200" b="1" i="0" u="none" strike="noStrike" kern="1200" cap="none" spc="0" normalizeH="0" baseline="0" noProof="0">
                <a:ln>
                  <a:noFill/>
                </a:ln>
                <a:solidFill>
                  <a:srgbClr val="3333CC"/>
                </a:solidFill>
                <a:effectLst/>
                <a:uLnTx/>
                <a:uFillTx/>
                <a:latin typeface="Courier New" charset="0"/>
                <a:ea typeface="ＭＳ Ｐゴシック" charset="0"/>
                <a:cs typeface="+mn-cs"/>
              </a:rPr>
              <a:t>*</a:t>
            </a:r>
            <a:r>
              <a:rPr kumimoji="0" lang="en-US" sz="3200" b="1" i="0" u="none" strike="noStrike" kern="1200" cap="none" spc="0" normalizeH="0" baseline="0" noProof="0">
                <a:ln>
                  <a:noFill/>
                </a:ln>
                <a:solidFill>
                  <a:srgbClr val="FF0000"/>
                </a:solidFill>
                <a:effectLst/>
                <a:uLnTx/>
                <a:uFillTx/>
                <a:latin typeface="Courier New" charset="0"/>
                <a:ea typeface="ＭＳ Ｐゴシック" charset="0"/>
                <a:cs typeface="+mn-cs"/>
              </a:rPr>
              <a:t> y  </a:t>
            </a:r>
          </a:p>
        </p:txBody>
      </p:sp>
      <p:sp>
        <p:nvSpPr>
          <p:cNvPr id="20489" name="Line 9"/>
          <p:cNvSpPr>
            <a:spLocks noChangeShapeType="1"/>
          </p:cNvSpPr>
          <p:nvPr/>
        </p:nvSpPr>
        <p:spPr bwMode="auto">
          <a:xfrm>
            <a:off x="5334000" y="533400"/>
            <a:ext cx="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mn-cs"/>
            </a:endParaRPr>
          </a:p>
        </p:txBody>
      </p:sp>
      <p:sp>
        <p:nvSpPr>
          <p:cNvPr id="20490" name="Line 10"/>
          <p:cNvSpPr>
            <a:spLocks noChangeShapeType="1"/>
          </p:cNvSpPr>
          <p:nvPr/>
        </p:nvSpPr>
        <p:spPr bwMode="auto">
          <a:xfrm>
            <a:off x="5867400" y="533400"/>
            <a:ext cx="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mn-cs"/>
            </a:endParaRPr>
          </a:p>
        </p:txBody>
      </p:sp>
      <p:sp>
        <p:nvSpPr>
          <p:cNvPr id="20491" name="Line 11"/>
          <p:cNvSpPr>
            <a:spLocks noChangeShapeType="1"/>
          </p:cNvSpPr>
          <p:nvPr/>
        </p:nvSpPr>
        <p:spPr bwMode="auto">
          <a:xfrm>
            <a:off x="6324600" y="533400"/>
            <a:ext cx="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mn-cs"/>
            </a:endParaRPr>
          </a:p>
        </p:txBody>
      </p:sp>
      <p:sp>
        <p:nvSpPr>
          <p:cNvPr id="20492" name="Rectangle 12"/>
          <p:cNvSpPr>
            <a:spLocks noChangeArrowheads="1"/>
          </p:cNvSpPr>
          <p:nvPr/>
        </p:nvSpPr>
        <p:spPr bwMode="auto">
          <a:xfrm>
            <a:off x="3581400" y="1752600"/>
            <a:ext cx="3048000" cy="457200"/>
          </a:xfrm>
          <a:prstGeom prst="rect">
            <a:avLst/>
          </a:prstGeom>
          <a:noFill/>
          <a:ln w="25400">
            <a:solidFill>
              <a:schemeClr val="tx1"/>
            </a:solidFill>
            <a:prstDash val="sysDot"/>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mn-cs"/>
            </a:endParaRPr>
          </a:p>
        </p:txBody>
      </p:sp>
      <p:sp>
        <p:nvSpPr>
          <p:cNvPr id="20493" name="Text Box 13"/>
          <p:cNvSpPr txBox="1">
            <a:spLocks noChangeArrowheads="1"/>
          </p:cNvSpPr>
          <p:nvPr/>
        </p:nvSpPr>
        <p:spPr bwMode="auto">
          <a:xfrm>
            <a:off x="1066800" y="4648200"/>
            <a:ext cx="6172200" cy="579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Courier New" charset="0"/>
                <a:ea typeface="ＭＳ Ｐゴシック" charset="0"/>
                <a:cs typeface="+mn-cs"/>
              </a:rPr>
              <a:t>I sat on the stoop</a:t>
            </a:r>
          </a:p>
        </p:txBody>
      </p:sp>
      <p:sp>
        <p:nvSpPr>
          <p:cNvPr id="20494" name="Rectangle 14"/>
          <p:cNvSpPr>
            <a:spLocks noChangeArrowheads="1"/>
          </p:cNvSpPr>
          <p:nvPr/>
        </p:nvSpPr>
        <p:spPr bwMode="auto">
          <a:xfrm>
            <a:off x="4681163" y="5562600"/>
            <a:ext cx="7429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800" b="0" i="1" u="none" strike="noStrike" kern="1200" cap="none" spc="0" normalizeH="0" baseline="0" noProof="0">
                <a:ln>
                  <a:noFill/>
                </a:ln>
                <a:solidFill>
                  <a:srgbClr val="000000"/>
                </a:solidFill>
                <a:effectLst/>
                <a:uLnTx/>
                <a:uFillTx/>
                <a:latin typeface="Times New Roman" charset="0"/>
                <a:ea typeface="ＭＳ Ｐゴシック" charset="0"/>
                <a:cs typeface="+mn-cs"/>
              </a:rPr>
              <a:t>match</a:t>
            </a:r>
          </a:p>
        </p:txBody>
      </p:sp>
      <p:sp>
        <p:nvSpPr>
          <p:cNvPr id="20495" name="Line 15"/>
          <p:cNvSpPr>
            <a:spLocks noChangeShapeType="1"/>
          </p:cNvSpPr>
          <p:nvPr/>
        </p:nvSpPr>
        <p:spPr bwMode="auto">
          <a:xfrm flipV="1">
            <a:off x="5062163" y="5181600"/>
            <a:ext cx="0" cy="4572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mn-cs"/>
            </a:endParaRPr>
          </a:p>
        </p:txBody>
      </p:sp>
      <p:sp>
        <p:nvSpPr>
          <p:cNvPr id="20496" name="Rectangle 16"/>
          <p:cNvSpPr>
            <a:spLocks noChangeArrowheads="1"/>
          </p:cNvSpPr>
          <p:nvPr/>
        </p:nvSpPr>
        <p:spPr bwMode="auto">
          <a:xfrm>
            <a:off x="2590800" y="3581400"/>
            <a:ext cx="19050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800" b="0" i="1" u="none" strike="noStrike" kern="1200" cap="none" spc="0" normalizeH="0" baseline="0" noProof="0">
                <a:ln>
                  <a:noFill/>
                </a:ln>
                <a:solidFill>
                  <a:srgbClr val="000000"/>
                </a:solidFill>
                <a:effectLst/>
                <a:uLnTx/>
                <a:uFillTx/>
                <a:latin typeface="Times New Roman" charset="0"/>
                <a:ea typeface="ＭＳ Ｐゴシック" charset="0"/>
                <a:cs typeface="+mn-cs"/>
              </a:rPr>
              <a:t>regular expression</a:t>
            </a:r>
          </a:p>
        </p:txBody>
      </p:sp>
      <p:sp>
        <p:nvSpPr>
          <p:cNvPr id="20497" name="Line 17"/>
          <p:cNvSpPr>
            <a:spLocks noChangeShapeType="1"/>
          </p:cNvSpPr>
          <p:nvPr/>
        </p:nvSpPr>
        <p:spPr bwMode="auto">
          <a:xfrm>
            <a:off x="4495800" y="3810000"/>
            <a:ext cx="762000" cy="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mn-cs"/>
            </a:endParaRPr>
          </a:p>
        </p:txBody>
      </p:sp>
      <p:sp>
        <p:nvSpPr>
          <p:cNvPr id="20498" name="Rectangle 18"/>
          <p:cNvSpPr>
            <a:spLocks noChangeArrowheads="1"/>
          </p:cNvSpPr>
          <p:nvPr/>
        </p:nvSpPr>
        <p:spPr bwMode="auto">
          <a:xfrm>
            <a:off x="4800600" y="4738099"/>
            <a:ext cx="533400" cy="457200"/>
          </a:xfrm>
          <a:prstGeom prst="rect">
            <a:avLst/>
          </a:prstGeom>
          <a:noFill/>
          <a:ln w="25400">
            <a:solidFill>
              <a:schemeClr val="tx1"/>
            </a:solidFill>
            <a:prstDash val="sysDot"/>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mn-cs"/>
            </a:endParaRPr>
          </a:p>
        </p:txBody>
      </p:sp>
      <p:sp>
        <p:nvSpPr>
          <p:cNvPr id="20499" name="Line 19"/>
          <p:cNvSpPr>
            <a:spLocks noChangeShapeType="1"/>
          </p:cNvSpPr>
          <p:nvPr/>
        </p:nvSpPr>
        <p:spPr bwMode="auto">
          <a:xfrm>
            <a:off x="304800" y="3124200"/>
            <a:ext cx="85344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mn-cs"/>
            </a:endParaRPr>
          </a:p>
        </p:txBody>
      </p:sp>
      <p:sp>
        <p:nvSpPr>
          <p:cNvPr id="20500" name="Rectangle 20"/>
          <p:cNvSpPr>
            <a:spLocks noChangeArrowheads="1"/>
          </p:cNvSpPr>
          <p:nvPr/>
        </p:nvSpPr>
        <p:spPr bwMode="auto">
          <a:xfrm>
            <a:off x="5334000" y="3505200"/>
            <a:ext cx="1905000" cy="609600"/>
          </a:xfrm>
          <a:prstGeom prst="rect">
            <a:avLst/>
          </a:prstGeom>
          <a:noFill/>
          <a:ln w="57150" cmpd="thickThin">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mn-cs"/>
            </a:endParaRPr>
          </a:p>
        </p:txBody>
      </p:sp>
      <p:sp>
        <p:nvSpPr>
          <p:cNvPr id="20501" name="Line 21"/>
          <p:cNvSpPr>
            <a:spLocks noChangeShapeType="1"/>
          </p:cNvSpPr>
          <p:nvPr/>
        </p:nvSpPr>
        <p:spPr bwMode="auto">
          <a:xfrm>
            <a:off x="5791200" y="3505200"/>
            <a:ext cx="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mn-cs"/>
            </a:endParaRPr>
          </a:p>
        </p:txBody>
      </p:sp>
      <p:sp>
        <p:nvSpPr>
          <p:cNvPr id="20502" name="Line 22"/>
          <p:cNvSpPr>
            <a:spLocks noChangeShapeType="1"/>
          </p:cNvSpPr>
          <p:nvPr/>
        </p:nvSpPr>
        <p:spPr bwMode="auto">
          <a:xfrm>
            <a:off x="6324600" y="3505200"/>
            <a:ext cx="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mn-cs"/>
            </a:endParaRPr>
          </a:p>
        </p:txBody>
      </p:sp>
      <p:sp>
        <p:nvSpPr>
          <p:cNvPr id="20503" name="Line 23"/>
          <p:cNvSpPr>
            <a:spLocks noChangeShapeType="1"/>
          </p:cNvSpPr>
          <p:nvPr/>
        </p:nvSpPr>
        <p:spPr bwMode="auto">
          <a:xfrm>
            <a:off x="6781800" y="3505200"/>
            <a:ext cx="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mn-cs"/>
            </a:endParaRPr>
          </a:p>
        </p:txBody>
      </p:sp>
      <p:sp>
        <p:nvSpPr>
          <p:cNvPr id="20504" name="Text Box 24"/>
          <p:cNvSpPr txBox="1">
            <a:spLocks noChangeArrowheads="1"/>
          </p:cNvSpPr>
          <p:nvPr/>
        </p:nvSpPr>
        <p:spPr bwMode="auto">
          <a:xfrm>
            <a:off x="5334000" y="3505200"/>
            <a:ext cx="3200400" cy="579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3200" b="1" i="0" u="none" strike="noStrike" kern="1200" cap="none" spc="0" normalizeH="0" baseline="0" noProof="0">
                <a:ln>
                  <a:noFill/>
                </a:ln>
                <a:solidFill>
                  <a:srgbClr val="FF0000"/>
                </a:solidFill>
                <a:effectLst/>
                <a:uLnTx/>
                <a:uFillTx/>
                <a:latin typeface="Courier New" charset="0"/>
                <a:ea typeface="ＭＳ Ｐゴシック" charset="0"/>
                <a:cs typeface="+mn-cs"/>
              </a:rPr>
              <a:t>o a </a:t>
            </a:r>
            <a:r>
              <a:rPr kumimoji="0" lang="en-US" sz="3200" b="1" i="0" u="none" strike="noStrike" kern="1200" cap="none" spc="0" normalizeH="0" baseline="0" noProof="0">
                <a:ln>
                  <a:noFill/>
                </a:ln>
                <a:solidFill>
                  <a:srgbClr val="3333CC"/>
                </a:solidFill>
                <a:effectLst/>
                <a:uLnTx/>
                <a:uFillTx/>
                <a:latin typeface="Courier New" charset="0"/>
                <a:ea typeface="ＭＳ Ｐゴシック" charset="0"/>
                <a:cs typeface="+mn-cs"/>
              </a:rPr>
              <a:t>*</a:t>
            </a:r>
            <a:r>
              <a:rPr kumimoji="0" lang="en-US" sz="3200" b="1" i="0" u="none" strike="noStrike" kern="1200" cap="none" spc="0" normalizeH="0" baseline="0" noProof="0">
                <a:ln>
                  <a:noFill/>
                </a:ln>
                <a:solidFill>
                  <a:srgbClr val="FF0000"/>
                </a:solidFill>
                <a:effectLst/>
                <a:uLnTx/>
                <a:uFillTx/>
                <a:latin typeface="Courier New" charset="0"/>
                <a:ea typeface="ＭＳ Ｐゴシック" charset="0"/>
                <a:cs typeface="+mn-cs"/>
              </a:rPr>
              <a:t> o  </a:t>
            </a:r>
          </a:p>
        </p:txBody>
      </p:sp>
      <p:sp>
        <p:nvSpPr>
          <p:cNvPr id="20505" name="Freeform 25"/>
          <p:cNvSpPr>
            <a:spLocks/>
          </p:cNvSpPr>
          <p:nvPr/>
        </p:nvSpPr>
        <p:spPr bwMode="auto">
          <a:xfrm>
            <a:off x="5638800" y="304800"/>
            <a:ext cx="457200" cy="152400"/>
          </a:xfrm>
          <a:custGeom>
            <a:avLst/>
            <a:gdLst>
              <a:gd name="T0" fmla="*/ 2147483647 w 288"/>
              <a:gd name="T1" fmla="*/ 2147483647 h 96"/>
              <a:gd name="T2" fmla="*/ 2147483647 w 288"/>
              <a:gd name="T3" fmla="*/ 2147483647 h 96"/>
              <a:gd name="T4" fmla="*/ 2147483647 w 288"/>
              <a:gd name="T5" fmla="*/ 0 h 96"/>
              <a:gd name="T6" fmla="*/ 2147483647 w 288"/>
              <a:gd name="T7" fmla="*/ 2147483647 h 96"/>
              <a:gd name="T8" fmla="*/ 0 w 288"/>
              <a:gd name="T9" fmla="*/ 2147483647 h 96"/>
              <a:gd name="T10" fmla="*/ 0 60000 65536"/>
              <a:gd name="T11" fmla="*/ 0 60000 65536"/>
              <a:gd name="T12" fmla="*/ 0 60000 65536"/>
              <a:gd name="T13" fmla="*/ 0 60000 65536"/>
              <a:gd name="T14" fmla="*/ 0 60000 65536"/>
              <a:gd name="T15" fmla="*/ 0 w 288"/>
              <a:gd name="T16" fmla="*/ 0 h 96"/>
              <a:gd name="T17" fmla="*/ 288 w 288"/>
              <a:gd name="T18" fmla="*/ 96 h 96"/>
            </a:gdLst>
            <a:ahLst/>
            <a:cxnLst>
              <a:cxn ang="T10">
                <a:pos x="T0" y="T1"/>
              </a:cxn>
              <a:cxn ang="T11">
                <a:pos x="T2" y="T3"/>
              </a:cxn>
              <a:cxn ang="T12">
                <a:pos x="T4" y="T5"/>
              </a:cxn>
              <a:cxn ang="T13">
                <a:pos x="T6" y="T7"/>
              </a:cxn>
              <a:cxn ang="T14">
                <a:pos x="T8" y="T9"/>
              </a:cxn>
            </a:cxnLst>
            <a:rect l="T15" t="T16" r="T17" b="T18"/>
            <a:pathLst>
              <a:path w="288" h="96">
                <a:moveTo>
                  <a:pt x="288" y="96"/>
                </a:moveTo>
                <a:cubicBezTo>
                  <a:pt x="276" y="80"/>
                  <a:pt x="264" y="64"/>
                  <a:pt x="240" y="48"/>
                </a:cubicBezTo>
                <a:cubicBezTo>
                  <a:pt x="216" y="32"/>
                  <a:pt x="176" y="0"/>
                  <a:pt x="144" y="0"/>
                </a:cubicBezTo>
                <a:cubicBezTo>
                  <a:pt x="112" y="0"/>
                  <a:pt x="72" y="32"/>
                  <a:pt x="48" y="48"/>
                </a:cubicBezTo>
                <a:cubicBezTo>
                  <a:pt x="24" y="64"/>
                  <a:pt x="8" y="88"/>
                  <a:pt x="0" y="96"/>
                </a:cubicBezTo>
              </a:path>
            </a:pathLst>
          </a:custGeom>
          <a:noFill/>
          <a:ln w="9525">
            <a:solidFill>
              <a:schemeClr val="tx1"/>
            </a:solidFill>
            <a:round/>
            <a:headEnd/>
            <a:tailEnd type="triangle" w="med" len="med"/>
          </a:ln>
          <a:extLst>
            <a:ext uri="{909E8E84-426E-40dd-AFC4-6F175D3DCCD1}">
              <a14:hiddenFill xmlns=""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mn-cs"/>
            </a:endParaRPr>
          </a:p>
        </p:txBody>
      </p:sp>
      <p:sp>
        <p:nvSpPr>
          <p:cNvPr id="20506" name="Freeform 26"/>
          <p:cNvSpPr>
            <a:spLocks/>
          </p:cNvSpPr>
          <p:nvPr/>
        </p:nvSpPr>
        <p:spPr bwMode="auto">
          <a:xfrm>
            <a:off x="6096000" y="3276600"/>
            <a:ext cx="457200" cy="152400"/>
          </a:xfrm>
          <a:custGeom>
            <a:avLst/>
            <a:gdLst>
              <a:gd name="T0" fmla="*/ 2147483647 w 288"/>
              <a:gd name="T1" fmla="*/ 2147483647 h 96"/>
              <a:gd name="T2" fmla="*/ 2147483647 w 288"/>
              <a:gd name="T3" fmla="*/ 2147483647 h 96"/>
              <a:gd name="T4" fmla="*/ 2147483647 w 288"/>
              <a:gd name="T5" fmla="*/ 0 h 96"/>
              <a:gd name="T6" fmla="*/ 2147483647 w 288"/>
              <a:gd name="T7" fmla="*/ 2147483647 h 96"/>
              <a:gd name="T8" fmla="*/ 0 w 288"/>
              <a:gd name="T9" fmla="*/ 2147483647 h 96"/>
              <a:gd name="T10" fmla="*/ 0 60000 65536"/>
              <a:gd name="T11" fmla="*/ 0 60000 65536"/>
              <a:gd name="T12" fmla="*/ 0 60000 65536"/>
              <a:gd name="T13" fmla="*/ 0 60000 65536"/>
              <a:gd name="T14" fmla="*/ 0 60000 65536"/>
              <a:gd name="T15" fmla="*/ 0 w 288"/>
              <a:gd name="T16" fmla="*/ 0 h 96"/>
              <a:gd name="T17" fmla="*/ 288 w 288"/>
              <a:gd name="T18" fmla="*/ 96 h 96"/>
            </a:gdLst>
            <a:ahLst/>
            <a:cxnLst>
              <a:cxn ang="T10">
                <a:pos x="T0" y="T1"/>
              </a:cxn>
              <a:cxn ang="T11">
                <a:pos x="T2" y="T3"/>
              </a:cxn>
              <a:cxn ang="T12">
                <a:pos x="T4" y="T5"/>
              </a:cxn>
              <a:cxn ang="T13">
                <a:pos x="T6" y="T7"/>
              </a:cxn>
              <a:cxn ang="T14">
                <a:pos x="T8" y="T9"/>
              </a:cxn>
            </a:cxnLst>
            <a:rect l="T15" t="T16" r="T17" b="T18"/>
            <a:pathLst>
              <a:path w="288" h="96">
                <a:moveTo>
                  <a:pt x="288" y="96"/>
                </a:moveTo>
                <a:cubicBezTo>
                  <a:pt x="276" y="80"/>
                  <a:pt x="264" y="64"/>
                  <a:pt x="240" y="48"/>
                </a:cubicBezTo>
                <a:cubicBezTo>
                  <a:pt x="216" y="32"/>
                  <a:pt x="176" y="0"/>
                  <a:pt x="144" y="0"/>
                </a:cubicBezTo>
                <a:cubicBezTo>
                  <a:pt x="112" y="0"/>
                  <a:pt x="72" y="32"/>
                  <a:pt x="48" y="48"/>
                </a:cubicBezTo>
                <a:cubicBezTo>
                  <a:pt x="24" y="64"/>
                  <a:pt x="8" y="88"/>
                  <a:pt x="0" y="96"/>
                </a:cubicBezTo>
              </a:path>
            </a:pathLst>
          </a:custGeom>
          <a:noFill/>
          <a:ln w="9525">
            <a:solidFill>
              <a:schemeClr val="tx1"/>
            </a:solidFill>
            <a:round/>
            <a:headEnd/>
            <a:tailEnd type="triangle" w="med" len="med"/>
          </a:ln>
          <a:extLst>
            <a:ext uri="{909E8E84-426E-40dd-AFC4-6F175D3DCCD1}">
              <a14:hiddenFill xmlns=""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mn-cs"/>
            </a:endParaRPr>
          </a:p>
        </p:txBody>
      </p:sp>
      <p:sp>
        <p:nvSpPr>
          <p:cNvPr id="20507" name="Line 27"/>
          <p:cNvSpPr>
            <a:spLocks noChangeShapeType="1"/>
          </p:cNvSpPr>
          <p:nvPr/>
        </p:nvSpPr>
        <p:spPr bwMode="auto">
          <a:xfrm>
            <a:off x="381000" y="6019800"/>
            <a:ext cx="82296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mn-cs"/>
            </a:endParaRPr>
          </a:p>
        </p:txBody>
      </p:sp>
    </p:spTree>
    <p:extLst>
      <p:ext uri="{BB962C8B-B14F-4D97-AF65-F5344CB8AC3E}">
        <p14:creationId xmlns:p14="http://schemas.microsoft.com/office/powerpoint/2010/main" val="7127537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a:latin typeface="Impact" charset="0"/>
              </a:rPr>
              <a:t>Repetition Ranges</a:t>
            </a:r>
          </a:p>
        </p:txBody>
      </p:sp>
      <p:sp>
        <p:nvSpPr>
          <p:cNvPr id="22531" name="Rectangle 3"/>
          <p:cNvSpPr>
            <a:spLocks noGrp="1" noChangeArrowheads="1"/>
          </p:cNvSpPr>
          <p:nvPr>
            <p:ph type="body" idx="1"/>
          </p:nvPr>
        </p:nvSpPr>
        <p:spPr>
          <a:xfrm>
            <a:off x="685800" y="990600"/>
            <a:ext cx="7772400" cy="5638800"/>
          </a:xfrm>
        </p:spPr>
        <p:txBody>
          <a:bodyPr>
            <a:normAutofit/>
          </a:bodyPr>
          <a:lstStyle/>
          <a:p>
            <a:pPr eaLnBrk="1" hangingPunct="1">
              <a:lnSpc>
                <a:spcPct val="90000"/>
              </a:lnSpc>
            </a:pPr>
            <a:r>
              <a:rPr lang="en-US" sz="2800" dirty="0">
                <a:latin typeface="Times New Roman" charset="0"/>
              </a:rPr>
              <a:t>Ranges can also be specified</a:t>
            </a:r>
          </a:p>
          <a:p>
            <a:pPr lvl="1" eaLnBrk="1" hangingPunct="1">
              <a:lnSpc>
                <a:spcPct val="90000"/>
              </a:lnSpc>
              <a:buClr>
                <a:schemeClr val="tx1"/>
              </a:buClr>
            </a:pPr>
            <a:r>
              <a:rPr lang="en-US" sz="2800" b="1" dirty="0">
                <a:solidFill>
                  <a:srgbClr val="002060"/>
                </a:solidFill>
                <a:latin typeface="Courier New" charset="0"/>
              </a:rPr>
              <a:t>{</a:t>
            </a:r>
            <a:r>
              <a:rPr lang="en-US" sz="2800" b="1" i="1" dirty="0">
                <a:solidFill>
                  <a:srgbClr val="002060"/>
                </a:solidFill>
                <a:latin typeface="Times New Roman" charset="0"/>
              </a:rPr>
              <a:t> </a:t>
            </a:r>
            <a:r>
              <a:rPr lang="en-US" sz="2800" b="1" dirty="0">
                <a:solidFill>
                  <a:srgbClr val="002060"/>
                </a:solidFill>
                <a:latin typeface="Courier New" charset="0"/>
              </a:rPr>
              <a:t>}</a:t>
            </a:r>
            <a:r>
              <a:rPr lang="en-US" sz="2800" dirty="0">
                <a:solidFill>
                  <a:srgbClr val="002060"/>
                </a:solidFill>
                <a:latin typeface="Times New Roman" charset="0"/>
              </a:rPr>
              <a:t> </a:t>
            </a:r>
            <a:r>
              <a:rPr lang="en-US" sz="2800" dirty="0">
                <a:latin typeface="Times New Roman" charset="0"/>
              </a:rPr>
              <a:t>notation can specify a range of repetitions for the immediately preceding regex</a:t>
            </a:r>
          </a:p>
          <a:p>
            <a:pPr lvl="1" eaLnBrk="1" hangingPunct="1">
              <a:lnSpc>
                <a:spcPct val="90000"/>
              </a:lnSpc>
              <a:buClr>
                <a:schemeClr val="tx1"/>
              </a:buClr>
            </a:pPr>
            <a:r>
              <a:rPr lang="en-US" sz="2800" b="1" dirty="0">
                <a:solidFill>
                  <a:srgbClr val="002060"/>
                </a:solidFill>
                <a:latin typeface="Courier New" charset="0"/>
              </a:rPr>
              <a:t>{</a:t>
            </a:r>
            <a:r>
              <a:rPr lang="en-US" sz="2800" b="1" i="1" dirty="0">
                <a:solidFill>
                  <a:srgbClr val="002060"/>
                </a:solidFill>
                <a:latin typeface="Times New Roman" charset="0"/>
              </a:rPr>
              <a:t>n</a:t>
            </a:r>
            <a:r>
              <a:rPr lang="en-US" sz="2800" b="1" dirty="0">
                <a:solidFill>
                  <a:srgbClr val="002060"/>
                </a:solidFill>
                <a:latin typeface="Courier New" charset="0"/>
              </a:rPr>
              <a:t>}</a:t>
            </a:r>
            <a:r>
              <a:rPr lang="en-US" sz="2800" dirty="0">
                <a:solidFill>
                  <a:srgbClr val="002060"/>
                </a:solidFill>
                <a:latin typeface="Times New Roman" charset="0"/>
              </a:rPr>
              <a:t> </a:t>
            </a:r>
            <a:r>
              <a:rPr lang="en-US" sz="2800" dirty="0">
                <a:latin typeface="Times New Roman" charset="0"/>
              </a:rPr>
              <a:t>means exactly </a:t>
            </a:r>
            <a:r>
              <a:rPr lang="en-US" sz="2800" i="1" dirty="0">
                <a:latin typeface="Times New Roman" charset="0"/>
              </a:rPr>
              <a:t>n</a:t>
            </a:r>
            <a:r>
              <a:rPr lang="en-US" sz="2800" dirty="0">
                <a:latin typeface="Times New Roman" charset="0"/>
              </a:rPr>
              <a:t> occurrences</a:t>
            </a:r>
          </a:p>
          <a:p>
            <a:pPr lvl="1" eaLnBrk="1" hangingPunct="1">
              <a:lnSpc>
                <a:spcPct val="90000"/>
              </a:lnSpc>
              <a:buClr>
                <a:schemeClr val="tx1"/>
              </a:buClr>
            </a:pPr>
            <a:r>
              <a:rPr lang="en-US" sz="2800" b="1" dirty="0">
                <a:solidFill>
                  <a:srgbClr val="002060"/>
                </a:solidFill>
                <a:latin typeface="Courier New" charset="0"/>
              </a:rPr>
              <a:t>{</a:t>
            </a:r>
            <a:r>
              <a:rPr lang="en-US" sz="2800" b="1" i="1" dirty="0">
                <a:solidFill>
                  <a:srgbClr val="002060"/>
                </a:solidFill>
                <a:latin typeface="Times New Roman" charset="0"/>
              </a:rPr>
              <a:t>n</a:t>
            </a:r>
            <a:r>
              <a:rPr lang="en-US" sz="2800" b="1" dirty="0">
                <a:solidFill>
                  <a:srgbClr val="002060"/>
                </a:solidFill>
                <a:latin typeface="Courier New" charset="0"/>
              </a:rPr>
              <a:t>,}</a:t>
            </a:r>
            <a:r>
              <a:rPr lang="en-US" sz="2800" dirty="0">
                <a:solidFill>
                  <a:srgbClr val="002060"/>
                </a:solidFill>
                <a:latin typeface="Times New Roman" charset="0"/>
              </a:rPr>
              <a:t> </a:t>
            </a:r>
            <a:r>
              <a:rPr lang="en-US" sz="2800" dirty="0">
                <a:latin typeface="Times New Roman" charset="0"/>
              </a:rPr>
              <a:t>means at least </a:t>
            </a:r>
            <a:r>
              <a:rPr lang="en-US" sz="2800" i="1" dirty="0">
                <a:latin typeface="Times New Roman" charset="0"/>
              </a:rPr>
              <a:t>n</a:t>
            </a:r>
            <a:r>
              <a:rPr lang="en-US" sz="2800" dirty="0">
                <a:latin typeface="Times New Roman" charset="0"/>
              </a:rPr>
              <a:t> occurrences</a:t>
            </a:r>
          </a:p>
          <a:p>
            <a:pPr lvl="1" eaLnBrk="1" hangingPunct="1">
              <a:lnSpc>
                <a:spcPct val="90000"/>
              </a:lnSpc>
              <a:buClr>
                <a:schemeClr val="tx1"/>
              </a:buClr>
            </a:pPr>
            <a:r>
              <a:rPr lang="en-US" sz="2800" b="1" dirty="0">
                <a:solidFill>
                  <a:srgbClr val="002060"/>
                </a:solidFill>
                <a:latin typeface="Courier New" charset="0"/>
              </a:rPr>
              <a:t>{</a:t>
            </a:r>
            <a:r>
              <a:rPr lang="en-US" sz="2800" b="1" i="1" dirty="0" err="1">
                <a:solidFill>
                  <a:srgbClr val="002060"/>
                </a:solidFill>
                <a:latin typeface="Times New Roman" charset="0"/>
              </a:rPr>
              <a:t>n</a:t>
            </a:r>
            <a:r>
              <a:rPr lang="en-US" sz="2800" b="1" dirty="0" err="1">
                <a:solidFill>
                  <a:srgbClr val="002060"/>
                </a:solidFill>
                <a:latin typeface="Courier New" charset="0"/>
              </a:rPr>
              <a:t>,</a:t>
            </a:r>
            <a:r>
              <a:rPr lang="en-US" sz="2800" b="1" i="1" dirty="0" err="1">
                <a:solidFill>
                  <a:srgbClr val="002060"/>
                </a:solidFill>
                <a:latin typeface="Times New Roman" charset="0"/>
              </a:rPr>
              <a:t>m</a:t>
            </a:r>
            <a:r>
              <a:rPr lang="en-US" sz="2800" b="1" dirty="0">
                <a:solidFill>
                  <a:srgbClr val="002060"/>
                </a:solidFill>
                <a:latin typeface="Courier New" charset="0"/>
              </a:rPr>
              <a:t>}</a:t>
            </a:r>
            <a:r>
              <a:rPr lang="en-US" sz="2800" dirty="0">
                <a:solidFill>
                  <a:srgbClr val="002060"/>
                </a:solidFill>
                <a:latin typeface="Times New Roman" charset="0"/>
              </a:rPr>
              <a:t> </a:t>
            </a:r>
            <a:r>
              <a:rPr lang="en-US" sz="2800" dirty="0">
                <a:latin typeface="Times New Roman" charset="0"/>
              </a:rPr>
              <a:t>means at least </a:t>
            </a:r>
            <a:r>
              <a:rPr lang="en-US" sz="2800" i="1" dirty="0">
                <a:latin typeface="Times New Roman" charset="0"/>
              </a:rPr>
              <a:t>n</a:t>
            </a:r>
            <a:r>
              <a:rPr lang="en-US" sz="2800" dirty="0">
                <a:latin typeface="Times New Roman" charset="0"/>
              </a:rPr>
              <a:t> occurrences but no more than </a:t>
            </a:r>
            <a:r>
              <a:rPr lang="en-US" sz="2800" i="1" dirty="0">
                <a:latin typeface="Times New Roman" charset="0"/>
              </a:rPr>
              <a:t>m</a:t>
            </a:r>
            <a:r>
              <a:rPr lang="en-US" sz="2800" dirty="0">
                <a:latin typeface="Times New Roman" charset="0"/>
              </a:rPr>
              <a:t> occurrences</a:t>
            </a:r>
          </a:p>
          <a:p>
            <a:pPr eaLnBrk="1" hangingPunct="1">
              <a:lnSpc>
                <a:spcPct val="90000"/>
              </a:lnSpc>
            </a:pPr>
            <a:r>
              <a:rPr lang="en-US" sz="2800" dirty="0">
                <a:latin typeface="Times New Roman" charset="0"/>
              </a:rPr>
              <a:t>Example:</a:t>
            </a:r>
          </a:p>
          <a:p>
            <a:pPr lvl="1" eaLnBrk="1" hangingPunct="1">
              <a:lnSpc>
                <a:spcPct val="90000"/>
              </a:lnSpc>
              <a:buClr>
                <a:schemeClr val="tx1"/>
              </a:buClr>
            </a:pPr>
            <a:r>
              <a:rPr lang="en-US" sz="2800" b="1" dirty="0">
                <a:solidFill>
                  <a:srgbClr val="002060"/>
                </a:solidFill>
                <a:latin typeface="Courier New" charset="0"/>
              </a:rPr>
              <a:t>.{0,}</a:t>
            </a:r>
            <a:r>
              <a:rPr lang="en-US" sz="2800" dirty="0">
                <a:solidFill>
                  <a:srgbClr val="002060"/>
                </a:solidFill>
                <a:latin typeface="Times New Roman" charset="0"/>
              </a:rPr>
              <a:t> </a:t>
            </a:r>
            <a:r>
              <a:rPr lang="en-US" sz="2800" dirty="0">
                <a:latin typeface="Times New Roman" charset="0"/>
              </a:rPr>
              <a:t>same as </a:t>
            </a:r>
            <a:r>
              <a:rPr lang="en-US" sz="2800" b="1" dirty="0">
                <a:solidFill>
                  <a:srgbClr val="002060"/>
                </a:solidFill>
                <a:latin typeface="Courier New" charset="0"/>
              </a:rPr>
              <a:t>.*</a:t>
            </a:r>
          </a:p>
          <a:p>
            <a:pPr lvl="1" eaLnBrk="1" hangingPunct="1">
              <a:lnSpc>
                <a:spcPct val="90000"/>
              </a:lnSpc>
              <a:buClr>
                <a:schemeClr val="tx1"/>
              </a:buClr>
            </a:pPr>
            <a:r>
              <a:rPr lang="en-US" sz="2800" b="1" dirty="0">
                <a:solidFill>
                  <a:srgbClr val="002060"/>
                </a:solidFill>
                <a:latin typeface="Courier New" charset="0"/>
              </a:rPr>
              <a:t>a{2,}</a:t>
            </a:r>
            <a:r>
              <a:rPr lang="en-US" sz="2800" dirty="0">
                <a:solidFill>
                  <a:srgbClr val="002060"/>
                </a:solidFill>
                <a:latin typeface="Times New Roman" charset="0"/>
              </a:rPr>
              <a:t> </a:t>
            </a:r>
            <a:r>
              <a:rPr lang="en-US" sz="2800" dirty="0">
                <a:latin typeface="Times New Roman" charset="0"/>
              </a:rPr>
              <a:t>same as </a:t>
            </a:r>
            <a:r>
              <a:rPr lang="en-US" sz="3200" b="1" dirty="0" err="1">
                <a:solidFill>
                  <a:srgbClr val="002060"/>
                </a:solidFill>
                <a:latin typeface="Courier New" charset="0"/>
              </a:rPr>
              <a:t>aaa</a:t>
            </a:r>
            <a:r>
              <a:rPr lang="en-US" sz="3200" b="1" dirty="0">
                <a:solidFill>
                  <a:srgbClr val="002060"/>
                </a:solidFill>
                <a:latin typeface="Courier New" charset="0"/>
              </a:rPr>
              <a:t>*</a:t>
            </a:r>
            <a:r>
              <a:rPr lang="en-US" sz="3200" dirty="0">
                <a:solidFill>
                  <a:srgbClr val="002060"/>
                </a:solidFill>
                <a:latin typeface="Times New Roman" charset="0"/>
              </a:rPr>
              <a:t> </a:t>
            </a:r>
          </a:p>
        </p:txBody>
      </p:sp>
    </p:spTree>
    <p:extLst>
      <p:ext uri="{BB962C8B-B14F-4D97-AF65-F5344CB8AC3E}">
        <p14:creationId xmlns:p14="http://schemas.microsoft.com/office/powerpoint/2010/main" val="3648820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a:t>
            </a:r>
          </a:p>
        </p:txBody>
      </p:sp>
      <p:sp>
        <p:nvSpPr>
          <p:cNvPr id="3" name="Content Placeholder 2"/>
          <p:cNvSpPr>
            <a:spLocks noGrp="1"/>
          </p:cNvSpPr>
          <p:nvPr>
            <p:ph idx="1"/>
          </p:nvPr>
        </p:nvSpPr>
        <p:spPr>
          <a:xfrm>
            <a:off x="457200" y="1098428"/>
            <a:ext cx="8210550" cy="5378572"/>
          </a:xfrm>
        </p:spPr>
        <p:txBody>
          <a:bodyPr>
            <a:noAutofit/>
          </a:bodyPr>
          <a:lstStyle/>
          <a:p>
            <a:r>
              <a:rPr lang="en-US" sz="3600" b="0" dirty="0" err="1">
                <a:solidFill>
                  <a:srgbClr val="002060"/>
                </a:solidFill>
                <a:latin typeface="Helvetica Neue" charset="0"/>
                <a:ea typeface="Helvetica Neue" charset="0"/>
                <a:cs typeface="Helvetica Neue" charset="0"/>
              </a:rPr>
              <a:t>a|b</a:t>
            </a:r>
            <a:r>
              <a:rPr lang="en-US" sz="3600" b="0" dirty="0">
                <a:solidFill>
                  <a:srgbClr val="002060"/>
                </a:solidFill>
                <a:latin typeface="Helvetica Neue" charset="0"/>
                <a:ea typeface="Helvetica Neue" charset="0"/>
                <a:cs typeface="Helvetica Neue" charset="0"/>
              </a:rPr>
              <a:t>* </a:t>
            </a:r>
            <a:r>
              <a:rPr lang="en-US" sz="2400" b="0" dirty="0">
                <a:latin typeface="Helvetica Neue" charset="0"/>
                <a:ea typeface="Helvetica Neue" charset="0"/>
                <a:cs typeface="Helvetica Neue" charset="0"/>
              </a:rPr>
              <a:t>denotes {</a:t>
            </a:r>
            <a:r>
              <a:rPr lang="en-US" sz="2400" b="0" dirty="0" err="1">
                <a:latin typeface="Helvetica Neue" charset="0"/>
                <a:ea typeface="Helvetica Neue" charset="0"/>
                <a:cs typeface="Helvetica Neue" charset="0"/>
              </a:rPr>
              <a:t>ε</a:t>
            </a:r>
            <a:r>
              <a:rPr lang="en-US" sz="2400" b="0" dirty="0">
                <a:latin typeface="Helvetica Neue" charset="0"/>
                <a:ea typeface="Helvetica Neue" charset="0"/>
                <a:cs typeface="Helvetica Neue" charset="0"/>
              </a:rPr>
              <a:t>, "a", "b", "bb", "</a:t>
            </a:r>
            <a:r>
              <a:rPr lang="en-US" sz="2400" b="0" dirty="0" err="1">
                <a:latin typeface="Helvetica Neue" charset="0"/>
                <a:ea typeface="Helvetica Neue" charset="0"/>
                <a:cs typeface="Helvetica Neue" charset="0"/>
              </a:rPr>
              <a:t>bbb</a:t>
            </a:r>
            <a:r>
              <a:rPr lang="en-US" sz="2400" b="0" dirty="0">
                <a:latin typeface="Helvetica Neue" charset="0"/>
                <a:ea typeface="Helvetica Neue" charset="0"/>
                <a:cs typeface="Helvetica Neue" charset="0"/>
              </a:rPr>
              <a:t>", ...}</a:t>
            </a:r>
          </a:p>
          <a:p>
            <a:r>
              <a:rPr lang="en-US" sz="3600" b="0" dirty="0">
                <a:solidFill>
                  <a:srgbClr val="002060"/>
                </a:solidFill>
                <a:latin typeface="Helvetica Neue" charset="0"/>
                <a:ea typeface="Helvetica Neue" charset="0"/>
                <a:cs typeface="Helvetica Neue" charset="0"/>
              </a:rPr>
              <a:t>(</a:t>
            </a:r>
            <a:r>
              <a:rPr lang="en-US" sz="3600" b="0" dirty="0" err="1">
                <a:solidFill>
                  <a:srgbClr val="002060"/>
                </a:solidFill>
                <a:latin typeface="Helvetica Neue" charset="0"/>
                <a:ea typeface="Helvetica Neue" charset="0"/>
                <a:cs typeface="Helvetica Neue" charset="0"/>
              </a:rPr>
              <a:t>a|b</a:t>
            </a:r>
            <a:r>
              <a:rPr lang="en-US" sz="3600" b="0" dirty="0">
                <a:solidFill>
                  <a:srgbClr val="002060"/>
                </a:solidFill>
                <a:latin typeface="Helvetica Neue" charset="0"/>
                <a:ea typeface="Helvetica Neue" charset="0"/>
                <a:cs typeface="Helvetica Neue" charset="0"/>
              </a:rPr>
              <a:t>)*</a:t>
            </a:r>
            <a:r>
              <a:rPr lang="en-US" sz="2400" b="0" dirty="0">
                <a:latin typeface="Helvetica Neue" charset="0"/>
                <a:ea typeface="Helvetica Neue" charset="0"/>
                <a:cs typeface="Helvetica Neue" charset="0"/>
              </a:rPr>
              <a:t> denotes the set of all strings with no symbols other than "a" and "b", including the empty string: {</a:t>
            </a:r>
            <a:r>
              <a:rPr lang="en-US" sz="2400" b="0" dirty="0" err="1">
                <a:latin typeface="Helvetica Neue" charset="0"/>
                <a:ea typeface="Helvetica Neue" charset="0"/>
                <a:cs typeface="Helvetica Neue" charset="0"/>
              </a:rPr>
              <a:t>ε</a:t>
            </a:r>
            <a:r>
              <a:rPr lang="en-US" sz="2400" b="0" dirty="0">
                <a:latin typeface="Helvetica Neue" charset="0"/>
                <a:ea typeface="Helvetica Neue" charset="0"/>
                <a:cs typeface="Helvetica Neue" charset="0"/>
              </a:rPr>
              <a:t>, "a", "b", "aa", "ab", "</a:t>
            </a:r>
            <a:r>
              <a:rPr lang="en-US" sz="2400" b="0" dirty="0" err="1">
                <a:latin typeface="Helvetica Neue" charset="0"/>
                <a:ea typeface="Helvetica Neue" charset="0"/>
                <a:cs typeface="Helvetica Neue" charset="0"/>
              </a:rPr>
              <a:t>ba</a:t>
            </a:r>
            <a:r>
              <a:rPr lang="en-US" sz="2400" b="0" dirty="0">
                <a:latin typeface="Helvetica Neue" charset="0"/>
                <a:ea typeface="Helvetica Neue" charset="0"/>
                <a:cs typeface="Helvetica Neue" charset="0"/>
              </a:rPr>
              <a:t>", "bb", "</a:t>
            </a:r>
            <a:r>
              <a:rPr lang="en-US" sz="2400" b="0" dirty="0" err="1">
                <a:latin typeface="Helvetica Neue" charset="0"/>
                <a:ea typeface="Helvetica Neue" charset="0"/>
                <a:cs typeface="Helvetica Neue" charset="0"/>
              </a:rPr>
              <a:t>aaa</a:t>
            </a:r>
            <a:r>
              <a:rPr lang="en-US" sz="2400" b="0" dirty="0">
                <a:latin typeface="Helvetica Neue" charset="0"/>
                <a:ea typeface="Helvetica Neue" charset="0"/>
                <a:cs typeface="Helvetica Neue" charset="0"/>
              </a:rPr>
              <a:t>", ...}</a:t>
            </a:r>
          </a:p>
          <a:p>
            <a:r>
              <a:rPr lang="en-US" sz="3600" b="0" dirty="0">
                <a:solidFill>
                  <a:srgbClr val="002060"/>
                </a:solidFill>
                <a:latin typeface="Helvetica Neue" charset="0"/>
                <a:ea typeface="Helvetica Neue" charset="0"/>
                <a:cs typeface="Helvetica Neue" charset="0"/>
              </a:rPr>
              <a:t>ab*(c) </a:t>
            </a:r>
            <a:r>
              <a:rPr lang="en-US" sz="2400" b="0" dirty="0">
                <a:latin typeface="Helvetica Neue" charset="0"/>
                <a:ea typeface="Helvetica Neue" charset="0"/>
                <a:cs typeface="Helvetica Neue" charset="0"/>
              </a:rPr>
              <a:t>denotes the set of strings starting with "a", then zero or more "</a:t>
            </a:r>
            <a:r>
              <a:rPr lang="en-US" sz="2400" b="0" dirty="0" err="1">
                <a:latin typeface="Helvetica Neue" charset="0"/>
                <a:ea typeface="Helvetica Neue" charset="0"/>
                <a:cs typeface="Helvetica Neue" charset="0"/>
              </a:rPr>
              <a:t>b"s</a:t>
            </a:r>
            <a:r>
              <a:rPr lang="en-US" sz="2400" b="0" dirty="0">
                <a:latin typeface="Helvetica Neue" charset="0"/>
                <a:ea typeface="Helvetica Neue" charset="0"/>
                <a:cs typeface="Helvetica Neue" charset="0"/>
              </a:rPr>
              <a:t> and finally optionally a "c": {"a", "ac", "ab", "</a:t>
            </a:r>
            <a:r>
              <a:rPr lang="en-US" sz="2400" b="0" dirty="0" err="1">
                <a:latin typeface="Helvetica Neue" charset="0"/>
                <a:ea typeface="Helvetica Neue" charset="0"/>
                <a:cs typeface="Helvetica Neue" charset="0"/>
              </a:rPr>
              <a:t>abc</a:t>
            </a:r>
            <a:r>
              <a:rPr lang="en-US" sz="2400" b="0" dirty="0">
                <a:latin typeface="Helvetica Neue" charset="0"/>
                <a:ea typeface="Helvetica Neue" charset="0"/>
                <a:cs typeface="Helvetica Neue" charset="0"/>
              </a:rPr>
              <a:t>", "</a:t>
            </a:r>
            <a:r>
              <a:rPr lang="en-US" sz="2400" b="0" dirty="0" err="1">
                <a:latin typeface="Helvetica Neue" charset="0"/>
                <a:ea typeface="Helvetica Neue" charset="0"/>
                <a:cs typeface="Helvetica Neue" charset="0"/>
              </a:rPr>
              <a:t>abb</a:t>
            </a:r>
            <a:r>
              <a:rPr lang="en-US" sz="2400" b="0" dirty="0">
                <a:latin typeface="Helvetica Neue" charset="0"/>
                <a:ea typeface="Helvetica Neue" charset="0"/>
                <a:cs typeface="Helvetica Neue" charset="0"/>
              </a:rPr>
              <a:t>", "</a:t>
            </a:r>
            <a:r>
              <a:rPr lang="en-US" sz="2400" b="0" dirty="0" err="1">
                <a:latin typeface="Helvetica Neue" charset="0"/>
                <a:ea typeface="Helvetica Neue" charset="0"/>
                <a:cs typeface="Helvetica Neue" charset="0"/>
              </a:rPr>
              <a:t>abbc</a:t>
            </a:r>
            <a:r>
              <a:rPr lang="en-US" sz="2400" b="0" dirty="0">
                <a:latin typeface="Helvetica Neue" charset="0"/>
                <a:ea typeface="Helvetica Neue" charset="0"/>
                <a:cs typeface="Helvetica Neue" charset="0"/>
              </a:rPr>
              <a:t>", ...}</a:t>
            </a:r>
          </a:p>
        </p:txBody>
      </p:sp>
    </p:spTree>
    <p:extLst>
      <p:ext uri="{BB962C8B-B14F-4D97-AF65-F5344CB8AC3E}">
        <p14:creationId xmlns:p14="http://schemas.microsoft.com/office/powerpoint/2010/main" val="11577325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dirty="0">
                <a:latin typeface="Impact" charset="0"/>
              </a:rPr>
              <a:t>Character Classes – or shorthand</a:t>
            </a:r>
          </a:p>
        </p:txBody>
      </p:sp>
      <p:sp>
        <p:nvSpPr>
          <p:cNvPr id="13315" name="Rectangle 3"/>
          <p:cNvSpPr>
            <a:spLocks noGrp="1" noChangeArrowheads="1"/>
          </p:cNvSpPr>
          <p:nvPr>
            <p:ph type="body" idx="1"/>
          </p:nvPr>
        </p:nvSpPr>
        <p:spPr>
          <a:xfrm>
            <a:off x="685800" y="1981200"/>
            <a:ext cx="7772400" cy="1066800"/>
          </a:xfrm>
        </p:spPr>
        <p:txBody>
          <a:bodyPr>
            <a:normAutofit/>
          </a:bodyPr>
          <a:lstStyle/>
          <a:p>
            <a:pPr eaLnBrk="1" hangingPunct="1"/>
            <a:r>
              <a:rPr lang="en-US" sz="3200" dirty="0">
                <a:latin typeface="Times New Roman" charset="0"/>
              </a:rPr>
              <a:t>Character classes </a:t>
            </a:r>
            <a:r>
              <a:rPr lang="en-US" sz="3200" b="1" dirty="0">
                <a:solidFill>
                  <a:srgbClr val="002060"/>
                </a:solidFill>
                <a:latin typeface="Courier New" charset="0"/>
              </a:rPr>
              <a:t>[]</a:t>
            </a:r>
            <a:r>
              <a:rPr lang="en-US" sz="3200" dirty="0">
                <a:latin typeface="Times New Roman" charset="0"/>
              </a:rPr>
              <a:t> can be used to match any specific set of characters.</a:t>
            </a:r>
          </a:p>
        </p:txBody>
      </p:sp>
      <p:sp>
        <p:nvSpPr>
          <p:cNvPr id="13316" name="Text Box 4"/>
          <p:cNvSpPr txBox="1">
            <a:spLocks noChangeArrowheads="1"/>
          </p:cNvSpPr>
          <p:nvPr/>
        </p:nvSpPr>
        <p:spPr bwMode="auto">
          <a:xfrm>
            <a:off x="990600" y="4724400"/>
            <a:ext cx="6172200" cy="579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3200" b="1" i="0" u="none" strike="noStrike" kern="1200" cap="none" spc="0" normalizeH="0" baseline="0" noProof="0">
                <a:ln>
                  <a:noFill/>
                </a:ln>
                <a:solidFill>
                  <a:srgbClr val="000000"/>
                </a:solidFill>
                <a:effectLst/>
                <a:uLnTx/>
                <a:uFillTx/>
                <a:latin typeface="Courier New" charset="0"/>
                <a:ea typeface="ＭＳ Ｐゴシック" charset="0"/>
                <a:cs typeface="+mn-cs"/>
              </a:rPr>
              <a:t>beat a brat on a boat</a:t>
            </a:r>
          </a:p>
        </p:txBody>
      </p:sp>
      <p:sp>
        <p:nvSpPr>
          <p:cNvPr id="13317" name="Rectangle 5"/>
          <p:cNvSpPr>
            <a:spLocks noChangeArrowheads="1"/>
          </p:cNvSpPr>
          <p:nvPr/>
        </p:nvSpPr>
        <p:spPr bwMode="auto">
          <a:xfrm>
            <a:off x="1066800" y="4800600"/>
            <a:ext cx="990600" cy="457200"/>
          </a:xfrm>
          <a:prstGeom prst="rect">
            <a:avLst/>
          </a:prstGeom>
          <a:noFill/>
          <a:ln w="25400">
            <a:solidFill>
              <a:schemeClr val="tx1"/>
            </a:solidFill>
            <a:prstDash val="sysDot"/>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mn-cs"/>
            </a:endParaRPr>
          </a:p>
        </p:txBody>
      </p:sp>
      <p:sp>
        <p:nvSpPr>
          <p:cNvPr id="13318" name="Rectangle 6"/>
          <p:cNvSpPr>
            <a:spLocks noChangeArrowheads="1"/>
          </p:cNvSpPr>
          <p:nvPr/>
        </p:nvSpPr>
        <p:spPr bwMode="auto">
          <a:xfrm>
            <a:off x="1219200" y="5638800"/>
            <a:ext cx="9144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800" b="0" i="1" u="none" strike="noStrike" kern="1200" cap="none" spc="0" normalizeH="0" baseline="0" noProof="0">
                <a:ln>
                  <a:noFill/>
                </a:ln>
                <a:solidFill>
                  <a:srgbClr val="000000"/>
                </a:solidFill>
                <a:effectLst/>
                <a:uLnTx/>
                <a:uFillTx/>
                <a:latin typeface="Times New Roman" charset="0"/>
                <a:ea typeface="ＭＳ Ｐゴシック" charset="0"/>
                <a:cs typeface="+mn-cs"/>
              </a:rPr>
              <a:t>match 1</a:t>
            </a:r>
          </a:p>
        </p:txBody>
      </p:sp>
      <p:sp>
        <p:nvSpPr>
          <p:cNvPr id="13319" name="Rectangle 7"/>
          <p:cNvSpPr>
            <a:spLocks noChangeArrowheads="1"/>
          </p:cNvSpPr>
          <p:nvPr/>
        </p:nvSpPr>
        <p:spPr bwMode="auto">
          <a:xfrm>
            <a:off x="2895600" y="5638800"/>
            <a:ext cx="9144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800" b="0" i="1" u="none" strike="noStrike" kern="1200" cap="none" spc="0" normalizeH="0" baseline="0" noProof="0">
                <a:ln>
                  <a:noFill/>
                </a:ln>
                <a:solidFill>
                  <a:srgbClr val="000000"/>
                </a:solidFill>
                <a:effectLst/>
                <a:uLnTx/>
                <a:uFillTx/>
                <a:latin typeface="Times New Roman" charset="0"/>
                <a:ea typeface="ＭＳ Ｐゴシック" charset="0"/>
                <a:cs typeface="+mn-cs"/>
              </a:rPr>
              <a:t>match 2</a:t>
            </a:r>
          </a:p>
        </p:txBody>
      </p:sp>
      <p:sp>
        <p:nvSpPr>
          <p:cNvPr id="13320" name="Line 8"/>
          <p:cNvSpPr>
            <a:spLocks noChangeShapeType="1"/>
          </p:cNvSpPr>
          <p:nvPr/>
        </p:nvSpPr>
        <p:spPr bwMode="auto">
          <a:xfrm flipV="1">
            <a:off x="1600200" y="5257800"/>
            <a:ext cx="0" cy="4572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mn-cs"/>
            </a:endParaRPr>
          </a:p>
        </p:txBody>
      </p:sp>
      <p:sp>
        <p:nvSpPr>
          <p:cNvPr id="13321" name="Line 9"/>
          <p:cNvSpPr>
            <a:spLocks noChangeShapeType="1"/>
          </p:cNvSpPr>
          <p:nvPr/>
        </p:nvSpPr>
        <p:spPr bwMode="auto">
          <a:xfrm flipV="1">
            <a:off x="3276600" y="5257800"/>
            <a:ext cx="0" cy="4572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mn-cs"/>
            </a:endParaRPr>
          </a:p>
        </p:txBody>
      </p:sp>
      <p:sp>
        <p:nvSpPr>
          <p:cNvPr id="13322" name="Rectangle 10"/>
          <p:cNvSpPr>
            <a:spLocks noChangeArrowheads="1"/>
          </p:cNvSpPr>
          <p:nvPr/>
        </p:nvSpPr>
        <p:spPr bwMode="auto">
          <a:xfrm>
            <a:off x="2514600" y="3657600"/>
            <a:ext cx="19050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800" b="0" i="1" u="none" strike="noStrike" kern="1200" cap="none" spc="0" normalizeH="0" baseline="0" noProof="0">
                <a:ln>
                  <a:noFill/>
                </a:ln>
                <a:solidFill>
                  <a:srgbClr val="000000"/>
                </a:solidFill>
                <a:effectLst/>
                <a:uLnTx/>
                <a:uFillTx/>
                <a:latin typeface="Times New Roman" charset="0"/>
                <a:ea typeface="ＭＳ Ｐゴシック" charset="0"/>
                <a:cs typeface="+mn-cs"/>
              </a:rPr>
              <a:t>regular expression</a:t>
            </a:r>
          </a:p>
        </p:txBody>
      </p:sp>
      <p:sp>
        <p:nvSpPr>
          <p:cNvPr id="13323" name="Line 11"/>
          <p:cNvSpPr>
            <a:spLocks noChangeShapeType="1"/>
          </p:cNvSpPr>
          <p:nvPr/>
        </p:nvSpPr>
        <p:spPr bwMode="auto">
          <a:xfrm>
            <a:off x="4419600" y="3886200"/>
            <a:ext cx="762000" cy="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mn-cs"/>
            </a:endParaRPr>
          </a:p>
        </p:txBody>
      </p:sp>
      <p:sp>
        <p:nvSpPr>
          <p:cNvPr id="13324" name="Rectangle 12"/>
          <p:cNvSpPr>
            <a:spLocks noChangeArrowheads="1"/>
          </p:cNvSpPr>
          <p:nvPr/>
        </p:nvSpPr>
        <p:spPr bwMode="auto">
          <a:xfrm>
            <a:off x="5257800" y="3581400"/>
            <a:ext cx="2971800" cy="609600"/>
          </a:xfrm>
          <a:prstGeom prst="rect">
            <a:avLst/>
          </a:prstGeom>
          <a:noFill/>
          <a:ln w="57150" cmpd="thickThin">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mn-cs"/>
            </a:endParaRPr>
          </a:p>
        </p:txBody>
      </p:sp>
      <p:sp>
        <p:nvSpPr>
          <p:cNvPr id="13325" name="Text Box 13"/>
          <p:cNvSpPr txBox="1">
            <a:spLocks noChangeArrowheads="1"/>
          </p:cNvSpPr>
          <p:nvPr/>
        </p:nvSpPr>
        <p:spPr bwMode="auto">
          <a:xfrm>
            <a:off x="5257800" y="3581400"/>
            <a:ext cx="3200400" cy="579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3200" b="1" i="0" u="none" strike="noStrike" kern="1200" cap="none" spc="0" normalizeH="0" baseline="0" noProof="0">
                <a:ln>
                  <a:noFill/>
                </a:ln>
                <a:solidFill>
                  <a:srgbClr val="FF0000"/>
                </a:solidFill>
                <a:effectLst/>
                <a:uLnTx/>
                <a:uFillTx/>
                <a:latin typeface="Courier New" charset="0"/>
                <a:ea typeface="ＭＳ Ｐゴシック" charset="0"/>
                <a:cs typeface="+mn-cs"/>
              </a:rPr>
              <a:t>b </a:t>
            </a:r>
            <a:r>
              <a:rPr kumimoji="0" lang="en-US" sz="3200" b="1" i="0" u="none" strike="noStrike" kern="1200" cap="none" spc="0" normalizeH="0" baseline="0" noProof="0">
                <a:ln>
                  <a:noFill/>
                </a:ln>
                <a:solidFill>
                  <a:srgbClr val="3333CC"/>
                </a:solidFill>
                <a:effectLst/>
                <a:uLnTx/>
                <a:uFillTx/>
                <a:latin typeface="Courier New" charset="0"/>
                <a:ea typeface="ＭＳ Ｐゴシック" charset="0"/>
                <a:cs typeface="+mn-cs"/>
              </a:rPr>
              <a:t>[eor]</a:t>
            </a:r>
            <a:r>
              <a:rPr kumimoji="0" lang="en-US" sz="3200" b="1" i="0" u="none" strike="noStrike" kern="1200" cap="none" spc="0" normalizeH="0" baseline="0" noProof="0">
                <a:ln>
                  <a:noFill/>
                </a:ln>
                <a:solidFill>
                  <a:srgbClr val="FF0000"/>
                </a:solidFill>
                <a:effectLst/>
                <a:uLnTx/>
                <a:uFillTx/>
                <a:latin typeface="Courier New" charset="0"/>
                <a:ea typeface="ＭＳ Ｐゴシック" charset="0"/>
                <a:cs typeface="+mn-cs"/>
              </a:rPr>
              <a:t> a t  </a:t>
            </a:r>
          </a:p>
        </p:txBody>
      </p:sp>
      <p:sp>
        <p:nvSpPr>
          <p:cNvPr id="13326" name="Line 14"/>
          <p:cNvSpPr>
            <a:spLocks noChangeShapeType="1"/>
          </p:cNvSpPr>
          <p:nvPr/>
        </p:nvSpPr>
        <p:spPr bwMode="auto">
          <a:xfrm>
            <a:off x="5715000" y="3581400"/>
            <a:ext cx="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mn-cs"/>
            </a:endParaRPr>
          </a:p>
        </p:txBody>
      </p:sp>
      <p:sp>
        <p:nvSpPr>
          <p:cNvPr id="13327" name="Line 15"/>
          <p:cNvSpPr>
            <a:spLocks noChangeShapeType="1"/>
          </p:cNvSpPr>
          <p:nvPr/>
        </p:nvSpPr>
        <p:spPr bwMode="auto">
          <a:xfrm>
            <a:off x="7162800" y="3581400"/>
            <a:ext cx="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mn-cs"/>
            </a:endParaRPr>
          </a:p>
        </p:txBody>
      </p:sp>
      <p:sp>
        <p:nvSpPr>
          <p:cNvPr id="13328" name="Line 16"/>
          <p:cNvSpPr>
            <a:spLocks noChangeShapeType="1"/>
          </p:cNvSpPr>
          <p:nvPr/>
        </p:nvSpPr>
        <p:spPr bwMode="auto">
          <a:xfrm>
            <a:off x="7696200" y="3581400"/>
            <a:ext cx="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mn-cs"/>
            </a:endParaRPr>
          </a:p>
        </p:txBody>
      </p:sp>
      <p:sp>
        <p:nvSpPr>
          <p:cNvPr id="13329" name="Rectangle 17"/>
          <p:cNvSpPr>
            <a:spLocks noChangeArrowheads="1"/>
          </p:cNvSpPr>
          <p:nvPr/>
        </p:nvSpPr>
        <p:spPr bwMode="auto">
          <a:xfrm>
            <a:off x="2743200" y="4800600"/>
            <a:ext cx="1066800" cy="457200"/>
          </a:xfrm>
          <a:prstGeom prst="rect">
            <a:avLst/>
          </a:prstGeom>
          <a:noFill/>
          <a:ln w="25400">
            <a:solidFill>
              <a:schemeClr val="tx1"/>
            </a:solidFill>
            <a:prstDash val="sysDot"/>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mn-cs"/>
            </a:endParaRPr>
          </a:p>
        </p:txBody>
      </p:sp>
      <p:sp>
        <p:nvSpPr>
          <p:cNvPr id="13330" name="Rectangle 18"/>
          <p:cNvSpPr>
            <a:spLocks noChangeArrowheads="1"/>
          </p:cNvSpPr>
          <p:nvPr/>
        </p:nvSpPr>
        <p:spPr bwMode="auto">
          <a:xfrm>
            <a:off x="5181600" y="4800600"/>
            <a:ext cx="1066800" cy="457200"/>
          </a:xfrm>
          <a:prstGeom prst="rect">
            <a:avLst/>
          </a:prstGeom>
          <a:noFill/>
          <a:ln w="25400">
            <a:solidFill>
              <a:schemeClr val="tx1"/>
            </a:solidFill>
            <a:prstDash val="sysDot"/>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mn-cs"/>
            </a:endParaRPr>
          </a:p>
        </p:txBody>
      </p:sp>
      <p:sp>
        <p:nvSpPr>
          <p:cNvPr id="13331" name="Rectangle 19"/>
          <p:cNvSpPr>
            <a:spLocks noChangeArrowheads="1"/>
          </p:cNvSpPr>
          <p:nvPr/>
        </p:nvSpPr>
        <p:spPr bwMode="auto">
          <a:xfrm>
            <a:off x="5410200" y="5638800"/>
            <a:ext cx="9144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800" b="0" i="1" u="none" strike="noStrike" kern="1200" cap="none" spc="0" normalizeH="0" baseline="0" noProof="0">
                <a:ln>
                  <a:noFill/>
                </a:ln>
                <a:solidFill>
                  <a:srgbClr val="000000"/>
                </a:solidFill>
                <a:effectLst/>
                <a:uLnTx/>
                <a:uFillTx/>
                <a:latin typeface="Times New Roman" charset="0"/>
                <a:ea typeface="ＭＳ Ｐゴシック" charset="0"/>
                <a:cs typeface="+mn-cs"/>
              </a:rPr>
              <a:t>match 3</a:t>
            </a:r>
          </a:p>
        </p:txBody>
      </p:sp>
      <p:sp>
        <p:nvSpPr>
          <p:cNvPr id="13332" name="Line 20"/>
          <p:cNvSpPr>
            <a:spLocks noChangeShapeType="1"/>
          </p:cNvSpPr>
          <p:nvPr/>
        </p:nvSpPr>
        <p:spPr bwMode="auto">
          <a:xfrm flipV="1">
            <a:off x="5791200" y="5257800"/>
            <a:ext cx="0" cy="4572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mn-cs"/>
            </a:endParaRPr>
          </a:p>
        </p:txBody>
      </p:sp>
    </p:spTree>
    <p:extLst>
      <p:ext uri="{BB962C8B-B14F-4D97-AF65-F5344CB8AC3E}">
        <p14:creationId xmlns:p14="http://schemas.microsoft.com/office/powerpoint/2010/main" val="11253776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latin typeface="Impact" charset="0"/>
              </a:rPr>
              <a:t>Negated Character Classes</a:t>
            </a:r>
          </a:p>
        </p:txBody>
      </p:sp>
      <p:sp>
        <p:nvSpPr>
          <p:cNvPr id="14339" name="Rectangle 3"/>
          <p:cNvSpPr>
            <a:spLocks noGrp="1" noChangeArrowheads="1"/>
          </p:cNvSpPr>
          <p:nvPr>
            <p:ph type="body" idx="1"/>
          </p:nvPr>
        </p:nvSpPr>
        <p:spPr>
          <a:xfrm>
            <a:off x="685800" y="1631157"/>
            <a:ext cx="7772400" cy="1066800"/>
          </a:xfrm>
        </p:spPr>
        <p:txBody>
          <a:bodyPr>
            <a:normAutofit/>
          </a:bodyPr>
          <a:lstStyle/>
          <a:p>
            <a:pPr eaLnBrk="1" hangingPunct="1"/>
            <a:r>
              <a:rPr lang="en-US" sz="3200" b="0" dirty="0">
                <a:latin typeface="Times New Roman" charset="0"/>
              </a:rPr>
              <a:t>Character classes can be negated with the </a:t>
            </a:r>
            <a:r>
              <a:rPr lang="en-US" sz="3200" b="0" dirty="0">
                <a:solidFill>
                  <a:srgbClr val="002060"/>
                </a:solidFill>
                <a:latin typeface="Courier New" charset="0"/>
              </a:rPr>
              <a:t>[^]</a:t>
            </a:r>
            <a:r>
              <a:rPr lang="en-US" sz="3200" b="0" dirty="0">
                <a:latin typeface="Times New Roman" charset="0"/>
              </a:rPr>
              <a:t> syntax.</a:t>
            </a:r>
          </a:p>
        </p:txBody>
      </p:sp>
      <p:sp>
        <p:nvSpPr>
          <p:cNvPr id="14340" name="Text Box 4"/>
          <p:cNvSpPr txBox="1">
            <a:spLocks noChangeArrowheads="1"/>
          </p:cNvSpPr>
          <p:nvPr/>
        </p:nvSpPr>
        <p:spPr bwMode="auto">
          <a:xfrm>
            <a:off x="990600" y="4724400"/>
            <a:ext cx="6172200" cy="579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3200" b="1" i="0" u="none" strike="noStrike" kern="1200" cap="none" spc="0" normalizeH="0" baseline="0" noProof="0">
                <a:ln>
                  <a:noFill/>
                </a:ln>
                <a:solidFill>
                  <a:srgbClr val="000000"/>
                </a:solidFill>
                <a:effectLst/>
                <a:uLnTx/>
                <a:uFillTx/>
                <a:latin typeface="Courier New" charset="0"/>
                <a:ea typeface="ＭＳ Ｐゴシック" charset="0"/>
                <a:cs typeface="+mn-cs"/>
              </a:rPr>
              <a:t>beat a brat on a boat</a:t>
            </a:r>
          </a:p>
        </p:txBody>
      </p:sp>
      <p:sp>
        <p:nvSpPr>
          <p:cNvPr id="14341" name="Rectangle 5"/>
          <p:cNvSpPr>
            <a:spLocks noChangeArrowheads="1"/>
          </p:cNvSpPr>
          <p:nvPr/>
        </p:nvSpPr>
        <p:spPr bwMode="auto">
          <a:xfrm>
            <a:off x="2895600" y="5638800"/>
            <a:ext cx="7429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800" b="0" i="1" u="none" strike="noStrike" kern="1200" cap="none" spc="0" normalizeH="0" baseline="0" noProof="0">
                <a:ln>
                  <a:noFill/>
                </a:ln>
                <a:solidFill>
                  <a:srgbClr val="000000"/>
                </a:solidFill>
                <a:effectLst/>
                <a:uLnTx/>
                <a:uFillTx/>
                <a:latin typeface="Times New Roman" charset="0"/>
                <a:ea typeface="ＭＳ Ｐゴシック" charset="0"/>
                <a:cs typeface="+mn-cs"/>
              </a:rPr>
              <a:t>match</a:t>
            </a:r>
          </a:p>
        </p:txBody>
      </p:sp>
      <p:sp>
        <p:nvSpPr>
          <p:cNvPr id="14342" name="Line 6"/>
          <p:cNvSpPr>
            <a:spLocks noChangeShapeType="1"/>
          </p:cNvSpPr>
          <p:nvPr/>
        </p:nvSpPr>
        <p:spPr bwMode="auto">
          <a:xfrm flipV="1">
            <a:off x="3276600" y="5257800"/>
            <a:ext cx="0" cy="4572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mn-cs"/>
            </a:endParaRPr>
          </a:p>
        </p:txBody>
      </p:sp>
      <p:sp>
        <p:nvSpPr>
          <p:cNvPr id="14343" name="Rectangle 7"/>
          <p:cNvSpPr>
            <a:spLocks noChangeArrowheads="1"/>
          </p:cNvSpPr>
          <p:nvPr/>
        </p:nvSpPr>
        <p:spPr bwMode="auto">
          <a:xfrm>
            <a:off x="2514600" y="3657600"/>
            <a:ext cx="19050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800" b="0" i="1" u="none" strike="noStrike" kern="1200" cap="none" spc="0" normalizeH="0" baseline="0" noProof="0">
                <a:ln>
                  <a:noFill/>
                </a:ln>
                <a:solidFill>
                  <a:srgbClr val="000000"/>
                </a:solidFill>
                <a:effectLst/>
                <a:uLnTx/>
                <a:uFillTx/>
                <a:latin typeface="Times New Roman" charset="0"/>
                <a:ea typeface="ＭＳ Ｐゴシック" charset="0"/>
                <a:cs typeface="+mn-cs"/>
              </a:rPr>
              <a:t>regular expression</a:t>
            </a:r>
          </a:p>
        </p:txBody>
      </p:sp>
      <p:sp>
        <p:nvSpPr>
          <p:cNvPr id="14344" name="Line 8"/>
          <p:cNvSpPr>
            <a:spLocks noChangeShapeType="1"/>
          </p:cNvSpPr>
          <p:nvPr/>
        </p:nvSpPr>
        <p:spPr bwMode="auto">
          <a:xfrm>
            <a:off x="4419600" y="3886200"/>
            <a:ext cx="762000" cy="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mn-cs"/>
            </a:endParaRPr>
          </a:p>
        </p:txBody>
      </p:sp>
      <p:sp>
        <p:nvSpPr>
          <p:cNvPr id="14345" name="Rectangle 9"/>
          <p:cNvSpPr>
            <a:spLocks noChangeArrowheads="1"/>
          </p:cNvSpPr>
          <p:nvPr/>
        </p:nvSpPr>
        <p:spPr bwMode="auto">
          <a:xfrm>
            <a:off x="5257800" y="3581400"/>
            <a:ext cx="2971800" cy="609600"/>
          </a:xfrm>
          <a:prstGeom prst="rect">
            <a:avLst/>
          </a:prstGeom>
          <a:noFill/>
          <a:ln w="57150" cmpd="thickThin">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mn-cs"/>
            </a:endParaRPr>
          </a:p>
        </p:txBody>
      </p:sp>
      <p:sp>
        <p:nvSpPr>
          <p:cNvPr id="14346" name="Text Box 10"/>
          <p:cNvSpPr txBox="1">
            <a:spLocks noChangeArrowheads="1"/>
          </p:cNvSpPr>
          <p:nvPr/>
        </p:nvSpPr>
        <p:spPr bwMode="auto">
          <a:xfrm>
            <a:off x="5257800" y="3581400"/>
            <a:ext cx="3200400" cy="579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3200" b="1" i="0" u="none" strike="noStrike" kern="1200" cap="none" spc="0" normalizeH="0" baseline="0" noProof="0">
                <a:ln>
                  <a:noFill/>
                </a:ln>
                <a:solidFill>
                  <a:srgbClr val="FF0000"/>
                </a:solidFill>
                <a:effectLst/>
                <a:uLnTx/>
                <a:uFillTx/>
                <a:latin typeface="Courier New" charset="0"/>
                <a:ea typeface="ＭＳ Ｐゴシック" charset="0"/>
                <a:cs typeface="+mn-cs"/>
              </a:rPr>
              <a:t>b </a:t>
            </a:r>
            <a:r>
              <a:rPr kumimoji="0" lang="en-US" sz="3200" b="1" i="0" u="none" strike="noStrike" kern="1200" cap="none" spc="0" normalizeH="0" baseline="0" noProof="0">
                <a:ln>
                  <a:noFill/>
                </a:ln>
                <a:solidFill>
                  <a:srgbClr val="3333CC"/>
                </a:solidFill>
                <a:effectLst/>
                <a:uLnTx/>
                <a:uFillTx/>
                <a:latin typeface="Courier New" charset="0"/>
                <a:ea typeface="ＭＳ Ｐゴシック" charset="0"/>
                <a:cs typeface="+mn-cs"/>
              </a:rPr>
              <a:t>[^eo]</a:t>
            </a:r>
            <a:r>
              <a:rPr kumimoji="0" lang="en-US" sz="3200" b="1" i="0" u="none" strike="noStrike" kern="1200" cap="none" spc="0" normalizeH="0" baseline="0" noProof="0">
                <a:ln>
                  <a:noFill/>
                </a:ln>
                <a:solidFill>
                  <a:srgbClr val="FF0000"/>
                </a:solidFill>
                <a:effectLst/>
                <a:uLnTx/>
                <a:uFillTx/>
                <a:latin typeface="Courier New" charset="0"/>
                <a:ea typeface="ＭＳ Ｐゴシック" charset="0"/>
                <a:cs typeface="+mn-cs"/>
              </a:rPr>
              <a:t> a t  </a:t>
            </a:r>
          </a:p>
        </p:txBody>
      </p:sp>
      <p:sp>
        <p:nvSpPr>
          <p:cNvPr id="14347" name="Line 11"/>
          <p:cNvSpPr>
            <a:spLocks noChangeShapeType="1"/>
          </p:cNvSpPr>
          <p:nvPr/>
        </p:nvSpPr>
        <p:spPr bwMode="auto">
          <a:xfrm>
            <a:off x="5715000" y="3581400"/>
            <a:ext cx="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mn-cs"/>
            </a:endParaRPr>
          </a:p>
        </p:txBody>
      </p:sp>
      <p:sp>
        <p:nvSpPr>
          <p:cNvPr id="14348" name="Line 12"/>
          <p:cNvSpPr>
            <a:spLocks noChangeShapeType="1"/>
          </p:cNvSpPr>
          <p:nvPr/>
        </p:nvSpPr>
        <p:spPr bwMode="auto">
          <a:xfrm>
            <a:off x="7162800" y="3581400"/>
            <a:ext cx="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mn-cs"/>
            </a:endParaRPr>
          </a:p>
        </p:txBody>
      </p:sp>
      <p:sp>
        <p:nvSpPr>
          <p:cNvPr id="14349" name="Line 13"/>
          <p:cNvSpPr>
            <a:spLocks noChangeShapeType="1"/>
          </p:cNvSpPr>
          <p:nvPr/>
        </p:nvSpPr>
        <p:spPr bwMode="auto">
          <a:xfrm>
            <a:off x="7696200" y="3581400"/>
            <a:ext cx="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mn-cs"/>
            </a:endParaRPr>
          </a:p>
        </p:txBody>
      </p:sp>
      <p:sp>
        <p:nvSpPr>
          <p:cNvPr id="14350" name="Rectangle 14"/>
          <p:cNvSpPr>
            <a:spLocks noChangeArrowheads="1"/>
          </p:cNvSpPr>
          <p:nvPr/>
        </p:nvSpPr>
        <p:spPr bwMode="auto">
          <a:xfrm>
            <a:off x="2743200" y="4800600"/>
            <a:ext cx="1066800" cy="457200"/>
          </a:xfrm>
          <a:prstGeom prst="rect">
            <a:avLst/>
          </a:prstGeom>
          <a:noFill/>
          <a:ln w="25400">
            <a:solidFill>
              <a:schemeClr val="tx1"/>
            </a:solidFill>
            <a:prstDash val="sysDot"/>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mn-cs"/>
            </a:endParaRPr>
          </a:p>
        </p:txBody>
      </p:sp>
    </p:spTree>
    <p:extLst>
      <p:ext uri="{BB962C8B-B14F-4D97-AF65-F5344CB8AC3E}">
        <p14:creationId xmlns:p14="http://schemas.microsoft.com/office/powerpoint/2010/main" val="16926354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a:latin typeface="Impact" charset="0"/>
              </a:rPr>
              <a:t>More About Character Classes</a:t>
            </a:r>
          </a:p>
        </p:txBody>
      </p:sp>
      <p:sp>
        <p:nvSpPr>
          <p:cNvPr id="15363" name="Rectangle 3"/>
          <p:cNvSpPr>
            <a:spLocks noGrp="1" noChangeArrowheads="1"/>
          </p:cNvSpPr>
          <p:nvPr>
            <p:ph type="body" idx="1"/>
          </p:nvPr>
        </p:nvSpPr>
        <p:spPr>
          <a:xfrm>
            <a:off x="457200" y="1066800"/>
            <a:ext cx="8001000" cy="5791200"/>
          </a:xfrm>
        </p:spPr>
        <p:txBody>
          <a:bodyPr/>
          <a:lstStyle/>
          <a:p>
            <a:pPr lvl="1" eaLnBrk="1" hangingPunct="1"/>
            <a:r>
              <a:rPr lang="en-US" sz="2400" b="1" dirty="0">
                <a:solidFill>
                  <a:srgbClr val="002060"/>
                </a:solidFill>
                <a:latin typeface="Courier New" charset="0"/>
              </a:rPr>
              <a:t>[</a:t>
            </a:r>
            <a:r>
              <a:rPr lang="en-US" sz="2400" b="1" dirty="0" err="1">
                <a:solidFill>
                  <a:srgbClr val="002060"/>
                </a:solidFill>
                <a:latin typeface="Courier New" charset="0"/>
              </a:rPr>
              <a:t>aeiou</a:t>
            </a:r>
            <a:r>
              <a:rPr lang="en-US" sz="2400" b="1" dirty="0">
                <a:solidFill>
                  <a:srgbClr val="002060"/>
                </a:solidFill>
                <a:latin typeface="Courier New" charset="0"/>
              </a:rPr>
              <a:t>]</a:t>
            </a:r>
            <a:r>
              <a:rPr lang="en-US" sz="2400" dirty="0">
                <a:solidFill>
                  <a:srgbClr val="002060"/>
                </a:solidFill>
                <a:latin typeface="Times New Roman" charset="0"/>
              </a:rPr>
              <a:t> </a:t>
            </a:r>
            <a:r>
              <a:rPr lang="en-US" sz="2400" dirty="0">
                <a:latin typeface="Times New Roman" charset="0"/>
              </a:rPr>
              <a:t>will match any of the characters </a:t>
            </a:r>
            <a:r>
              <a:rPr lang="en-US" sz="2400" b="1" dirty="0">
                <a:solidFill>
                  <a:srgbClr val="002060"/>
                </a:solidFill>
                <a:latin typeface="Courier New" charset="0"/>
              </a:rPr>
              <a:t>a</a:t>
            </a:r>
            <a:r>
              <a:rPr lang="en-US" sz="2400" dirty="0">
                <a:solidFill>
                  <a:srgbClr val="002060"/>
                </a:solidFill>
                <a:latin typeface="Times New Roman" charset="0"/>
              </a:rPr>
              <a:t>, </a:t>
            </a:r>
            <a:r>
              <a:rPr lang="en-US" sz="2400" b="1" dirty="0">
                <a:solidFill>
                  <a:srgbClr val="002060"/>
                </a:solidFill>
                <a:latin typeface="Courier New" charset="0"/>
              </a:rPr>
              <a:t>e</a:t>
            </a:r>
            <a:r>
              <a:rPr lang="en-US" sz="2400" dirty="0">
                <a:solidFill>
                  <a:srgbClr val="002060"/>
                </a:solidFill>
                <a:latin typeface="Times New Roman" charset="0"/>
              </a:rPr>
              <a:t>, </a:t>
            </a:r>
            <a:r>
              <a:rPr lang="en-US" sz="2400" b="1" dirty="0" err="1">
                <a:solidFill>
                  <a:srgbClr val="002060"/>
                </a:solidFill>
                <a:latin typeface="Courier New" charset="0"/>
              </a:rPr>
              <a:t>i</a:t>
            </a:r>
            <a:r>
              <a:rPr lang="en-US" sz="2400" dirty="0">
                <a:solidFill>
                  <a:srgbClr val="002060"/>
                </a:solidFill>
                <a:latin typeface="Times New Roman" charset="0"/>
              </a:rPr>
              <a:t>, </a:t>
            </a:r>
            <a:r>
              <a:rPr lang="en-US" sz="2400" b="1" dirty="0">
                <a:solidFill>
                  <a:srgbClr val="002060"/>
                </a:solidFill>
                <a:latin typeface="Courier New" charset="0"/>
              </a:rPr>
              <a:t>o</a:t>
            </a:r>
            <a:r>
              <a:rPr lang="en-US" sz="2400" dirty="0">
                <a:solidFill>
                  <a:srgbClr val="002060"/>
                </a:solidFill>
                <a:latin typeface="Times New Roman" charset="0"/>
              </a:rPr>
              <a:t>, or </a:t>
            </a:r>
            <a:r>
              <a:rPr lang="en-US" sz="2400" b="1" dirty="0">
                <a:solidFill>
                  <a:srgbClr val="002060"/>
                </a:solidFill>
                <a:latin typeface="Courier New" charset="0"/>
              </a:rPr>
              <a:t>u</a:t>
            </a:r>
            <a:endParaRPr lang="en-US" sz="2400" dirty="0">
              <a:solidFill>
                <a:srgbClr val="002060"/>
              </a:solidFill>
              <a:latin typeface="Courier New" charset="0"/>
            </a:endParaRPr>
          </a:p>
          <a:p>
            <a:pPr lvl="1" eaLnBrk="1" hangingPunct="1"/>
            <a:r>
              <a:rPr lang="en-US" sz="2400" b="1" dirty="0">
                <a:solidFill>
                  <a:srgbClr val="002060"/>
                </a:solidFill>
                <a:latin typeface="Courier New" charset="0"/>
              </a:rPr>
              <a:t>[</a:t>
            </a:r>
            <a:r>
              <a:rPr lang="en-US" sz="2400" b="1" dirty="0" err="1">
                <a:solidFill>
                  <a:srgbClr val="002060"/>
                </a:solidFill>
                <a:latin typeface="Courier New" charset="0"/>
              </a:rPr>
              <a:t>kK</a:t>
            </a:r>
            <a:r>
              <a:rPr lang="en-US" sz="2400" b="1" dirty="0">
                <a:solidFill>
                  <a:srgbClr val="002060"/>
                </a:solidFill>
                <a:latin typeface="Courier New" charset="0"/>
              </a:rPr>
              <a:t>]</a:t>
            </a:r>
            <a:r>
              <a:rPr lang="en-US" sz="2400" b="1" dirty="0" err="1">
                <a:solidFill>
                  <a:srgbClr val="002060"/>
                </a:solidFill>
                <a:latin typeface="Courier New" charset="0"/>
              </a:rPr>
              <a:t>orn</a:t>
            </a:r>
            <a:r>
              <a:rPr lang="en-US" sz="2400" dirty="0">
                <a:solidFill>
                  <a:srgbClr val="002060"/>
                </a:solidFill>
                <a:latin typeface="Times New Roman" charset="0"/>
              </a:rPr>
              <a:t> </a:t>
            </a:r>
            <a:r>
              <a:rPr lang="en-US" sz="2400" dirty="0">
                <a:latin typeface="Times New Roman" charset="0"/>
              </a:rPr>
              <a:t>will match </a:t>
            </a:r>
            <a:r>
              <a:rPr lang="en-US" sz="2400" b="1" dirty="0" err="1">
                <a:solidFill>
                  <a:srgbClr val="002060"/>
                </a:solidFill>
                <a:latin typeface="Courier New" charset="0"/>
              </a:rPr>
              <a:t>korn</a:t>
            </a:r>
            <a:r>
              <a:rPr lang="en-US" sz="2400" dirty="0">
                <a:solidFill>
                  <a:srgbClr val="002060"/>
                </a:solidFill>
                <a:latin typeface="Times New Roman" charset="0"/>
              </a:rPr>
              <a:t> </a:t>
            </a:r>
            <a:r>
              <a:rPr lang="en-US" sz="2400" dirty="0">
                <a:latin typeface="Times New Roman" charset="0"/>
              </a:rPr>
              <a:t>or </a:t>
            </a:r>
            <a:r>
              <a:rPr lang="en-US" sz="2400" b="1" dirty="0" err="1">
                <a:solidFill>
                  <a:srgbClr val="002060"/>
                </a:solidFill>
                <a:latin typeface="Courier New" charset="0"/>
              </a:rPr>
              <a:t>Korn</a:t>
            </a:r>
            <a:endParaRPr lang="en-US" sz="2400" dirty="0">
              <a:solidFill>
                <a:srgbClr val="002060"/>
              </a:solidFill>
              <a:latin typeface="Courier New" charset="0"/>
            </a:endParaRPr>
          </a:p>
          <a:p>
            <a:pPr eaLnBrk="1" hangingPunct="1"/>
            <a:r>
              <a:rPr lang="en-US" sz="2800" dirty="0">
                <a:latin typeface="Times New Roman" charset="0"/>
              </a:rPr>
              <a:t>Ranges can also be specified in character classes</a:t>
            </a:r>
          </a:p>
          <a:p>
            <a:pPr lvl="1" eaLnBrk="1" hangingPunct="1"/>
            <a:r>
              <a:rPr lang="en-US" sz="2400" b="1" dirty="0">
                <a:solidFill>
                  <a:srgbClr val="002060"/>
                </a:solidFill>
                <a:latin typeface="Courier New" charset="0"/>
              </a:rPr>
              <a:t>[1-9]</a:t>
            </a:r>
            <a:r>
              <a:rPr lang="en-US" sz="2400" dirty="0">
                <a:solidFill>
                  <a:srgbClr val="002060"/>
                </a:solidFill>
                <a:latin typeface="Times New Roman" charset="0"/>
              </a:rPr>
              <a:t> </a:t>
            </a:r>
            <a:r>
              <a:rPr lang="en-US" sz="2400" dirty="0">
                <a:latin typeface="Times New Roman" charset="0"/>
              </a:rPr>
              <a:t>is the same as </a:t>
            </a:r>
            <a:r>
              <a:rPr lang="en-US" sz="2400" b="1" dirty="0">
                <a:solidFill>
                  <a:srgbClr val="002060"/>
                </a:solidFill>
                <a:latin typeface="Courier New" charset="0"/>
              </a:rPr>
              <a:t>[123456789]</a:t>
            </a:r>
          </a:p>
          <a:p>
            <a:pPr lvl="1" eaLnBrk="1" hangingPunct="1"/>
            <a:r>
              <a:rPr lang="en-US" sz="2400" b="1" dirty="0">
                <a:solidFill>
                  <a:srgbClr val="002060"/>
                </a:solidFill>
                <a:latin typeface="Courier New" charset="0"/>
              </a:rPr>
              <a:t>[</a:t>
            </a:r>
            <a:r>
              <a:rPr lang="en-US" sz="2400" b="1" dirty="0" err="1">
                <a:solidFill>
                  <a:srgbClr val="002060"/>
                </a:solidFill>
                <a:latin typeface="Courier New" charset="0"/>
              </a:rPr>
              <a:t>abcde</a:t>
            </a:r>
            <a:r>
              <a:rPr lang="en-US" sz="2400" b="1" dirty="0">
                <a:solidFill>
                  <a:srgbClr val="002060"/>
                </a:solidFill>
                <a:latin typeface="Courier New" charset="0"/>
              </a:rPr>
              <a:t>]</a:t>
            </a:r>
            <a:r>
              <a:rPr lang="en-US" sz="2400" dirty="0">
                <a:solidFill>
                  <a:srgbClr val="002060"/>
                </a:solidFill>
                <a:latin typeface="Times New Roman" charset="0"/>
              </a:rPr>
              <a:t> </a:t>
            </a:r>
            <a:r>
              <a:rPr lang="en-US" sz="2400" dirty="0">
                <a:latin typeface="Times New Roman" charset="0"/>
              </a:rPr>
              <a:t>is equivalent to </a:t>
            </a:r>
            <a:r>
              <a:rPr lang="en-US" sz="2400" b="1" dirty="0">
                <a:solidFill>
                  <a:srgbClr val="002060"/>
                </a:solidFill>
                <a:latin typeface="Courier New" charset="0"/>
              </a:rPr>
              <a:t>[a-e]</a:t>
            </a:r>
          </a:p>
          <a:p>
            <a:pPr lvl="1" eaLnBrk="1" hangingPunct="1"/>
            <a:r>
              <a:rPr lang="en-US" sz="2400" dirty="0">
                <a:latin typeface="Times New Roman" charset="0"/>
              </a:rPr>
              <a:t>You can also combine multiple ranges</a:t>
            </a:r>
          </a:p>
          <a:p>
            <a:pPr lvl="2" eaLnBrk="1" hangingPunct="1"/>
            <a:r>
              <a:rPr lang="en-US" sz="2000" b="1" dirty="0">
                <a:solidFill>
                  <a:srgbClr val="002060"/>
                </a:solidFill>
                <a:latin typeface="Courier New" charset="0"/>
              </a:rPr>
              <a:t>[abcde123456789]</a:t>
            </a:r>
            <a:r>
              <a:rPr lang="en-US" sz="2400" dirty="0">
                <a:solidFill>
                  <a:srgbClr val="002060"/>
                </a:solidFill>
                <a:latin typeface="Times New Roman" charset="0"/>
              </a:rPr>
              <a:t> </a:t>
            </a:r>
            <a:r>
              <a:rPr lang="en-US" sz="2400" dirty="0">
                <a:latin typeface="Times New Roman" charset="0"/>
              </a:rPr>
              <a:t>is equivalent to </a:t>
            </a:r>
            <a:r>
              <a:rPr lang="en-US" sz="2000" b="1" dirty="0">
                <a:solidFill>
                  <a:srgbClr val="002060"/>
                </a:solidFill>
                <a:latin typeface="Courier New" charset="0"/>
              </a:rPr>
              <a:t>[a-e1-9]</a:t>
            </a:r>
            <a:endParaRPr lang="en-US" sz="2400" b="1" dirty="0">
              <a:solidFill>
                <a:srgbClr val="002060"/>
              </a:solidFill>
              <a:latin typeface="Courier New" charset="0"/>
            </a:endParaRPr>
          </a:p>
          <a:p>
            <a:pPr lvl="1" eaLnBrk="1" hangingPunct="1"/>
            <a:r>
              <a:rPr lang="en-US" sz="2400" dirty="0">
                <a:latin typeface="Times New Roman" charset="0"/>
              </a:rPr>
              <a:t>Note that the</a:t>
            </a:r>
            <a:r>
              <a:rPr lang="en-US" sz="2400" dirty="0">
                <a:solidFill>
                  <a:srgbClr val="002060"/>
                </a:solidFill>
                <a:latin typeface="Times New Roman" charset="0"/>
              </a:rPr>
              <a:t> </a:t>
            </a:r>
            <a:r>
              <a:rPr lang="en-US" sz="2400" b="1" dirty="0">
                <a:solidFill>
                  <a:srgbClr val="002060"/>
                </a:solidFill>
                <a:latin typeface="Courier New" charset="0"/>
              </a:rPr>
              <a:t>-</a:t>
            </a:r>
            <a:r>
              <a:rPr lang="en-US" sz="2400" dirty="0">
                <a:solidFill>
                  <a:srgbClr val="002060"/>
                </a:solidFill>
                <a:latin typeface="Times New Roman" charset="0"/>
              </a:rPr>
              <a:t> </a:t>
            </a:r>
            <a:r>
              <a:rPr lang="en-US" sz="2400" dirty="0">
                <a:latin typeface="Times New Roman" charset="0"/>
              </a:rPr>
              <a:t>character has a special meaning in a character class </a:t>
            </a:r>
            <a:r>
              <a:rPr lang="en-US" sz="2400" b="1" i="1" dirty="0">
                <a:latin typeface="Times New Roman" charset="0"/>
              </a:rPr>
              <a:t>but only</a:t>
            </a:r>
            <a:r>
              <a:rPr lang="en-US" sz="2400" dirty="0">
                <a:latin typeface="Times New Roman" charset="0"/>
              </a:rPr>
              <a:t> if it is used within a range,</a:t>
            </a:r>
            <a:br>
              <a:rPr lang="en-US" sz="2400" dirty="0">
                <a:latin typeface="Times New Roman" charset="0"/>
              </a:rPr>
            </a:br>
            <a:r>
              <a:rPr lang="en-US" sz="2400" b="1" dirty="0">
                <a:solidFill>
                  <a:srgbClr val="002060"/>
                </a:solidFill>
                <a:latin typeface="Courier New" charset="0"/>
              </a:rPr>
              <a:t>[-123]</a:t>
            </a:r>
            <a:r>
              <a:rPr lang="en-US" sz="2400" dirty="0">
                <a:solidFill>
                  <a:srgbClr val="002060"/>
                </a:solidFill>
                <a:latin typeface="Times New Roman" charset="0"/>
              </a:rPr>
              <a:t> </a:t>
            </a:r>
            <a:r>
              <a:rPr lang="en-US" sz="2400" dirty="0">
                <a:latin typeface="Times New Roman" charset="0"/>
              </a:rPr>
              <a:t>would match the characters </a:t>
            </a:r>
            <a:r>
              <a:rPr lang="en-US" sz="2400" b="1" dirty="0">
                <a:solidFill>
                  <a:srgbClr val="002060"/>
                </a:solidFill>
                <a:latin typeface="Courier New" charset="0"/>
              </a:rPr>
              <a:t>-</a:t>
            </a:r>
            <a:r>
              <a:rPr lang="en-US" sz="2400" dirty="0">
                <a:solidFill>
                  <a:srgbClr val="002060"/>
                </a:solidFill>
                <a:latin typeface="Times New Roman" charset="0"/>
              </a:rPr>
              <a:t>, </a:t>
            </a:r>
            <a:r>
              <a:rPr lang="en-US" sz="2400" b="1" dirty="0">
                <a:solidFill>
                  <a:srgbClr val="002060"/>
                </a:solidFill>
                <a:latin typeface="Courier New" charset="0"/>
              </a:rPr>
              <a:t>1</a:t>
            </a:r>
            <a:r>
              <a:rPr lang="en-US" sz="2400" dirty="0">
                <a:solidFill>
                  <a:srgbClr val="002060"/>
                </a:solidFill>
                <a:latin typeface="Times New Roman" charset="0"/>
              </a:rPr>
              <a:t>,</a:t>
            </a:r>
            <a:r>
              <a:rPr lang="en-US" sz="2400" dirty="0">
                <a:solidFill>
                  <a:srgbClr val="002060"/>
                </a:solidFill>
                <a:latin typeface="Courier New" charset="0"/>
              </a:rPr>
              <a:t> </a:t>
            </a:r>
            <a:r>
              <a:rPr lang="en-US" sz="2400" b="1" dirty="0">
                <a:solidFill>
                  <a:srgbClr val="002060"/>
                </a:solidFill>
                <a:latin typeface="Courier New" charset="0"/>
              </a:rPr>
              <a:t>2</a:t>
            </a:r>
            <a:r>
              <a:rPr lang="en-US" sz="2400" dirty="0">
                <a:solidFill>
                  <a:srgbClr val="002060"/>
                </a:solidFill>
                <a:latin typeface="Times New Roman" charset="0"/>
              </a:rPr>
              <a:t>, or </a:t>
            </a:r>
            <a:r>
              <a:rPr lang="en-US" sz="2400" b="1" dirty="0">
                <a:solidFill>
                  <a:srgbClr val="002060"/>
                </a:solidFill>
                <a:latin typeface="Courier New" charset="0"/>
              </a:rPr>
              <a:t>3</a:t>
            </a:r>
            <a:endParaRPr lang="en-US" sz="2400" dirty="0">
              <a:solidFill>
                <a:srgbClr val="002060"/>
              </a:solidFill>
              <a:latin typeface="Courier New" charset="0"/>
            </a:endParaRPr>
          </a:p>
        </p:txBody>
      </p:sp>
    </p:spTree>
    <p:extLst>
      <p:ext uri="{BB962C8B-B14F-4D97-AF65-F5344CB8AC3E}">
        <p14:creationId xmlns:p14="http://schemas.microsoft.com/office/powerpoint/2010/main" val="16629069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a:latin typeface="Impact" charset="0"/>
              </a:rPr>
              <a:t>Named Character Classes</a:t>
            </a:r>
          </a:p>
        </p:txBody>
      </p:sp>
      <p:sp>
        <p:nvSpPr>
          <p:cNvPr id="16387" name="Rectangle 3"/>
          <p:cNvSpPr>
            <a:spLocks noGrp="1" noChangeArrowheads="1"/>
          </p:cNvSpPr>
          <p:nvPr>
            <p:ph type="body" idx="1"/>
          </p:nvPr>
        </p:nvSpPr>
        <p:spPr>
          <a:xfrm>
            <a:off x="457200" y="1098428"/>
            <a:ext cx="8210550" cy="4845172"/>
          </a:xfrm>
        </p:spPr>
        <p:txBody>
          <a:bodyPr>
            <a:noAutofit/>
          </a:bodyPr>
          <a:lstStyle/>
          <a:p>
            <a:pPr eaLnBrk="1" hangingPunct="1"/>
            <a:r>
              <a:rPr lang="en-US" sz="2800" b="0" dirty="0">
                <a:latin typeface="Helvetica Neue" charset="0"/>
                <a:ea typeface="Helvetica Neue" charset="0"/>
                <a:cs typeface="Helvetica Neue" charset="0"/>
              </a:rPr>
              <a:t>Commonly used character classes can be referred to by name </a:t>
            </a:r>
            <a:r>
              <a:rPr lang="en-US" sz="2800" b="0" dirty="0">
                <a:solidFill>
                  <a:srgbClr val="002060"/>
                </a:solidFill>
                <a:latin typeface="Helvetica Neue" charset="0"/>
                <a:ea typeface="Helvetica Neue" charset="0"/>
                <a:cs typeface="Helvetica Neue" charset="0"/>
              </a:rPr>
              <a:t>(</a:t>
            </a:r>
            <a:r>
              <a:rPr lang="en-US" sz="2800" b="0" i="1" dirty="0">
                <a:solidFill>
                  <a:srgbClr val="002060"/>
                </a:solidFill>
                <a:latin typeface="Helvetica Neue" charset="0"/>
                <a:ea typeface="Helvetica Neue" charset="0"/>
                <a:cs typeface="Helvetica Neue" charset="0"/>
              </a:rPr>
              <a:t>alpha</a:t>
            </a:r>
            <a:r>
              <a:rPr lang="en-US" sz="2800" b="0" dirty="0">
                <a:solidFill>
                  <a:srgbClr val="002060"/>
                </a:solidFill>
                <a:latin typeface="Helvetica Neue" charset="0"/>
                <a:ea typeface="Helvetica Neue" charset="0"/>
                <a:cs typeface="Helvetica Neue" charset="0"/>
              </a:rPr>
              <a:t>, </a:t>
            </a:r>
            <a:r>
              <a:rPr lang="en-US" sz="2800" b="0" i="1" dirty="0">
                <a:solidFill>
                  <a:srgbClr val="002060"/>
                </a:solidFill>
                <a:latin typeface="Helvetica Neue" charset="0"/>
                <a:ea typeface="Helvetica Neue" charset="0"/>
                <a:cs typeface="Helvetica Neue" charset="0"/>
              </a:rPr>
              <a:t>lower, upper, </a:t>
            </a:r>
            <a:r>
              <a:rPr lang="en-US" sz="2800" b="0" i="1" dirty="0" err="1">
                <a:solidFill>
                  <a:srgbClr val="002060"/>
                </a:solidFill>
                <a:latin typeface="Helvetica Neue" charset="0"/>
                <a:ea typeface="Helvetica Neue" charset="0"/>
                <a:cs typeface="Helvetica Neue" charset="0"/>
              </a:rPr>
              <a:t>alnum</a:t>
            </a:r>
            <a:r>
              <a:rPr lang="en-US" sz="2800" b="0" dirty="0">
                <a:solidFill>
                  <a:srgbClr val="002060"/>
                </a:solidFill>
                <a:latin typeface="Helvetica Neue" charset="0"/>
                <a:ea typeface="Helvetica Neue" charset="0"/>
                <a:cs typeface="Helvetica Neue" charset="0"/>
              </a:rPr>
              <a:t>, </a:t>
            </a:r>
            <a:r>
              <a:rPr lang="en-US" sz="2800" b="0" i="1" dirty="0">
                <a:solidFill>
                  <a:srgbClr val="002060"/>
                </a:solidFill>
                <a:latin typeface="Helvetica Neue" charset="0"/>
                <a:ea typeface="Helvetica Neue" charset="0"/>
                <a:cs typeface="Helvetica Neue" charset="0"/>
              </a:rPr>
              <a:t>digit</a:t>
            </a:r>
            <a:r>
              <a:rPr lang="en-US" sz="2800" b="0" dirty="0">
                <a:solidFill>
                  <a:srgbClr val="002060"/>
                </a:solidFill>
                <a:latin typeface="Helvetica Neue" charset="0"/>
                <a:ea typeface="Helvetica Neue" charset="0"/>
                <a:cs typeface="Helvetica Neue" charset="0"/>
              </a:rPr>
              <a:t>, </a:t>
            </a:r>
            <a:r>
              <a:rPr lang="en-US" sz="2800" b="0" i="1" dirty="0" err="1">
                <a:solidFill>
                  <a:srgbClr val="002060"/>
                </a:solidFill>
                <a:latin typeface="Helvetica Neue" charset="0"/>
                <a:ea typeface="Helvetica Neue" charset="0"/>
                <a:cs typeface="Helvetica Neue" charset="0"/>
              </a:rPr>
              <a:t>punct</a:t>
            </a:r>
            <a:r>
              <a:rPr lang="en-US" sz="2800" b="0" dirty="0">
                <a:solidFill>
                  <a:srgbClr val="002060"/>
                </a:solidFill>
                <a:latin typeface="Helvetica Neue" charset="0"/>
                <a:ea typeface="Helvetica Neue" charset="0"/>
                <a:cs typeface="Helvetica Neue" charset="0"/>
              </a:rPr>
              <a:t>, </a:t>
            </a:r>
            <a:r>
              <a:rPr lang="en-US" sz="2800" b="0" i="1" dirty="0" err="1">
                <a:solidFill>
                  <a:srgbClr val="002060"/>
                </a:solidFill>
                <a:latin typeface="Helvetica Neue" charset="0"/>
                <a:ea typeface="Helvetica Neue" charset="0"/>
                <a:cs typeface="Helvetica Neue" charset="0"/>
              </a:rPr>
              <a:t>cntrl</a:t>
            </a:r>
            <a:r>
              <a:rPr lang="en-US" sz="2800" b="0" dirty="0">
                <a:solidFill>
                  <a:srgbClr val="002060"/>
                </a:solidFill>
                <a:latin typeface="Helvetica Neue" charset="0"/>
                <a:ea typeface="Helvetica Neue" charset="0"/>
                <a:cs typeface="Helvetica Neue" charset="0"/>
              </a:rPr>
              <a:t>)</a:t>
            </a:r>
          </a:p>
          <a:p>
            <a:pPr eaLnBrk="1" hangingPunct="1"/>
            <a:r>
              <a:rPr lang="en-US" b="0" dirty="0">
                <a:latin typeface="Helvetica Neue" charset="0"/>
                <a:ea typeface="Helvetica Neue" charset="0"/>
                <a:cs typeface="Helvetica Neue" charset="0"/>
              </a:rPr>
              <a:t>Syntax </a:t>
            </a:r>
            <a:r>
              <a:rPr lang="en-US" sz="2800" b="0" dirty="0">
                <a:solidFill>
                  <a:srgbClr val="002060"/>
                </a:solidFill>
                <a:latin typeface="Helvetica Neue" charset="0"/>
                <a:ea typeface="Helvetica Neue" charset="0"/>
                <a:cs typeface="Helvetica Neue" charset="0"/>
              </a:rPr>
              <a:t>[:</a:t>
            </a:r>
            <a:r>
              <a:rPr lang="en-US" sz="2800" b="0" i="1" dirty="0">
                <a:solidFill>
                  <a:srgbClr val="002060"/>
                </a:solidFill>
                <a:latin typeface="Helvetica Neue" charset="0"/>
                <a:ea typeface="Helvetica Neue" charset="0"/>
                <a:cs typeface="Helvetica Neue" charset="0"/>
              </a:rPr>
              <a:t>name</a:t>
            </a:r>
            <a:r>
              <a:rPr lang="en-US" sz="2800" b="0" dirty="0">
                <a:solidFill>
                  <a:srgbClr val="002060"/>
                </a:solidFill>
                <a:latin typeface="Helvetica Neue" charset="0"/>
                <a:ea typeface="Helvetica Neue" charset="0"/>
                <a:cs typeface="Helvetica Neue" charset="0"/>
              </a:rPr>
              <a:t>:]</a:t>
            </a:r>
          </a:p>
          <a:p>
            <a:pPr lvl="1" eaLnBrk="1" hangingPunct="1"/>
            <a:r>
              <a:rPr lang="en-US" sz="2800" dirty="0">
                <a:solidFill>
                  <a:srgbClr val="002060"/>
                </a:solidFill>
                <a:latin typeface="Helvetica Neue" charset="0"/>
                <a:ea typeface="Helvetica Neue" charset="0"/>
                <a:cs typeface="Helvetica Neue" charset="0"/>
              </a:rPr>
              <a:t>[a-</a:t>
            </a:r>
            <a:r>
              <a:rPr lang="en-US" sz="2800" dirty="0" err="1">
                <a:solidFill>
                  <a:srgbClr val="002060"/>
                </a:solidFill>
                <a:latin typeface="Helvetica Neue" charset="0"/>
                <a:ea typeface="Helvetica Neue" charset="0"/>
                <a:cs typeface="Helvetica Neue" charset="0"/>
              </a:rPr>
              <a:t>zA</a:t>
            </a:r>
            <a:r>
              <a:rPr lang="en-US" sz="2800" dirty="0">
                <a:solidFill>
                  <a:srgbClr val="002060"/>
                </a:solidFill>
                <a:latin typeface="Helvetica Neue" charset="0"/>
                <a:ea typeface="Helvetica Neue" charset="0"/>
                <a:cs typeface="Helvetica Neue" charset="0"/>
              </a:rPr>
              <a:t>-Z]       [[:alpha:]]</a:t>
            </a:r>
          </a:p>
          <a:p>
            <a:pPr lvl="1" eaLnBrk="1" hangingPunct="1"/>
            <a:r>
              <a:rPr lang="en-US" sz="2800" dirty="0">
                <a:solidFill>
                  <a:srgbClr val="002060"/>
                </a:solidFill>
                <a:latin typeface="Helvetica Neue" charset="0"/>
                <a:ea typeface="Helvetica Neue" charset="0"/>
                <a:cs typeface="Helvetica Neue" charset="0"/>
              </a:rPr>
              <a:t>[a-zA-Z0-9]    [[:</a:t>
            </a:r>
            <a:r>
              <a:rPr lang="en-US" sz="2800" dirty="0" err="1">
                <a:solidFill>
                  <a:srgbClr val="002060"/>
                </a:solidFill>
                <a:latin typeface="Helvetica Neue" charset="0"/>
                <a:ea typeface="Helvetica Neue" charset="0"/>
                <a:cs typeface="Helvetica Neue" charset="0"/>
              </a:rPr>
              <a:t>alnum</a:t>
            </a:r>
            <a:r>
              <a:rPr lang="en-US" sz="2800" dirty="0">
                <a:solidFill>
                  <a:srgbClr val="002060"/>
                </a:solidFill>
                <a:latin typeface="Helvetica Neue" charset="0"/>
                <a:ea typeface="Helvetica Neue" charset="0"/>
                <a:cs typeface="Helvetica Neue" charset="0"/>
              </a:rPr>
              <a:t>:]]</a:t>
            </a:r>
          </a:p>
          <a:p>
            <a:pPr lvl="1" eaLnBrk="1" hangingPunct="1"/>
            <a:r>
              <a:rPr lang="en-US" sz="2800" dirty="0">
                <a:solidFill>
                  <a:srgbClr val="002060"/>
                </a:solidFill>
                <a:latin typeface="Helvetica Neue" charset="0"/>
                <a:ea typeface="Helvetica Neue" charset="0"/>
                <a:cs typeface="Helvetica Neue" charset="0"/>
              </a:rPr>
              <a:t>[45a-z]	    [45[:lower:]]</a:t>
            </a:r>
          </a:p>
          <a:p>
            <a:pPr eaLnBrk="1" hangingPunct="1"/>
            <a:r>
              <a:rPr lang="en-US" b="0" dirty="0">
                <a:latin typeface="Helvetica Neue" charset="0"/>
                <a:ea typeface="Helvetica Neue" charset="0"/>
                <a:cs typeface="Helvetica Neue" charset="0"/>
              </a:rPr>
              <a:t>Important for portability across languages</a:t>
            </a:r>
          </a:p>
        </p:txBody>
      </p:sp>
    </p:spTree>
    <p:extLst>
      <p:ext uri="{BB962C8B-B14F-4D97-AF65-F5344CB8AC3E}">
        <p14:creationId xmlns:p14="http://schemas.microsoft.com/office/powerpoint/2010/main" val="29871577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a:latin typeface="Impact" charset="0"/>
              </a:rPr>
              <a:t>Anchors</a:t>
            </a:r>
          </a:p>
        </p:txBody>
      </p:sp>
      <p:sp>
        <p:nvSpPr>
          <p:cNvPr id="17411" name="Rectangle 3"/>
          <p:cNvSpPr>
            <a:spLocks noGrp="1" noChangeArrowheads="1"/>
          </p:cNvSpPr>
          <p:nvPr>
            <p:ph type="body" idx="1"/>
          </p:nvPr>
        </p:nvSpPr>
        <p:spPr>
          <a:xfrm>
            <a:off x="685800" y="1981200"/>
            <a:ext cx="7772400" cy="1066800"/>
          </a:xfrm>
        </p:spPr>
        <p:txBody>
          <a:bodyPr>
            <a:noAutofit/>
          </a:bodyPr>
          <a:lstStyle/>
          <a:p>
            <a:pPr eaLnBrk="1" hangingPunct="1">
              <a:lnSpc>
                <a:spcPct val="90000"/>
              </a:lnSpc>
            </a:pPr>
            <a:r>
              <a:rPr lang="en-US" sz="3200" dirty="0">
                <a:latin typeface="Helvetica Neue" charset="0"/>
                <a:ea typeface="Helvetica Neue" charset="0"/>
                <a:cs typeface="Helvetica Neue" charset="0"/>
              </a:rPr>
              <a:t>Anchors are used to match at the beginning or end of a line (or both).</a:t>
            </a:r>
          </a:p>
          <a:p>
            <a:pPr eaLnBrk="1" hangingPunct="1">
              <a:lnSpc>
                <a:spcPct val="90000"/>
              </a:lnSpc>
            </a:pPr>
            <a:r>
              <a:rPr lang="en-US" sz="3200" b="0" dirty="0">
                <a:solidFill>
                  <a:srgbClr val="002060"/>
                </a:solidFill>
                <a:latin typeface="Helvetica Neue" charset="0"/>
                <a:ea typeface="Helvetica Neue" charset="0"/>
                <a:cs typeface="Helvetica Neue" charset="0"/>
              </a:rPr>
              <a:t>^</a:t>
            </a:r>
            <a:r>
              <a:rPr lang="en-US" sz="3200" b="0" dirty="0">
                <a:latin typeface="Helvetica Neue" charset="0"/>
                <a:ea typeface="Helvetica Neue" charset="0"/>
                <a:cs typeface="Helvetica Neue" charset="0"/>
              </a:rPr>
              <a:t> means beginning of the line</a:t>
            </a:r>
          </a:p>
          <a:p>
            <a:pPr eaLnBrk="1" hangingPunct="1">
              <a:lnSpc>
                <a:spcPct val="90000"/>
              </a:lnSpc>
            </a:pPr>
            <a:r>
              <a:rPr lang="en-US" sz="3200" b="0" dirty="0">
                <a:solidFill>
                  <a:srgbClr val="002060"/>
                </a:solidFill>
                <a:latin typeface="Helvetica Neue" charset="0"/>
                <a:ea typeface="Helvetica Neue" charset="0"/>
                <a:cs typeface="Helvetica Neue" charset="0"/>
              </a:rPr>
              <a:t>$</a:t>
            </a:r>
            <a:r>
              <a:rPr lang="en-US" sz="3200" b="0" dirty="0">
                <a:latin typeface="Helvetica Neue" charset="0"/>
                <a:ea typeface="Helvetica Neue" charset="0"/>
                <a:cs typeface="Helvetica Neue" charset="0"/>
              </a:rPr>
              <a:t> means end of the line</a:t>
            </a:r>
          </a:p>
        </p:txBody>
      </p:sp>
    </p:spTree>
    <p:extLst>
      <p:ext uri="{BB962C8B-B14F-4D97-AF65-F5344CB8AC3E}">
        <p14:creationId xmlns:p14="http://schemas.microsoft.com/office/powerpoint/2010/main" val="7243163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914400" y="1905000"/>
            <a:ext cx="6172200" cy="579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3200" b="1" i="0" u="none" strike="noStrike" kern="1200" cap="none" spc="0" normalizeH="0" baseline="0" noProof="0">
                <a:ln>
                  <a:noFill/>
                </a:ln>
                <a:solidFill>
                  <a:srgbClr val="000000"/>
                </a:solidFill>
                <a:effectLst/>
                <a:uLnTx/>
                <a:uFillTx/>
                <a:latin typeface="Courier New" charset="0"/>
                <a:ea typeface="ＭＳ Ｐゴシック" charset="0"/>
                <a:cs typeface="+mn-cs"/>
              </a:rPr>
              <a:t>beat a brat on a boat</a:t>
            </a:r>
          </a:p>
        </p:txBody>
      </p:sp>
      <p:sp>
        <p:nvSpPr>
          <p:cNvPr id="18435" name="Rectangle 3"/>
          <p:cNvSpPr>
            <a:spLocks noChangeArrowheads="1"/>
          </p:cNvSpPr>
          <p:nvPr/>
        </p:nvSpPr>
        <p:spPr bwMode="auto">
          <a:xfrm>
            <a:off x="990600" y="1981200"/>
            <a:ext cx="990600" cy="457200"/>
          </a:xfrm>
          <a:prstGeom prst="rect">
            <a:avLst/>
          </a:prstGeom>
          <a:noFill/>
          <a:ln w="25400">
            <a:solidFill>
              <a:schemeClr val="tx1"/>
            </a:solidFill>
            <a:prstDash val="sysDot"/>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mn-cs"/>
            </a:endParaRPr>
          </a:p>
        </p:txBody>
      </p:sp>
      <p:sp>
        <p:nvSpPr>
          <p:cNvPr id="18436" name="Rectangle 4"/>
          <p:cNvSpPr>
            <a:spLocks noChangeArrowheads="1"/>
          </p:cNvSpPr>
          <p:nvPr/>
        </p:nvSpPr>
        <p:spPr bwMode="auto">
          <a:xfrm>
            <a:off x="1143000" y="2819400"/>
            <a:ext cx="7429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800" b="0" i="1" u="none" strike="noStrike" kern="1200" cap="none" spc="0" normalizeH="0" baseline="0" noProof="0">
                <a:ln>
                  <a:noFill/>
                </a:ln>
                <a:solidFill>
                  <a:srgbClr val="000000"/>
                </a:solidFill>
                <a:effectLst/>
                <a:uLnTx/>
                <a:uFillTx/>
                <a:latin typeface="Times New Roman" charset="0"/>
                <a:ea typeface="ＭＳ Ｐゴシック" charset="0"/>
                <a:cs typeface="+mn-cs"/>
              </a:rPr>
              <a:t>match</a:t>
            </a:r>
          </a:p>
        </p:txBody>
      </p:sp>
      <p:sp>
        <p:nvSpPr>
          <p:cNvPr id="18437" name="Line 5"/>
          <p:cNvSpPr>
            <a:spLocks noChangeShapeType="1"/>
          </p:cNvSpPr>
          <p:nvPr/>
        </p:nvSpPr>
        <p:spPr bwMode="auto">
          <a:xfrm flipV="1">
            <a:off x="1524000" y="2438400"/>
            <a:ext cx="0" cy="4572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mn-cs"/>
            </a:endParaRPr>
          </a:p>
        </p:txBody>
      </p:sp>
      <p:sp>
        <p:nvSpPr>
          <p:cNvPr id="18438" name="Rectangle 6"/>
          <p:cNvSpPr>
            <a:spLocks noChangeArrowheads="1"/>
          </p:cNvSpPr>
          <p:nvPr/>
        </p:nvSpPr>
        <p:spPr bwMode="auto">
          <a:xfrm>
            <a:off x="1219200" y="914400"/>
            <a:ext cx="19050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800" b="0" i="1" u="none" strike="noStrike" kern="1200" cap="none" spc="0" normalizeH="0" baseline="0" noProof="0">
                <a:ln>
                  <a:noFill/>
                </a:ln>
                <a:solidFill>
                  <a:srgbClr val="000000"/>
                </a:solidFill>
                <a:effectLst/>
                <a:uLnTx/>
                <a:uFillTx/>
                <a:latin typeface="Times New Roman" charset="0"/>
                <a:ea typeface="ＭＳ Ｐゴシック" charset="0"/>
                <a:cs typeface="+mn-cs"/>
              </a:rPr>
              <a:t>regular expression</a:t>
            </a:r>
          </a:p>
        </p:txBody>
      </p:sp>
      <p:sp>
        <p:nvSpPr>
          <p:cNvPr id="18439" name="Line 7"/>
          <p:cNvSpPr>
            <a:spLocks noChangeShapeType="1"/>
          </p:cNvSpPr>
          <p:nvPr/>
        </p:nvSpPr>
        <p:spPr bwMode="auto">
          <a:xfrm>
            <a:off x="3124200" y="1143000"/>
            <a:ext cx="762000" cy="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mn-cs"/>
            </a:endParaRPr>
          </a:p>
        </p:txBody>
      </p:sp>
      <p:sp>
        <p:nvSpPr>
          <p:cNvPr id="18440" name="Rectangle 8"/>
          <p:cNvSpPr>
            <a:spLocks noChangeArrowheads="1"/>
          </p:cNvSpPr>
          <p:nvPr/>
        </p:nvSpPr>
        <p:spPr bwMode="auto">
          <a:xfrm>
            <a:off x="4114800" y="838200"/>
            <a:ext cx="3429000" cy="609600"/>
          </a:xfrm>
          <a:prstGeom prst="rect">
            <a:avLst/>
          </a:prstGeom>
          <a:noFill/>
          <a:ln w="57150" cmpd="thickThin">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mn-cs"/>
            </a:endParaRPr>
          </a:p>
        </p:txBody>
      </p:sp>
      <p:sp>
        <p:nvSpPr>
          <p:cNvPr id="18441" name="Text Box 9"/>
          <p:cNvSpPr txBox="1">
            <a:spLocks noChangeArrowheads="1"/>
          </p:cNvSpPr>
          <p:nvPr/>
        </p:nvSpPr>
        <p:spPr bwMode="auto">
          <a:xfrm>
            <a:off x="4114800" y="838200"/>
            <a:ext cx="3657600" cy="579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3200" b="1" i="0" u="none" strike="noStrike" kern="1200" cap="none" spc="0" normalizeH="0" baseline="0" noProof="0">
                <a:ln>
                  <a:noFill/>
                </a:ln>
                <a:solidFill>
                  <a:srgbClr val="3333CC"/>
                </a:solidFill>
                <a:effectLst/>
                <a:uLnTx/>
                <a:uFillTx/>
                <a:latin typeface="Courier New" charset="0"/>
                <a:ea typeface="ＭＳ Ｐゴシック" charset="0"/>
                <a:cs typeface="+mn-cs"/>
              </a:rPr>
              <a:t>^</a:t>
            </a:r>
            <a:r>
              <a:rPr kumimoji="0" lang="en-US" sz="3200" b="1" i="0" u="none" strike="noStrike" kern="1200" cap="none" spc="0" normalizeH="0" baseline="0" noProof="0">
                <a:ln>
                  <a:noFill/>
                </a:ln>
                <a:solidFill>
                  <a:srgbClr val="FF0000"/>
                </a:solidFill>
                <a:effectLst/>
                <a:uLnTx/>
                <a:uFillTx/>
                <a:latin typeface="Courier New" charset="0"/>
                <a:ea typeface="ＭＳ Ｐゴシック" charset="0"/>
                <a:cs typeface="+mn-cs"/>
              </a:rPr>
              <a:t> b </a:t>
            </a:r>
            <a:r>
              <a:rPr kumimoji="0" lang="en-US" sz="3200" b="1" i="0" u="none" strike="noStrike" kern="1200" cap="none" spc="0" normalizeH="0" baseline="0" noProof="0">
                <a:ln>
                  <a:noFill/>
                </a:ln>
                <a:solidFill>
                  <a:srgbClr val="3333CC"/>
                </a:solidFill>
                <a:effectLst/>
                <a:uLnTx/>
                <a:uFillTx/>
                <a:latin typeface="Courier New" charset="0"/>
                <a:ea typeface="ＭＳ Ｐゴシック" charset="0"/>
                <a:cs typeface="+mn-cs"/>
              </a:rPr>
              <a:t>[eor]</a:t>
            </a:r>
            <a:r>
              <a:rPr kumimoji="0" lang="en-US" sz="3200" b="1" i="0" u="none" strike="noStrike" kern="1200" cap="none" spc="0" normalizeH="0" baseline="0" noProof="0">
                <a:ln>
                  <a:noFill/>
                </a:ln>
                <a:solidFill>
                  <a:srgbClr val="FF0000"/>
                </a:solidFill>
                <a:effectLst/>
                <a:uLnTx/>
                <a:uFillTx/>
                <a:latin typeface="Courier New" charset="0"/>
                <a:ea typeface="ＭＳ Ｐゴシック" charset="0"/>
                <a:cs typeface="+mn-cs"/>
              </a:rPr>
              <a:t> a t  </a:t>
            </a:r>
          </a:p>
        </p:txBody>
      </p:sp>
      <p:sp>
        <p:nvSpPr>
          <p:cNvPr id="18442" name="Line 10"/>
          <p:cNvSpPr>
            <a:spLocks noChangeShapeType="1"/>
          </p:cNvSpPr>
          <p:nvPr/>
        </p:nvSpPr>
        <p:spPr bwMode="auto">
          <a:xfrm>
            <a:off x="5029200" y="838200"/>
            <a:ext cx="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mn-cs"/>
            </a:endParaRPr>
          </a:p>
        </p:txBody>
      </p:sp>
      <p:sp>
        <p:nvSpPr>
          <p:cNvPr id="18443" name="Line 11"/>
          <p:cNvSpPr>
            <a:spLocks noChangeShapeType="1"/>
          </p:cNvSpPr>
          <p:nvPr/>
        </p:nvSpPr>
        <p:spPr bwMode="auto">
          <a:xfrm>
            <a:off x="6477000" y="838200"/>
            <a:ext cx="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mn-cs"/>
            </a:endParaRPr>
          </a:p>
        </p:txBody>
      </p:sp>
      <p:sp>
        <p:nvSpPr>
          <p:cNvPr id="18444" name="Line 12"/>
          <p:cNvSpPr>
            <a:spLocks noChangeShapeType="1"/>
          </p:cNvSpPr>
          <p:nvPr/>
        </p:nvSpPr>
        <p:spPr bwMode="auto">
          <a:xfrm>
            <a:off x="7010400" y="838200"/>
            <a:ext cx="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mn-cs"/>
            </a:endParaRPr>
          </a:p>
        </p:txBody>
      </p:sp>
      <p:sp>
        <p:nvSpPr>
          <p:cNvPr id="18445" name="Line 13"/>
          <p:cNvSpPr>
            <a:spLocks noChangeShapeType="1"/>
          </p:cNvSpPr>
          <p:nvPr/>
        </p:nvSpPr>
        <p:spPr bwMode="auto">
          <a:xfrm>
            <a:off x="4572000" y="838200"/>
            <a:ext cx="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mn-cs"/>
            </a:endParaRPr>
          </a:p>
        </p:txBody>
      </p:sp>
      <p:sp>
        <p:nvSpPr>
          <p:cNvPr id="18446" name="Rectangle 14"/>
          <p:cNvSpPr>
            <a:spLocks noChangeArrowheads="1"/>
          </p:cNvSpPr>
          <p:nvPr/>
        </p:nvSpPr>
        <p:spPr bwMode="auto">
          <a:xfrm>
            <a:off x="914400" y="3657600"/>
            <a:ext cx="19050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800" b="0" i="1" u="none" strike="noStrike" kern="1200" cap="none" spc="0" normalizeH="0" baseline="0" noProof="0">
                <a:ln>
                  <a:noFill/>
                </a:ln>
                <a:solidFill>
                  <a:srgbClr val="000000"/>
                </a:solidFill>
                <a:effectLst/>
                <a:uLnTx/>
                <a:uFillTx/>
                <a:latin typeface="Times New Roman" charset="0"/>
                <a:ea typeface="ＭＳ Ｐゴシック" charset="0"/>
                <a:cs typeface="+mn-cs"/>
              </a:rPr>
              <a:t>regular expression</a:t>
            </a:r>
          </a:p>
        </p:txBody>
      </p:sp>
      <p:sp>
        <p:nvSpPr>
          <p:cNvPr id="18447" name="Line 15"/>
          <p:cNvSpPr>
            <a:spLocks noChangeShapeType="1"/>
          </p:cNvSpPr>
          <p:nvPr/>
        </p:nvSpPr>
        <p:spPr bwMode="auto">
          <a:xfrm>
            <a:off x="2819400" y="3886200"/>
            <a:ext cx="762000" cy="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mn-cs"/>
            </a:endParaRPr>
          </a:p>
        </p:txBody>
      </p:sp>
      <p:sp>
        <p:nvSpPr>
          <p:cNvPr id="18448" name="Rectangle 16"/>
          <p:cNvSpPr>
            <a:spLocks noChangeArrowheads="1"/>
          </p:cNvSpPr>
          <p:nvPr/>
        </p:nvSpPr>
        <p:spPr bwMode="auto">
          <a:xfrm>
            <a:off x="3810000" y="3581400"/>
            <a:ext cx="3429000" cy="609600"/>
          </a:xfrm>
          <a:prstGeom prst="rect">
            <a:avLst/>
          </a:prstGeom>
          <a:noFill/>
          <a:ln w="57150" cmpd="thickThin">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mn-cs"/>
            </a:endParaRPr>
          </a:p>
        </p:txBody>
      </p:sp>
      <p:sp>
        <p:nvSpPr>
          <p:cNvPr id="18449" name="Text Box 17"/>
          <p:cNvSpPr txBox="1">
            <a:spLocks noChangeArrowheads="1"/>
          </p:cNvSpPr>
          <p:nvPr/>
        </p:nvSpPr>
        <p:spPr bwMode="auto">
          <a:xfrm>
            <a:off x="3810000" y="3581400"/>
            <a:ext cx="3657600" cy="579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3200" b="1" i="0" u="none" strike="noStrike" kern="1200" cap="none" spc="0" normalizeH="0" baseline="0" noProof="0">
                <a:ln>
                  <a:noFill/>
                </a:ln>
                <a:solidFill>
                  <a:srgbClr val="FF0000"/>
                </a:solidFill>
                <a:effectLst/>
                <a:uLnTx/>
                <a:uFillTx/>
                <a:latin typeface="Courier New" charset="0"/>
                <a:ea typeface="ＭＳ Ｐゴシック" charset="0"/>
                <a:cs typeface="+mn-cs"/>
              </a:rPr>
              <a:t>b </a:t>
            </a:r>
            <a:r>
              <a:rPr kumimoji="0" lang="en-US" sz="3200" b="1" i="0" u="none" strike="noStrike" kern="1200" cap="none" spc="0" normalizeH="0" baseline="0" noProof="0">
                <a:ln>
                  <a:noFill/>
                </a:ln>
                <a:solidFill>
                  <a:srgbClr val="3333CC"/>
                </a:solidFill>
                <a:effectLst/>
                <a:uLnTx/>
                <a:uFillTx/>
                <a:latin typeface="Courier New" charset="0"/>
                <a:ea typeface="ＭＳ Ｐゴシック" charset="0"/>
                <a:cs typeface="+mn-cs"/>
              </a:rPr>
              <a:t>[eor]</a:t>
            </a:r>
            <a:r>
              <a:rPr kumimoji="0" lang="en-US" sz="3200" b="1" i="0" u="none" strike="noStrike" kern="1200" cap="none" spc="0" normalizeH="0" baseline="0" noProof="0">
                <a:ln>
                  <a:noFill/>
                </a:ln>
                <a:solidFill>
                  <a:srgbClr val="FF0000"/>
                </a:solidFill>
                <a:effectLst/>
                <a:uLnTx/>
                <a:uFillTx/>
                <a:latin typeface="Courier New" charset="0"/>
                <a:ea typeface="ＭＳ Ｐゴシック" charset="0"/>
                <a:cs typeface="+mn-cs"/>
              </a:rPr>
              <a:t> a t </a:t>
            </a:r>
            <a:r>
              <a:rPr kumimoji="0" lang="en-US" sz="3200" b="1" i="0" u="none" strike="noStrike" kern="1200" cap="none" spc="0" normalizeH="0" baseline="0" noProof="0">
                <a:ln>
                  <a:noFill/>
                </a:ln>
                <a:solidFill>
                  <a:srgbClr val="3333CC"/>
                </a:solidFill>
                <a:effectLst/>
                <a:uLnTx/>
                <a:uFillTx/>
                <a:latin typeface="Courier New" charset="0"/>
                <a:ea typeface="ＭＳ Ｐゴシック" charset="0"/>
                <a:cs typeface="+mn-cs"/>
              </a:rPr>
              <a:t>$</a:t>
            </a:r>
            <a:r>
              <a:rPr kumimoji="0" lang="en-US" sz="3200" b="1" i="0" u="none" strike="noStrike" kern="1200" cap="none" spc="0" normalizeH="0" baseline="0" noProof="0">
                <a:ln>
                  <a:noFill/>
                </a:ln>
                <a:solidFill>
                  <a:srgbClr val="FF0000"/>
                </a:solidFill>
                <a:effectLst/>
                <a:uLnTx/>
                <a:uFillTx/>
                <a:latin typeface="Courier New" charset="0"/>
                <a:ea typeface="ＭＳ Ｐゴシック" charset="0"/>
                <a:cs typeface="+mn-cs"/>
              </a:rPr>
              <a:t> </a:t>
            </a:r>
          </a:p>
        </p:txBody>
      </p:sp>
      <p:sp>
        <p:nvSpPr>
          <p:cNvPr id="18450" name="Line 18"/>
          <p:cNvSpPr>
            <a:spLocks noChangeShapeType="1"/>
          </p:cNvSpPr>
          <p:nvPr/>
        </p:nvSpPr>
        <p:spPr bwMode="auto">
          <a:xfrm>
            <a:off x="5715000" y="3581400"/>
            <a:ext cx="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mn-cs"/>
            </a:endParaRPr>
          </a:p>
        </p:txBody>
      </p:sp>
      <p:sp>
        <p:nvSpPr>
          <p:cNvPr id="18451" name="Line 19"/>
          <p:cNvSpPr>
            <a:spLocks noChangeShapeType="1"/>
          </p:cNvSpPr>
          <p:nvPr/>
        </p:nvSpPr>
        <p:spPr bwMode="auto">
          <a:xfrm>
            <a:off x="6172200" y="3581400"/>
            <a:ext cx="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mn-cs"/>
            </a:endParaRPr>
          </a:p>
        </p:txBody>
      </p:sp>
      <p:sp>
        <p:nvSpPr>
          <p:cNvPr id="18452" name="Line 20"/>
          <p:cNvSpPr>
            <a:spLocks noChangeShapeType="1"/>
          </p:cNvSpPr>
          <p:nvPr/>
        </p:nvSpPr>
        <p:spPr bwMode="auto">
          <a:xfrm>
            <a:off x="6705600" y="3581400"/>
            <a:ext cx="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mn-cs"/>
            </a:endParaRPr>
          </a:p>
        </p:txBody>
      </p:sp>
      <p:sp>
        <p:nvSpPr>
          <p:cNvPr id="18453" name="Line 21"/>
          <p:cNvSpPr>
            <a:spLocks noChangeShapeType="1"/>
          </p:cNvSpPr>
          <p:nvPr/>
        </p:nvSpPr>
        <p:spPr bwMode="auto">
          <a:xfrm>
            <a:off x="4267200" y="3581400"/>
            <a:ext cx="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mn-cs"/>
            </a:endParaRPr>
          </a:p>
        </p:txBody>
      </p:sp>
      <p:sp>
        <p:nvSpPr>
          <p:cNvPr id="18454" name="Text Box 22"/>
          <p:cNvSpPr txBox="1">
            <a:spLocks noChangeArrowheads="1"/>
          </p:cNvSpPr>
          <p:nvPr/>
        </p:nvSpPr>
        <p:spPr bwMode="auto">
          <a:xfrm>
            <a:off x="1143000" y="4495800"/>
            <a:ext cx="6172200" cy="579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3200" b="1" i="0" u="none" strike="noStrike" kern="1200" cap="none" spc="0" normalizeH="0" baseline="0" noProof="0">
                <a:ln>
                  <a:noFill/>
                </a:ln>
                <a:solidFill>
                  <a:srgbClr val="000000"/>
                </a:solidFill>
                <a:effectLst/>
                <a:uLnTx/>
                <a:uFillTx/>
                <a:latin typeface="Courier New" charset="0"/>
                <a:ea typeface="ＭＳ Ｐゴシック" charset="0"/>
                <a:cs typeface="+mn-cs"/>
              </a:rPr>
              <a:t>beat a brat on a boat</a:t>
            </a:r>
          </a:p>
        </p:txBody>
      </p:sp>
      <p:sp>
        <p:nvSpPr>
          <p:cNvPr id="18455" name="Rectangle 23"/>
          <p:cNvSpPr>
            <a:spLocks noChangeArrowheads="1"/>
          </p:cNvSpPr>
          <p:nvPr/>
        </p:nvSpPr>
        <p:spPr bwMode="auto">
          <a:xfrm>
            <a:off x="5334000" y="4572000"/>
            <a:ext cx="990600" cy="457200"/>
          </a:xfrm>
          <a:prstGeom prst="rect">
            <a:avLst/>
          </a:prstGeom>
          <a:noFill/>
          <a:ln w="25400">
            <a:solidFill>
              <a:schemeClr val="tx1"/>
            </a:solidFill>
            <a:prstDash val="sysDot"/>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mn-cs"/>
            </a:endParaRPr>
          </a:p>
        </p:txBody>
      </p:sp>
      <p:sp>
        <p:nvSpPr>
          <p:cNvPr id="18456" name="Rectangle 24"/>
          <p:cNvSpPr>
            <a:spLocks noChangeArrowheads="1"/>
          </p:cNvSpPr>
          <p:nvPr/>
        </p:nvSpPr>
        <p:spPr bwMode="auto">
          <a:xfrm>
            <a:off x="5486400" y="5410200"/>
            <a:ext cx="7429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800" b="0" i="1" u="none" strike="noStrike" kern="1200" cap="none" spc="0" normalizeH="0" baseline="0" noProof="0">
                <a:ln>
                  <a:noFill/>
                </a:ln>
                <a:solidFill>
                  <a:srgbClr val="000000"/>
                </a:solidFill>
                <a:effectLst/>
                <a:uLnTx/>
                <a:uFillTx/>
                <a:latin typeface="Times New Roman" charset="0"/>
                <a:ea typeface="ＭＳ Ｐゴシック" charset="0"/>
                <a:cs typeface="+mn-cs"/>
              </a:rPr>
              <a:t>match</a:t>
            </a:r>
          </a:p>
        </p:txBody>
      </p:sp>
      <p:sp>
        <p:nvSpPr>
          <p:cNvPr id="18457" name="Line 25"/>
          <p:cNvSpPr>
            <a:spLocks noChangeShapeType="1"/>
          </p:cNvSpPr>
          <p:nvPr/>
        </p:nvSpPr>
        <p:spPr bwMode="auto">
          <a:xfrm flipV="1">
            <a:off x="5867400" y="5029200"/>
            <a:ext cx="0" cy="4572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mn-cs"/>
            </a:endParaRPr>
          </a:p>
        </p:txBody>
      </p:sp>
      <p:sp>
        <p:nvSpPr>
          <p:cNvPr id="18458" name="Line 26"/>
          <p:cNvSpPr>
            <a:spLocks noChangeShapeType="1"/>
          </p:cNvSpPr>
          <p:nvPr/>
        </p:nvSpPr>
        <p:spPr bwMode="auto">
          <a:xfrm>
            <a:off x="381000" y="3276600"/>
            <a:ext cx="81534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mn-cs"/>
            </a:endParaRPr>
          </a:p>
        </p:txBody>
      </p:sp>
      <p:sp>
        <p:nvSpPr>
          <p:cNvPr id="18459" name="Line 27"/>
          <p:cNvSpPr>
            <a:spLocks noChangeShapeType="1"/>
          </p:cNvSpPr>
          <p:nvPr/>
        </p:nvSpPr>
        <p:spPr bwMode="auto">
          <a:xfrm>
            <a:off x="304800" y="5943600"/>
            <a:ext cx="81534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mn-cs"/>
            </a:endParaRPr>
          </a:p>
        </p:txBody>
      </p:sp>
      <p:sp>
        <p:nvSpPr>
          <p:cNvPr id="18460" name="Text Box 28"/>
          <p:cNvSpPr txBox="1">
            <a:spLocks noChangeArrowheads="1"/>
          </p:cNvSpPr>
          <p:nvPr/>
        </p:nvSpPr>
        <p:spPr bwMode="auto">
          <a:xfrm>
            <a:off x="5638800" y="6172200"/>
            <a:ext cx="6096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a:ln>
                  <a:noFill/>
                </a:ln>
                <a:solidFill>
                  <a:srgbClr val="3333CC"/>
                </a:solidFill>
                <a:effectLst/>
                <a:uLnTx/>
                <a:uFillTx/>
                <a:latin typeface="Courier New" charset="0"/>
                <a:ea typeface="ＭＳ Ｐゴシック" charset="0"/>
                <a:cs typeface="+mn-cs"/>
              </a:rPr>
              <a:t>^$</a:t>
            </a:r>
          </a:p>
        </p:txBody>
      </p:sp>
      <p:sp>
        <p:nvSpPr>
          <p:cNvPr id="18461" name="Text Box 29"/>
          <p:cNvSpPr txBox="1">
            <a:spLocks noChangeArrowheads="1"/>
          </p:cNvSpPr>
          <p:nvPr/>
        </p:nvSpPr>
        <p:spPr bwMode="auto">
          <a:xfrm>
            <a:off x="2743200" y="6172200"/>
            <a:ext cx="13716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a:ln>
                  <a:noFill/>
                </a:ln>
                <a:solidFill>
                  <a:srgbClr val="3333CC"/>
                </a:solidFill>
                <a:effectLst/>
                <a:uLnTx/>
                <a:uFillTx/>
                <a:latin typeface="Courier New" charset="0"/>
                <a:ea typeface="ＭＳ Ｐゴシック" charset="0"/>
                <a:cs typeface="+mn-cs"/>
              </a:rPr>
              <a:t>^word$</a:t>
            </a:r>
          </a:p>
        </p:txBody>
      </p:sp>
    </p:spTree>
    <p:extLst>
      <p:ext uri="{BB962C8B-B14F-4D97-AF65-F5344CB8AC3E}">
        <p14:creationId xmlns:p14="http://schemas.microsoft.com/office/powerpoint/2010/main" val="25421719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5498"/>
          </a:xfrm>
        </p:spPr>
        <p:txBody>
          <a:bodyPr>
            <a:normAutofit fontScale="90000"/>
          </a:bodyPr>
          <a:lstStyle/>
          <a:p>
            <a:r>
              <a:rPr lang="en-US" dirty="0"/>
              <a:t>So far: Relational Data</a:t>
            </a:r>
          </a:p>
        </p:txBody>
      </p:sp>
      <p:sp>
        <p:nvSpPr>
          <p:cNvPr id="3" name="Slide Number Placeholder 2"/>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D4AF5AF2-B502-6441-8332-5CCCE07F1291}" type="slidenum">
              <a:rPr kumimoji="0" lang="en-US" sz="1800" b="0" i="0" u="none" strike="noStrike" kern="1200" cap="none" spc="0" normalizeH="0" baseline="0" noProof="0" smtClean="0">
                <a:ln>
                  <a:noFill/>
                </a:ln>
                <a:solidFill>
                  <a:srgbClr val="000000"/>
                </a:solidFill>
                <a:effectLst/>
                <a:uLnTx/>
                <a:uFillTx/>
                <a:latin typeface="Tahoma"/>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a:t>
            </a:fld>
            <a:endParaRPr kumimoji="0" lang="en-US" sz="1800" b="0" i="0" u="none" strike="noStrike" kern="1200" cap="none" spc="0" normalizeH="0" baseline="0" noProof="0">
              <a:ln>
                <a:noFill/>
              </a:ln>
              <a:solidFill>
                <a:srgbClr val="000000"/>
              </a:solidFill>
              <a:effectLst/>
              <a:uLnTx/>
              <a:uFillTx/>
              <a:latin typeface="Tahoma"/>
              <a:ea typeface="+mn-ea"/>
              <a:cs typeface="+mn-cs"/>
            </a:endParaRPr>
          </a:p>
        </p:txBody>
      </p:sp>
      <p:pic>
        <p:nvPicPr>
          <p:cNvPr id="4" name="Picture 3"/>
          <p:cNvPicPr>
            <a:picLocks noChangeAspect="1"/>
          </p:cNvPicPr>
          <p:nvPr/>
        </p:nvPicPr>
        <p:blipFill>
          <a:blip r:embed="rId2"/>
          <a:stretch>
            <a:fillRect/>
          </a:stretch>
        </p:blipFill>
        <p:spPr>
          <a:xfrm>
            <a:off x="6128908" y="1410219"/>
            <a:ext cx="1546313" cy="1546313"/>
          </a:xfrm>
          <a:prstGeom prst="rect">
            <a:avLst/>
          </a:prstGeom>
        </p:spPr>
      </p:pic>
      <p:pic>
        <p:nvPicPr>
          <p:cNvPr id="5" name="Picture 4"/>
          <p:cNvPicPr>
            <a:picLocks noChangeAspect="1"/>
          </p:cNvPicPr>
          <p:nvPr/>
        </p:nvPicPr>
        <p:blipFill>
          <a:blip r:embed="rId3"/>
          <a:stretch>
            <a:fillRect/>
          </a:stretch>
        </p:blipFill>
        <p:spPr>
          <a:xfrm>
            <a:off x="4158972" y="1684138"/>
            <a:ext cx="1096704" cy="1096704"/>
          </a:xfrm>
          <a:prstGeom prst="rect">
            <a:avLst/>
          </a:prstGeom>
        </p:spPr>
      </p:pic>
      <p:sp>
        <p:nvSpPr>
          <p:cNvPr id="6" name="Right Arrow 5"/>
          <p:cNvSpPr/>
          <p:nvPr/>
        </p:nvSpPr>
        <p:spPr bwMode="auto">
          <a:xfrm>
            <a:off x="5621732" y="1684138"/>
            <a:ext cx="669616" cy="727437"/>
          </a:xfrm>
          <a:prstGeom prst="rightArrow">
            <a:avLst/>
          </a:prstGeom>
          <a:solidFill>
            <a:schemeClr val="accent1"/>
          </a:solidFill>
          <a:ln w="38100" cap="flat" cmpd="sng" algn="ctr">
            <a:solidFill>
              <a:schemeClr val="tx2"/>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Arial" pitchFamily="-107" charset="0"/>
              <a:ea typeface="+mn-ea"/>
              <a:cs typeface="+mn-cs"/>
            </a:endParaRPr>
          </a:p>
        </p:txBody>
      </p:sp>
      <p:pic>
        <p:nvPicPr>
          <p:cNvPr id="7" name="Picture 6"/>
          <p:cNvPicPr>
            <a:picLocks noChangeAspect="1"/>
          </p:cNvPicPr>
          <p:nvPr/>
        </p:nvPicPr>
        <p:blipFill>
          <a:blip r:embed="rId3"/>
          <a:stretch>
            <a:fillRect/>
          </a:stretch>
        </p:blipFill>
        <p:spPr>
          <a:xfrm>
            <a:off x="4256475" y="1336696"/>
            <a:ext cx="347442" cy="347442"/>
          </a:xfrm>
          <a:prstGeom prst="rect">
            <a:avLst/>
          </a:prstGeom>
        </p:spPr>
      </p:pic>
      <p:pic>
        <p:nvPicPr>
          <p:cNvPr id="8" name="Picture 7"/>
          <p:cNvPicPr>
            <a:picLocks noChangeAspect="1"/>
          </p:cNvPicPr>
          <p:nvPr/>
        </p:nvPicPr>
        <p:blipFill>
          <a:blip r:embed="rId3"/>
          <a:stretch>
            <a:fillRect/>
          </a:stretch>
        </p:blipFill>
        <p:spPr>
          <a:xfrm>
            <a:off x="4603917" y="1236498"/>
            <a:ext cx="347442" cy="347442"/>
          </a:xfrm>
          <a:prstGeom prst="rect">
            <a:avLst/>
          </a:prstGeom>
        </p:spPr>
      </p:pic>
      <p:pic>
        <p:nvPicPr>
          <p:cNvPr id="9" name="Picture 8"/>
          <p:cNvPicPr>
            <a:picLocks noChangeAspect="1"/>
          </p:cNvPicPr>
          <p:nvPr/>
        </p:nvPicPr>
        <p:blipFill>
          <a:blip r:embed="rId3"/>
          <a:stretch>
            <a:fillRect/>
          </a:stretch>
        </p:blipFill>
        <p:spPr>
          <a:xfrm>
            <a:off x="4406032" y="771573"/>
            <a:ext cx="456096" cy="456096"/>
          </a:xfrm>
          <a:prstGeom prst="rect">
            <a:avLst/>
          </a:prstGeom>
        </p:spPr>
      </p:pic>
      <p:pic>
        <p:nvPicPr>
          <p:cNvPr id="10" name="Picture 9"/>
          <p:cNvPicPr>
            <a:picLocks noChangeAspect="1"/>
          </p:cNvPicPr>
          <p:nvPr/>
        </p:nvPicPr>
        <p:blipFill>
          <a:blip r:embed="rId3"/>
          <a:stretch>
            <a:fillRect/>
          </a:stretch>
        </p:blipFill>
        <p:spPr>
          <a:xfrm>
            <a:off x="5374312" y="2703438"/>
            <a:ext cx="456096" cy="456096"/>
          </a:xfrm>
          <a:prstGeom prst="rect">
            <a:avLst/>
          </a:prstGeom>
        </p:spPr>
      </p:pic>
      <p:pic>
        <p:nvPicPr>
          <p:cNvPr id="11" name="Picture 10"/>
          <p:cNvPicPr>
            <a:picLocks noChangeAspect="1"/>
          </p:cNvPicPr>
          <p:nvPr/>
        </p:nvPicPr>
        <p:blipFill>
          <a:blip r:embed="rId3"/>
          <a:stretch>
            <a:fillRect/>
          </a:stretch>
        </p:blipFill>
        <p:spPr>
          <a:xfrm>
            <a:off x="4170520" y="2728484"/>
            <a:ext cx="526006" cy="526006"/>
          </a:xfrm>
          <a:prstGeom prst="rect">
            <a:avLst/>
          </a:prstGeom>
        </p:spPr>
      </p:pic>
      <p:pic>
        <p:nvPicPr>
          <p:cNvPr id="12" name="Picture 11"/>
          <p:cNvPicPr>
            <a:picLocks noChangeAspect="1"/>
          </p:cNvPicPr>
          <p:nvPr/>
        </p:nvPicPr>
        <p:blipFill>
          <a:blip r:embed="rId3"/>
          <a:stretch>
            <a:fillRect/>
          </a:stretch>
        </p:blipFill>
        <p:spPr>
          <a:xfrm>
            <a:off x="3812288" y="1987186"/>
            <a:ext cx="346684" cy="346684"/>
          </a:xfrm>
          <a:prstGeom prst="rect">
            <a:avLst/>
          </a:prstGeom>
        </p:spPr>
      </p:pic>
      <p:pic>
        <p:nvPicPr>
          <p:cNvPr id="13" name="Picture 12"/>
          <p:cNvPicPr>
            <a:picLocks noChangeAspect="1"/>
          </p:cNvPicPr>
          <p:nvPr/>
        </p:nvPicPr>
        <p:blipFill>
          <a:blip r:embed="rId3"/>
          <a:stretch>
            <a:fillRect/>
          </a:stretch>
        </p:blipFill>
        <p:spPr>
          <a:xfrm>
            <a:off x="5255676" y="2238233"/>
            <a:ext cx="346684" cy="346684"/>
          </a:xfrm>
          <a:prstGeom prst="rect">
            <a:avLst/>
          </a:prstGeom>
        </p:spPr>
      </p:pic>
      <p:pic>
        <p:nvPicPr>
          <p:cNvPr id="14" name="Picture 13"/>
          <p:cNvPicPr>
            <a:picLocks noChangeAspect="1"/>
          </p:cNvPicPr>
          <p:nvPr/>
        </p:nvPicPr>
        <p:blipFill>
          <a:blip r:embed="rId3"/>
          <a:stretch>
            <a:fillRect/>
          </a:stretch>
        </p:blipFill>
        <p:spPr>
          <a:xfrm>
            <a:off x="3595474" y="2606918"/>
            <a:ext cx="577219" cy="577219"/>
          </a:xfrm>
          <a:prstGeom prst="rect">
            <a:avLst/>
          </a:prstGeom>
        </p:spPr>
      </p:pic>
      <p:pic>
        <p:nvPicPr>
          <p:cNvPr id="15" name="Picture 14"/>
          <p:cNvPicPr>
            <a:picLocks noChangeAspect="1"/>
          </p:cNvPicPr>
          <p:nvPr/>
        </p:nvPicPr>
        <p:blipFill>
          <a:blip r:embed="rId3"/>
          <a:stretch>
            <a:fillRect/>
          </a:stretch>
        </p:blipFill>
        <p:spPr>
          <a:xfrm>
            <a:off x="3996799" y="650559"/>
            <a:ext cx="347442" cy="347442"/>
          </a:xfrm>
          <a:prstGeom prst="rect">
            <a:avLst/>
          </a:prstGeom>
        </p:spPr>
      </p:pic>
      <p:pic>
        <p:nvPicPr>
          <p:cNvPr id="16" name="Picture 15"/>
          <p:cNvPicPr>
            <a:picLocks noChangeAspect="1"/>
          </p:cNvPicPr>
          <p:nvPr/>
        </p:nvPicPr>
        <p:blipFill>
          <a:blip r:embed="rId3"/>
          <a:stretch>
            <a:fillRect/>
          </a:stretch>
        </p:blipFill>
        <p:spPr>
          <a:xfrm>
            <a:off x="4741631" y="2769438"/>
            <a:ext cx="346684" cy="346684"/>
          </a:xfrm>
          <a:prstGeom prst="rect">
            <a:avLst/>
          </a:prstGeom>
        </p:spPr>
      </p:pic>
      <p:pic>
        <p:nvPicPr>
          <p:cNvPr id="17" name="Picture 16"/>
          <p:cNvPicPr>
            <a:picLocks noChangeAspect="1"/>
          </p:cNvPicPr>
          <p:nvPr/>
        </p:nvPicPr>
        <p:blipFill>
          <a:blip r:embed="rId3"/>
          <a:stretch>
            <a:fillRect/>
          </a:stretch>
        </p:blipFill>
        <p:spPr>
          <a:xfrm>
            <a:off x="4943189" y="2895528"/>
            <a:ext cx="441188" cy="441189"/>
          </a:xfrm>
          <a:prstGeom prst="rect">
            <a:avLst/>
          </a:prstGeom>
        </p:spPr>
      </p:pic>
      <p:pic>
        <p:nvPicPr>
          <p:cNvPr id="18" name="Picture 17"/>
          <p:cNvPicPr>
            <a:picLocks noChangeAspect="1"/>
          </p:cNvPicPr>
          <p:nvPr/>
        </p:nvPicPr>
        <p:blipFill>
          <a:blip r:embed="rId3"/>
          <a:stretch>
            <a:fillRect/>
          </a:stretch>
        </p:blipFill>
        <p:spPr>
          <a:xfrm>
            <a:off x="4058590" y="989255"/>
            <a:ext cx="347442" cy="347442"/>
          </a:xfrm>
          <a:prstGeom prst="rect">
            <a:avLst/>
          </a:prstGeom>
        </p:spPr>
      </p:pic>
      <p:pic>
        <p:nvPicPr>
          <p:cNvPr id="19" name="Picture 18"/>
          <p:cNvPicPr>
            <a:picLocks noChangeAspect="1"/>
          </p:cNvPicPr>
          <p:nvPr/>
        </p:nvPicPr>
        <p:blipFill>
          <a:blip r:embed="rId3"/>
          <a:stretch>
            <a:fillRect/>
          </a:stretch>
        </p:blipFill>
        <p:spPr>
          <a:xfrm>
            <a:off x="5160135" y="824280"/>
            <a:ext cx="526006" cy="526006"/>
          </a:xfrm>
          <a:prstGeom prst="rect">
            <a:avLst/>
          </a:prstGeom>
        </p:spPr>
      </p:pic>
      <p:pic>
        <p:nvPicPr>
          <p:cNvPr id="20" name="Picture 19"/>
          <p:cNvPicPr>
            <a:picLocks noChangeAspect="1"/>
          </p:cNvPicPr>
          <p:nvPr/>
        </p:nvPicPr>
        <p:blipFill>
          <a:blip r:embed="rId3"/>
          <a:stretch>
            <a:fillRect/>
          </a:stretch>
        </p:blipFill>
        <p:spPr>
          <a:xfrm>
            <a:off x="5384377" y="1487239"/>
            <a:ext cx="346684" cy="346684"/>
          </a:xfrm>
          <a:prstGeom prst="rect">
            <a:avLst/>
          </a:prstGeom>
        </p:spPr>
      </p:pic>
      <p:graphicFrame>
        <p:nvGraphicFramePr>
          <p:cNvPr id="21" name="Table 20"/>
          <p:cNvGraphicFramePr>
            <a:graphicFrameLocks noGrp="1"/>
          </p:cNvGraphicFramePr>
          <p:nvPr/>
        </p:nvGraphicFramePr>
        <p:xfrm>
          <a:off x="1810706" y="771889"/>
          <a:ext cx="1924268" cy="731520"/>
        </p:xfrm>
        <a:graphic>
          <a:graphicData uri="http://schemas.openxmlformats.org/drawingml/2006/table">
            <a:tbl>
              <a:tblPr firstRow="1" bandRow="1">
                <a:tableStyleId>{775DCB02-9BB8-47FD-8907-85C794F793BA}</a:tableStyleId>
              </a:tblPr>
              <a:tblGrid>
                <a:gridCol w="481067">
                  <a:extLst>
                    <a:ext uri="{9D8B030D-6E8A-4147-A177-3AD203B41FA5}">
                      <a16:colId xmlns:a16="http://schemas.microsoft.com/office/drawing/2014/main" val="20000"/>
                    </a:ext>
                  </a:extLst>
                </a:gridCol>
                <a:gridCol w="481067">
                  <a:extLst>
                    <a:ext uri="{9D8B030D-6E8A-4147-A177-3AD203B41FA5}">
                      <a16:colId xmlns:a16="http://schemas.microsoft.com/office/drawing/2014/main" val="20001"/>
                    </a:ext>
                  </a:extLst>
                </a:gridCol>
                <a:gridCol w="481067">
                  <a:extLst>
                    <a:ext uri="{9D8B030D-6E8A-4147-A177-3AD203B41FA5}">
                      <a16:colId xmlns:a16="http://schemas.microsoft.com/office/drawing/2014/main" val="20002"/>
                    </a:ext>
                  </a:extLst>
                </a:gridCol>
                <a:gridCol w="481067">
                  <a:extLst>
                    <a:ext uri="{9D8B030D-6E8A-4147-A177-3AD203B41FA5}">
                      <a16:colId xmlns:a16="http://schemas.microsoft.com/office/drawing/2014/main" val="20003"/>
                    </a:ext>
                  </a:extLst>
                </a:gridCol>
              </a:tblGrid>
              <a:tr h="195769">
                <a:tc>
                  <a:txBody>
                    <a:bodyPr/>
                    <a:lstStyle/>
                    <a:p>
                      <a:r>
                        <a:rPr lang="en-US" sz="1000" dirty="0"/>
                        <a:t>A</a:t>
                      </a:r>
                    </a:p>
                  </a:txBody>
                  <a:tcPr/>
                </a:tc>
                <a:tc>
                  <a:txBody>
                    <a:bodyPr/>
                    <a:lstStyle/>
                    <a:p>
                      <a:r>
                        <a:rPr lang="en-US" sz="1000" dirty="0"/>
                        <a:t>B</a:t>
                      </a:r>
                    </a:p>
                  </a:txBody>
                  <a:tcPr/>
                </a:tc>
                <a:tc>
                  <a:txBody>
                    <a:bodyPr/>
                    <a:lstStyle/>
                    <a:p>
                      <a:r>
                        <a:rPr lang="en-US" sz="1000" dirty="0"/>
                        <a:t>C</a:t>
                      </a:r>
                    </a:p>
                  </a:txBody>
                  <a:tcPr/>
                </a:tc>
                <a:tc>
                  <a:txBody>
                    <a:bodyPr/>
                    <a:lstStyle/>
                    <a:p>
                      <a:r>
                        <a:rPr lang="en-US" sz="1000" dirty="0"/>
                        <a:t>D</a:t>
                      </a:r>
                    </a:p>
                  </a:txBody>
                  <a:tcPr/>
                </a:tc>
                <a:extLst>
                  <a:ext uri="{0D108BD9-81ED-4DB2-BD59-A6C34878D82A}">
                    <a16:rowId xmlns:a16="http://schemas.microsoft.com/office/drawing/2014/main" val="10000"/>
                  </a:ext>
                </a:extLst>
              </a:tr>
              <a:tr h="195769">
                <a:tc>
                  <a:txBody>
                    <a:bodyPr/>
                    <a:lstStyle/>
                    <a:p>
                      <a:r>
                        <a:rPr lang="en-US" sz="1000" dirty="0"/>
                        <a:t>1</a:t>
                      </a:r>
                    </a:p>
                  </a:txBody>
                  <a:tcPr/>
                </a:tc>
                <a:tc>
                  <a:txBody>
                    <a:bodyPr/>
                    <a:lstStyle/>
                    <a:p>
                      <a:r>
                        <a:rPr lang="en-US" sz="1000" dirty="0"/>
                        <a:t>b</a:t>
                      </a:r>
                    </a:p>
                  </a:txBody>
                  <a:tcPr/>
                </a:tc>
                <a:tc>
                  <a:txBody>
                    <a:bodyPr/>
                    <a:lstStyle/>
                    <a:p>
                      <a:r>
                        <a:rPr lang="en-US" sz="1000" dirty="0"/>
                        <a:t>b</a:t>
                      </a:r>
                    </a:p>
                  </a:txBody>
                  <a:tcPr/>
                </a:tc>
                <a:tc>
                  <a:txBody>
                    <a:bodyPr/>
                    <a:lstStyle/>
                    <a:p>
                      <a:r>
                        <a:rPr lang="en-US" sz="1000" dirty="0"/>
                        <a:t>b</a:t>
                      </a:r>
                    </a:p>
                  </a:txBody>
                  <a:tcPr/>
                </a:tc>
                <a:extLst>
                  <a:ext uri="{0D108BD9-81ED-4DB2-BD59-A6C34878D82A}">
                    <a16:rowId xmlns:a16="http://schemas.microsoft.com/office/drawing/2014/main" val="10001"/>
                  </a:ext>
                </a:extLst>
              </a:tr>
              <a:tr h="195769">
                <a:tc>
                  <a:txBody>
                    <a:bodyPr/>
                    <a:lstStyle/>
                    <a:p>
                      <a:r>
                        <a:rPr lang="en-US" sz="1000" dirty="0"/>
                        <a:t>2</a:t>
                      </a:r>
                    </a:p>
                  </a:txBody>
                  <a:tcPr/>
                </a:tc>
                <a:tc>
                  <a:txBody>
                    <a:bodyPr/>
                    <a:lstStyle/>
                    <a:p>
                      <a:r>
                        <a:rPr lang="en-US" sz="1000" dirty="0"/>
                        <a:t>s</a:t>
                      </a:r>
                    </a:p>
                  </a:txBody>
                  <a:tcPr/>
                </a:tc>
                <a:tc>
                  <a:txBody>
                    <a:bodyPr/>
                    <a:lstStyle/>
                    <a:p>
                      <a:r>
                        <a:rPr lang="en-US" sz="1000" dirty="0"/>
                        <a:t>e</a:t>
                      </a:r>
                    </a:p>
                  </a:txBody>
                  <a:tcPr/>
                </a:tc>
                <a:tc>
                  <a:txBody>
                    <a:bodyPr/>
                    <a:lstStyle/>
                    <a:p>
                      <a:r>
                        <a:rPr lang="en-US" sz="1000" dirty="0"/>
                        <a:t>f</a:t>
                      </a:r>
                    </a:p>
                  </a:txBody>
                  <a:tcPr/>
                </a:tc>
                <a:extLst>
                  <a:ext uri="{0D108BD9-81ED-4DB2-BD59-A6C34878D82A}">
                    <a16:rowId xmlns:a16="http://schemas.microsoft.com/office/drawing/2014/main" val="10002"/>
                  </a:ext>
                </a:extLst>
              </a:tr>
            </a:tbl>
          </a:graphicData>
        </a:graphic>
      </p:graphicFrame>
      <p:graphicFrame>
        <p:nvGraphicFramePr>
          <p:cNvPr id="22" name="Table 21"/>
          <p:cNvGraphicFramePr>
            <a:graphicFrameLocks noGrp="1"/>
          </p:cNvGraphicFramePr>
          <p:nvPr/>
        </p:nvGraphicFramePr>
        <p:xfrm>
          <a:off x="1882676" y="1684138"/>
          <a:ext cx="1443201" cy="731520"/>
        </p:xfrm>
        <a:graphic>
          <a:graphicData uri="http://schemas.openxmlformats.org/drawingml/2006/table">
            <a:tbl>
              <a:tblPr firstRow="1" bandRow="1">
                <a:tableStyleId>{775DCB02-9BB8-47FD-8907-85C794F793BA}</a:tableStyleId>
              </a:tblPr>
              <a:tblGrid>
                <a:gridCol w="481067">
                  <a:extLst>
                    <a:ext uri="{9D8B030D-6E8A-4147-A177-3AD203B41FA5}">
                      <a16:colId xmlns:a16="http://schemas.microsoft.com/office/drawing/2014/main" val="20000"/>
                    </a:ext>
                  </a:extLst>
                </a:gridCol>
                <a:gridCol w="481067">
                  <a:extLst>
                    <a:ext uri="{9D8B030D-6E8A-4147-A177-3AD203B41FA5}">
                      <a16:colId xmlns:a16="http://schemas.microsoft.com/office/drawing/2014/main" val="20001"/>
                    </a:ext>
                  </a:extLst>
                </a:gridCol>
                <a:gridCol w="481067">
                  <a:extLst>
                    <a:ext uri="{9D8B030D-6E8A-4147-A177-3AD203B41FA5}">
                      <a16:colId xmlns:a16="http://schemas.microsoft.com/office/drawing/2014/main" val="20002"/>
                    </a:ext>
                  </a:extLst>
                </a:gridCol>
              </a:tblGrid>
              <a:tr h="195769">
                <a:tc>
                  <a:txBody>
                    <a:bodyPr/>
                    <a:lstStyle/>
                    <a:p>
                      <a:r>
                        <a:rPr lang="en-US" sz="1000" dirty="0"/>
                        <a:t>F</a:t>
                      </a:r>
                    </a:p>
                  </a:txBody>
                  <a:tcPr/>
                </a:tc>
                <a:tc>
                  <a:txBody>
                    <a:bodyPr/>
                    <a:lstStyle/>
                    <a:p>
                      <a:r>
                        <a:rPr lang="en-US" sz="1000" dirty="0"/>
                        <a:t>A</a:t>
                      </a:r>
                    </a:p>
                  </a:txBody>
                  <a:tcPr/>
                </a:tc>
                <a:tc>
                  <a:txBody>
                    <a:bodyPr/>
                    <a:lstStyle/>
                    <a:p>
                      <a:r>
                        <a:rPr lang="en-US" sz="1000" dirty="0"/>
                        <a:t>G</a:t>
                      </a:r>
                    </a:p>
                  </a:txBody>
                  <a:tcPr/>
                </a:tc>
                <a:extLst>
                  <a:ext uri="{0D108BD9-81ED-4DB2-BD59-A6C34878D82A}">
                    <a16:rowId xmlns:a16="http://schemas.microsoft.com/office/drawing/2014/main" val="10000"/>
                  </a:ext>
                </a:extLst>
              </a:tr>
              <a:tr h="195769">
                <a:tc>
                  <a:txBody>
                    <a:bodyPr/>
                    <a:lstStyle/>
                    <a:p>
                      <a:r>
                        <a:rPr lang="en-US" sz="1000" dirty="0"/>
                        <a:t>a</a:t>
                      </a:r>
                    </a:p>
                  </a:txBody>
                  <a:tcPr/>
                </a:tc>
                <a:tc>
                  <a:txBody>
                    <a:bodyPr/>
                    <a:lstStyle/>
                    <a:p>
                      <a:r>
                        <a:rPr lang="en-US" sz="1000" dirty="0"/>
                        <a:t>1</a:t>
                      </a:r>
                    </a:p>
                  </a:txBody>
                  <a:tcPr/>
                </a:tc>
                <a:tc>
                  <a:txBody>
                    <a:bodyPr/>
                    <a:lstStyle/>
                    <a:p>
                      <a:r>
                        <a:rPr lang="en-US" sz="1000" dirty="0"/>
                        <a:t>g</a:t>
                      </a:r>
                    </a:p>
                  </a:txBody>
                  <a:tcPr/>
                </a:tc>
                <a:extLst>
                  <a:ext uri="{0D108BD9-81ED-4DB2-BD59-A6C34878D82A}">
                    <a16:rowId xmlns:a16="http://schemas.microsoft.com/office/drawing/2014/main" val="10001"/>
                  </a:ext>
                </a:extLst>
              </a:tr>
              <a:tr h="195769">
                <a:tc>
                  <a:txBody>
                    <a:bodyPr/>
                    <a:lstStyle/>
                    <a:p>
                      <a:r>
                        <a:rPr lang="en-US" sz="1000" dirty="0"/>
                        <a:t>a</a:t>
                      </a:r>
                    </a:p>
                  </a:txBody>
                  <a:tcPr/>
                </a:tc>
                <a:tc>
                  <a:txBody>
                    <a:bodyPr/>
                    <a:lstStyle/>
                    <a:p>
                      <a:r>
                        <a:rPr lang="en-US" sz="1000" dirty="0"/>
                        <a:t>1</a:t>
                      </a:r>
                    </a:p>
                  </a:txBody>
                  <a:tcPr/>
                </a:tc>
                <a:tc>
                  <a:txBody>
                    <a:bodyPr/>
                    <a:lstStyle/>
                    <a:p>
                      <a:r>
                        <a:rPr lang="en-US" sz="1000" dirty="0"/>
                        <a:t>g</a:t>
                      </a:r>
                    </a:p>
                  </a:txBody>
                  <a:tcPr/>
                </a:tc>
                <a:extLst>
                  <a:ext uri="{0D108BD9-81ED-4DB2-BD59-A6C34878D82A}">
                    <a16:rowId xmlns:a16="http://schemas.microsoft.com/office/drawing/2014/main" val="10002"/>
                  </a:ext>
                </a:extLst>
              </a:tr>
            </a:tbl>
          </a:graphicData>
        </a:graphic>
      </p:graphicFrame>
      <p:graphicFrame>
        <p:nvGraphicFramePr>
          <p:cNvPr id="23" name="Table 22"/>
          <p:cNvGraphicFramePr>
            <a:graphicFrameLocks noGrp="1"/>
          </p:cNvGraphicFramePr>
          <p:nvPr/>
        </p:nvGraphicFramePr>
        <p:xfrm>
          <a:off x="1934363" y="2606918"/>
          <a:ext cx="1443201" cy="731520"/>
        </p:xfrm>
        <a:graphic>
          <a:graphicData uri="http://schemas.openxmlformats.org/drawingml/2006/table">
            <a:tbl>
              <a:tblPr firstRow="1" bandRow="1">
                <a:tableStyleId>{775DCB02-9BB8-47FD-8907-85C794F793BA}</a:tableStyleId>
              </a:tblPr>
              <a:tblGrid>
                <a:gridCol w="481067">
                  <a:extLst>
                    <a:ext uri="{9D8B030D-6E8A-4147-A177-3AD203B41FA5}">
                      <a16:colId xmlns:a16="http://schemas.microsoft.com/office/drawing/2014/main" val="20000"/>
                    </a:ext>
                  </a:extLst>
                </a:gridCol>
                <a:gridCol w="481067">
                  <a:extLst>
                    <a:ext uri="{9D8B030D-6E8A-4147-A177-3AD203B41FA5}">
                      <a16:colId xmlns:a16="http://schemas.microsoft.com/office/drawing/2014/main" val="20001"/>
                    </a:ext>
                  </a:extLst>
                </a:gridCol>
                <a:gridCol w="481067">
                  <a:extLst>
                    <a:ext uri="{9D8B030D-6E8A-4147-A177-3AD203B41FA5}">
                      <a16:colId xmlns:a16="http://schemas.microsoft.com/office/drawing/2014/main" val="20002"/>
                    </a:ext>
                  </a:extLst>
                </a:gridCol>
              </a:tblGrid>
              <a:tr h="195769">
                <a:tc>
                  <a:txBody>
                    <a:bodyPr/>
                    <a:lstStyle/>
                    <a:p>
                      <a:r>
                        <a:rPr lang="en-US" sz="1000" dirty="0"/>
                        <a:t>A</a:t>
                      </a:r>
                    </a:p>
                  </a:txBody>
                  <a:tcPr/>
                </a:tc>
                <a:tc>
                  <a:txBody>
                    <a:bodyPr/>
                    <a:lstStyle/>
                    <a:p>
                      <a:r>
                        <a:rPr lang="en-US" sz="1000" dirty="0"/>
                        <a:t>B</a:t>
                      </a:r>
                    </a:p>
                  </a:txBody>
                  <a:tcPr/>
                </a:tc>
                <a:tc>
                  <a:txBody>
                    <a:bodyPr/>
                    <a:lstStyle/>
                    <a:p>
                      <a:r>
                        <a:rPr lang="en-US" sz="1000" dirty="0"/>
                        <a:t>F</a:t>
                      </a:r>
                    </a:p>
                  </a:txBody>
                  <a:tcPr/>
                </a:tc>
                <a:extLst>
                  <a:ext uri="{0D108BD9-81ED-4DB2-BD59-A6C34878D82A}">
                    <a16:rowId xmlns:a16="http://schemas.microsoft.com/office/drawing/2014/main" val="10000"/>
                  </a:ext>
                </a:extLst>
              </a:tr>
              <a:tr h="195769">
                <a:tc>
                  <a:txBody>
                    <a:bodyPr/>
                    <a:lstStyle/>
                    <a:p>
                      <a:r>
                        <a:rPr lang="en-US" sz="1000" dirty="0"/>
                        <a:t>a</a:t>
                      </a:r>
                    </a:p>
                  </a:txBody>
                  <a:tcPr/>
                </a:tc>
                <a:tc>
                  <a:txBody>
                    <a:bodyPr/>
                    <a:lstStyle/>
                    <a:p>
                      <a:r>
                        <a:rPr lang="en-US" sz="1000" dirty="0"/>
                        <a:t>2</a:t>
                      </a:r>
                    </a:p>
                  </a:txBody>
                  <a:tcPr/>
                </a:tc>
                <a:tc>
                  <a:txBody>
                    <a:bodyPr/>
                    <a:lstStyle/>
                    <a:p>
                      <a:r>
                        <a:rPr lang="en-US" sz="1000" dirty="0"/>
                        <a:t>c</a:t>
                      </a:r>
                    </a:p>
                  </a:txBody>
                  <a:tcPr/>
                </a:tc>
                <a:extLst>
                  <a:ext uri="{0D108BD9-81ED-4DB2-BD59-A6C34878D82A}">
                    <a16:rowId xmlns:a16="http://schemas.microsoft.com/office/drawing/2014/main" val="10001"/>
                  </a:ext>
                </a:extLst>
              </a:tr>
              <a:tr h="195769">
                <a:tc>
                  <a:txBody>
                    <a:bodyPr/>
                    <a:lstStyle/>
                    <a:p>
                      <a:r>
                        <a:rPr lang="en-US" sz="1000" dirty="0"/>
                        <a:t>3</a:t>
                      </a:r>
                    </a:p>
                  </a:txBody>
                  <a:tcPr/>
                </a:tc>
                <a:tc>
                  <a:txBody>
                    <a:bodyPr/>
                    <a:lstStyle/>
                    <a:p>
                      <a:r>
                        <a:rPr lang="en-US" sz="1000" dirty="0"/>
                        <a:t>2</a:t>
                      </a:r>
                    </a:p>
                  </a:txBody>
                  <a:tcPr/>
                </a:tc>
                <a:tc>
                  <a:txBody>
                    <a:bodyPr/>
                    <a:lstStyle/>
                    <a:p>
                      <a:r>
                        <a:rPr lang="en-US" sz="1000" dirty="0"/>
                        <a:t>v</a:t>
                      </a:r>
                    </a:p>
                  </a:txBody>
                  <a:tcPr/>
                </a:tc>
                <a:extLst>
                  <a:ext uri="{0D108BD9-81ED-4DB2-BD59-A6C34878D82A}">
                    <a16:rowId xmlns:a16="http://schemas.microsoft.com/office/drawing/2014/main" val="10002"/>
                  </a:ext>
                </a:extLst>
              </a:tr>
            </a:tbl>
          </a:graphicData>
        </a:graphic>
      </p:graphicFrame>
      <p:sp>
        <p:nvSpPr>
          <p:cNvPr id="25" name="TextBox 24"/>
          <p:cNvSpPr txBox="1"/>
          <p:nvPr/>
        </p:nvSpPr>
        <p:spPr>
          <a:xfrm>
            <a:off x="224437" y="3777183"/>
            <a:ext cx="7360667" cy="300082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00" b="0" i="0" u="none" strike="noStrike" kern="1200" cap="none" spc="0" normalizeH="0" baseline="0" noProof="0" dirty="0">
                <a:ln>
                  <a:noFill/>
                </a:ln>
                <a:solidFill>
                  <a:srgbClr val="000000"/>
                </a:solidFill>
                <a:effectLst/>
                <a:uLnTx/>
                <a:uFillTx/>
                <a:latin typeface="Rockwell"/>
                <a:ea typeface="+mn-ea"/>
                <a:cs typeface="+mn-cs"/>
              </a:rPr>
              <a:t>{</a:t>
            </a:r>
            <a:r>
              <a:rPr kumimoji="0" lang="en-US" sz="900" b="0" i="0" u="none" strike="noStrike" kern="1200" cap="none" spc="0" normalizeH="0" baseline="0" noProof="0" dirty="0">
                <a:ln>
                  <a:noFill/>
                </a:ln>
                <a:solidFill>
                  <a:srgbClr val="000000"/>
                </a:solidFill>
                <a:effectLst/>
                <a:uLnTx/>
                <a:uFillTx/>
                <a:latin typeface="Rockwell"/>
                <a:ea typeface="+mn-ea"/>
                <a:cs typeface="+mn-cs"/>
              </a:rPr>
              <a:t>|class="</a:t>
            </a:r>
            <a:r>
              <a:rPr kumimoji="0" lang="en-US" sz="900" b="0" i="0" u="none" strike="noStrike" kern="1200" cap="none" spc="0" normalizeH="0" baseline="0" noProof="0" dirty="0" err="1">
                <a:ln>
                  <a:noFill/>
                </a:ln>
                <a:solidFill>
                  <a:srgbClr val="000000"/>
                </a:solidFill>
                <a:effectLst/>
                <a:uLnTx/>
                <a:uFillTx/>
                <a:latin typeface="Rockwell"/>
                <a:ea typeface="+mn-ea"/>
                <a:cs typeface="+mn-cs"/>
              </a:rPr>
              <a:t>wikitable</a:t>
            </a:r>
            <a:r>
              <a:rPr kumimoji="0" lang="en-US" sz="900" b="0" i="0" u="none" strike="noStrike" kern="1200" cap="none" spc="0" normalizeH="0" baseline="0" noProof="0" dirty="0">
                <a:ln>
                  <a:noFill/>
                </a:ln>
                <a:solidFill>
                  <a:srgbClr val="000000"/>
                </a:solidFill>
                <a:effectLst/>
                <a:uLnTx/>
                <a:uFillTx/>
                <a:latin typeface="Rockwell"/>
                <a:ea typeface="+mn-ea"/>
                <a:cs typeface="+mn-cs"/>
              </a:rPr>
              <a:t> sortable"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Rockwell"/>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Rockwell"/>
                <a:ea typeface="+mn-ea"/>
                <a:cs typeface="+mn-cs"/>
              </a:rPr>
              <a:t>!Appearances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Rockwell"/>
                <a:ea typeface="+mn-ea"/>
                <a:cs typeface="+mn-cs"/>
              </a:rPr>
              <a:t>!Team</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Rockwell"/>
                <a:ea typeface="+mn-ea"/>
                <a:cs typeface="+mn-cs"/>
              </a:rPr>
              <a:t>!Wins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Rockwell"/>
                <a:ea typeface="+mn-ea"/>
                <a:cs typeface="+mn-cs"/>
              </a:rPr>
              <a:t>!Losses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Rockwell"/>
                <a:ea typeface="+mn-ea"/>
                <a:cs typeface="+mn-cs"/>
              </a:rPr>
              <a:t>!Winning&lt;</a:t>
            </a:r>
            <a:r>
              <a:rPr kumimoji="0" lang="en-US" sz="900" b="0" i="0" u="none" strike="noStrike" kern="1200" cap="none" spc="0" normalizeH="0" baseline="0" noProof="0" dirty="0" err="1">
                <a:ln>
                  <a:noFill/>
                </a:ln>
                <a:solidFill>
                  <a:srgbClr val="000000"/>
                </a:solidFill>
                <a:effectLst/>
                <a:uLnTx/>
                <a:uFillTx/>
                <a:latin typeface="Rockwell"/>
                <a:ea typeface="+mn-ea"/>
                <a:cs typeface="+mn-cs"/>
              </a:rPr>
              <a:t>br</a:t>
            </a:r>
            <a:r>
              <a:rPr kumimoji="0" lang="en-US" sz="900" b="0" i="0" u="none" strike="noStrike" kern="1200" cap="none" spc="0" normalizeH="0" baseline="0" noProof="0" dirty="0">
                <a:ln>
                  <a:noFill/>
                </a:ln>
                <a:solidFill>
                  <a:srgbClr val="000000"/>
                </a:solidFill>
                <a:effectLst/>
                <a:uLnTx/>
                <a:uFillTx/>
                <a:latin typeface="Rockwell"/>
                <a:ea typeface="+mn-ea"/>
                <a:cs typeface="+mn-cs"/>
              </a:rPr>
              <a:t> /&gt;percentage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Rockwell"/>
                <a:ea typeface="+mn-ea"/>
                <a:cs typeface="+mn-cs"/>
              </a:rPr>
              <a:t>!Season(s)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Rockwell"/>
                <a:ea typeface="+mn-ea"/>
                <a:cs typeface="+mn-cs"/>
              </a:rPr>
              <a:t>|-align=center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Rockwell"/>
                <a:ea typeface="+mn-ea"/>
                <a:cs typeface="+mn-cs"/>
              </a:rPr>
              <a:t>| {{Sort|0862|8}}||align=left style="background:#</a:t>
            </a:r>
            <a:r>
              <a:rPr kumimoji="0" lang="en-US" sz="900" b="0" i="0" u="none" strike="noStrike" kern="1200" cap="none" spc="0" normalizeH="0" baseline="0" noProof="0" dirty="0" err="1">
                <a:ln>
                  <a:noFill/>
                </a:ln>
                <a:solidFill>
                  <a:srgbClr val="000000"/>
                </a:solidFill>
                <a:effectLst/>
                <a:uLnTx/>
                <a:uFillTx/>
                <a:latin typeface="Rockwell"/>
                <a:ea typeface="+mn-ea"/>
                <a:cs typeface="+mn-cs"/>
              </a:rPr>
              <a:t>fcc</a:t>
            </a:r>
            <a:r>
              <a:rPr kumimoji="0" lang="en-US" sz="900" b="0" i="0" u="none" strike="noStrike" kern="1200" cap="none" spc="0" normalizeH="0" baseline="0" noProof="0" dirty="0">
                <a:ln>
                  <a:noFill/>
                </a:ln>
                <a:solidFill>
                  <a:srgbClr val="000000"/>
                </a:solidFill>
                <a:effectLst/>
                <a:uLnTx/>
                <a:uFillTx/>
                <a:latin typeface="Rockwell"/>
                <a:ea typeface="+mn-ea"/>
                <a:cs typeface="+mn-cs"/>
              </a:rPr>
              <a:t>;"|[[Pittsburgh Steelers]]&lt;sup&gt;†&lt;/sup&gt;&lt;ref group=note name=e /&gt;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Rockwell"/>
                <a:ea typeface="+mn-ea"/>
                <a:cs typeface="+mn-cs"/>
              </a:rPr>
              <a:t>| 6|| 2|| .750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Rockwell"/>
                <a:ea typeface="+mn-ea"/>
                <a:cs typeface="+mn-cs"/>
              </a:rPr>
              <a:t>|align=left|{{Sort|1974 02|'''[[Super Bowl IX|1974]]''',&lt;sup&gt;†&lt;/sup&gt; '''[[Super Bowl X|1975]]''',&lt;sup&gt;†&lt;/sup&gt; '''[[Super Bowl XIII|1978]]''',&lt;sup&gt;†&lt;/sup&gt; '''[[Super Bowl XIV|1979]]''',&lt;sup&gt;†&lt;/sup&gt; [[Super Bowl XXX|1995]],&lt;sup&gt;†&lt;/sup&gt; '''[[Super Bowl XL|2005]]''',&lt;sup&gt;†&lt;/sup&gt;&lt;ref group=note name=c /&gt; '''[[Super Bowl XLIII|2008]]''',&lt;sup&gt;†&lt;/sup&gt; [[Super Bowl XLV|2010]]&lt;sup&gt;†&lt;/sup&gt;}}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Rockwell"/>
                <a:ea typeface="+mn-ea"/>
                <a:cs typeface="+mn-cs"/>
              </a:rPr>
              <a:t>|-align=center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Rockwell"/>
                <a:ea typeface="+mn-ea"/>
                <a:cs typeface="+mn-cs"/>
              </a:rPr>
              <a:t>|{{Sort|0853|8}}||align=left style="background:#d0e7ff;"|[[Dallas Cowboys]]&lt;sup&gt;*&lt;/sup&gt;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Rockwell"/>
                <a:ea typeface="+mn-ea"/>
                <a:cs typeface="+mn-cs"/>
              </a:rPr>
              <a:t>| 5|| 3|| .625</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Rockwell"/>
                <a:ea typeface="+mn-ea"/>
                <a:cs typeface="+mn-cs"/>
              </a:rPr>
              <a:t>|align=left|{{Sort|1970 02|[[Super Bowl V|1970]],&lt;sup&gt;*&lt;/sup&gt; '''[[Super Bowl VI|1971]]''',&lt;sup&gt;*&lt;/sup&gt; [[Super Bowl X|1975]],&lt;sup&gt;*&lt;/sup&gt;&lt;ref group=note name=c /&gt; '''[[Super Bowl XII|1977]]''',&lt;sup&gt;*&lt;/sup&gt; [[Super Bowl XIII|</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Rockwell"/>
                <a:ea typeface="+mn-ea"/>
                <a:cs typeface="+mn-cs"/>
              </a:rPr>
              <a:t>….</a:t>
            </a:r>
            <a:endParaRPr kumimoji="0" lang="en-US" sz="300" b="0" i="0" u="none" strike="noStrike" kern="1200" cap="none" spc="0" normalizeH="0" baseline="0" noProof="0" dirty="0">
              <a:ln>
                <a:noFill/>
              </a:ln>
              <a:solidFill>
                <a:srgbClr val="000000"/>
              </a:solidFill>
              <a:effectLst/>
              <a:uLnTx/>
              <a:uFillTx/>
              <a:latin typeface="Rockwell"/>
              <a:ea typeface="+mn-ea"/>
              <a:cs typeface="+mn-cs"/>
            </a:endParaRPr>
          </a:p>
        </p:txBody>
      </p:sp>
      <p:sp>
        <p:nvSpPr>
          <p:cNvPr id="26" name="Right Arrow 25"/>
          <p:cNvSpPr/>
          <p:nvPr/>
        </p:nvSpPr>
        <p:spPr bwMode="auto">
          <a:xfrm>
            <a:off x="6904192" y="5586985"/>
            <a:ext cx="669616" cy="727437"/>
          </a:xfrm>
          <a:prstGeom prst="rightArrow">
            <a:avLst/>
          </a:prstGeom>
          <a:solidFill>
            <a:schemeClr val="accent1"/>
          </a:solidFill>
          <a:ln w="38100" cap="flat" cmpd="sng" algn="ctr">
            <a:solidFill>
              <a:schemeClr val="tx2"/>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Arial" pitchFamily="-107" charset="0"/>
              <a:ea typeface="+mn-ea"/>
              <a:cs typeface="+mn-cs"/>
            </a:endParaRPr>
          </a:p>
        </p:txBody>
      </p:sp>
      <p:pic>
        <p:nvPicPr>
          <p:cNvPr id="27" name="Picture 26"/>
          <p:cNvPicPr>
            <a:picLocks noChangeAspect="1"/>
          </p:cNvPicPr>
          <p:nvPr/>
        </p:nvPicPr>
        <p:blipFill>
          <a:blip r:embed="rId3"/>
          <a:stretch>
            <a:fillRect/>
          </a:stretch>
        </p:blipFill>
        <p:spPr>
          <a:xfrm>
            <a:off x="7805206" y="5304096"/>
            <a:ext cx="1096704" cy="1096704"/>
          </a:xfrm>
          <a:prstGeom prst="rect">
            <a:avLst/>
          </a:prstGeom>
        </p:spPr>
      </p:pic>
    </p:spTree>
    <p:extLst>
      <p:ext uri="{BB962C8B-B14F-4D97-AF65-F5344CB8AC3E}">
        <p14:creationId xmlns:p14="http://schemas.microsoft.com/office/powerpoint/2010/main" val="2290713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a:latin typeface="Impact" charset="0"/>
              </a:rPr>
              <a:t>Match length</a:t>
            </a:r>
          </a:p>
        </p:txBody>
      </p:sp>
      <p:sp>
        <p:nvSpPr>
          <p:cNvPr id="21507" name="Text Box 4"/>
          <p:cNvSpPr txBox="1">
            <a:spLocks noChangeArrowheads="1"/>
          </p:cNvSpPr>
          <p:nvPr/>
        </p:nvSpPr>
        <p:spPr bwMode="auto">
          <a:xfrm>
            <a:off x="1094014" y="3264249"/>
            <a:ext cx="6172200" cy="579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3200" b="1" i="0" u="none" strike="noStrike" kern="1200" cap="none" spc="0" normalizeH="0" baseline="0" noProof="0">
                <a:ln>
                  <a:noFill/>
                </a:ln>
                <a:solidFill>
                  <a:srgbClr val="000000"/>
                </a:solidFill>
                <a:effectLst/>
                <a:uLnTx/>
                <a:uFillTx/>
                <a:latin typeface="Courier New" charset="0"/>
                <a:ea typeface="ＭＳ Ｐゴシック" charset="0"/>
                <a:cs typeface="+mn-cs"/>
              </a:rPr>
              <a:t>Scrapple from the apple.</a:t>
            </a:r>
          </a:p>
        </p:txBody>
      </p:sp>
      <p:sp>
        <p:nvSpPr>
          <p:cNvPr id="21508" name="Rectangle 5"/>
          <p:cNvSpPr>
            <a:spLocks noChangeArrowheads="1"/>
          </p:cNvSpPr>
          <p:nvPr/>
        </p:nvSpPr>
        <p:spPr bwMode="auto">
          <a:xfrm>
            <a:off x="1932214" y="3340449"/>
            <a:ext cx="1295400" cy="457200"/>
          </a:xfrm>
          <a:prstGeom prst="rect">
            <a:avLst/>
          </a:prstGeom>
          <a:noFill/>
          <a:ln w="25400">
            <a:solidFill>
              <a:schemeClr val="tx1"/>
            </a:solidFill>
            <a:prstDash val="sysDot"/>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mn-cs"/>
            </a:endParaRPr>
          </a:p>
        </p:txBody>
      </p:sp>
      <p:sp>
        <p:nvSpPr>
          <p:cNvPr id="21509" name="Rectangle 6"/>
          <p:cNvSpPr>
            <a:spLocks noChangeArrowheads="1"/>
          </p:cNvSpPr>
          <p:nvPr/>
        </p:nvSpPr>
        <p:spPr bwMode="auto">
          <a:xfrm>
            <a:off x="1932214" y="3188049"/>
            <a:ext cx="4876800" cy="762000"/>
          </a:xfrm>
          <a:prstGeom prst="rect">
            <a:avLst/>
          </a:prstGeom>
          <a:noFill/>
          <a:ln w="25400">
            <a:solidFill>
              <a:srgbClr val="339966"/>
            </a:solidFill>
            <a:prstDash val="sysDot"/>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mn-cs"/>
            </a:endParaRPr>
          </a:p>
        </p:txBody>
      </p:sp>
      <p:sp>
        <p:nvSpPr>
          <p:cNvPr id="21510" name="Rectangle 7"/>
          <p:cNvSpPr>
            <a:spLocks noChangeArrowheads="1"/>
          </p:cNvSpPr>
          <p:nvPr/>
        </p:nvSpPr>
        <p:spPr bwMode="auto">
          <a:xfrm>
            <a:off x="2433864" y="4178649"/>
            <a:ext cx="4127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800" b="0" i="1" u="none" strike="noStrike" kern="1200" cap="none" spc="0" normalizeH="0" baseline="0" noProof="0">
                <a:ln>
                  <a:noFill/>
                </a:ln>
                <a:solidFill>
                  <a:srgbClr val="000000"/>
                </a:solidFill>
                <a:effectLst/>
                <a:uLnTx/>
                <a:uFillTx/>
                <a:latin typeface="Times New Roman" charset="0"/>
                <a:ea typeface="ＭＳ Ｐゴシック" charset="0"/>
                <a:cs typeface="+mn-cs"/>
              </a:rPr>
              <a:t>no</a:t>
            </a:r>
          </a:p>
        </p:txBody>
      </p:sp>
      <p:sp>
        <p:nvSpPr>
          <p:cNvPr id="21511" name="Rectangle 8"/>
          <p:cNvSpPr>
            <a:spLocks noChangeArrowheads="1"/>
          </p:cNvSpPr>
          <p:nvPr/>
        </p:nvSpPr>
        <p:spPr bwMode="auto">
          <a:xfrm>
            <a:off x="6104164" y="4331049"/>
            <a:ext cx="4762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800" b="0" i="1" u="none" strike="noStrike" kern="1200" cap="none" spc="0" normalizeH="0" baseline="0" noProof="0">
                <a:ln>
                  <a:noFill/>
                </a:ln>
                <a:solidFill>
                  <a:srgbClr val="000000"/>
                </a:solidFill>
                <a:effectLst/>
                <a:uLnTx/>
                <a:uFillTx/>
                <a:latin typeface="Times New Roman" charset="0"/>
                <a:ea typeface="ＭＳ Ｐゴシック" charset="0"/>
                <a:cs typeface="+mn-cs"/>
              </a:rPr>
              <a:t>yes</a:t>
            </a:r>
          </a:p>
        </p:txBody>
      </p:sp>
      <p:sp>
        <p:nvSpPr>
          <p:cNvPr id="21512" name="Line 9"/>
          <p:cNvSpPr>
            <a:spLocks noChangeShapeType="1"/>
          </p:cNvSpPr>
          <p:nvPr/>
        </p:nvSpPr>
        <p:spPr bwMode="auto">
          <a:xfrm flipV="1">
            <a:off x="2618014" y="3797649"/>
            <a:ext cx="0" cy="4572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mn-cs"/>
            </a:endParaRPr>
          </a:p>
        </p:txBody>
      </p:sp>
      <p:sp>
        <p:nvSpPr>
          <p:cNvPr id="21513" name="Line 10"/>
          <p:cNvSpPr>
            <a:spLocks noChangeShapeType="1"/>
          </p:cNvSpPr>
          <p:nvPr/>
        </p:nvSpPr>
        <p:spPr bwMode="auto">
          <a:xfrm flipV="1">
            <a:off x="6351814" y="3950049"/>
            <a:ext cx="0" cy="4572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mn-cs"/>
            </a:endParaRPr>
          </a:p>
        </p:txBody>
      </p:sp>
      <p:sp>
        <p:nvSpPr>
          <p:cNvPr id="21514" name="Rectangle 11"/>
          <p:cNvSpPr>
            <a:spLocks noChangeArrowheads="1"/>
          </p:cNvSpPr>
          <p:nvPr/>
        </p:nvSpPr>
        <p:spPr bwMode="auto">
          <a:xfrm>
            <a:off x="2618014" y="2197449"/>
            <a:ext cx="19050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800" b="0" i="1" u="none" strike="noStrike" kern="1200" cap="none" spc="0" normalizeH="0" baseline="0" noProof="0">
                <a:ln>
                  <a:noFill/>
                </a:ln>
                <a:solidFill>
                  <a:srgbClr val="000000"/>
                </a:solidFill>
                <a:effectLst/>
                <a:uLnTx/>
                <a:uFillTx/>
                <a:latin typeface="Times New Roman" charset="0"/>
                <a:ea typeface="ＭＳ Ｐゴシック" charset="0"/>
                <a:cs typeface="+mn-cs"/>
              </a:rPr>
              <a:t>regular expression</a:t>
            </a:r>
          </a:p>
        </p:txBody>
      </p:sp>
      <p:sp>
        <p:nvSpPr>
          <p:cNvPr id="21515" name="Line 12"/>
          <p:cNvSpPr>
            <a:spLocks noChangeShapeType="1"/>
          </p:cNvSpPr>
          <p:nvPr/>
        </p:nvSpPr>
        <p:spPr bwMode="auto">
          <a:xfrm>
            <a:off x="4523014" y="2426049"/>
            <a:ext cx="762000" cy="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mn-cs"/>
            </a:endParaRPr>
          </a:p>
        </p:txBody>
      </p:sp>
      <p:sp>
        <p:nvSpPr>
          <p:cNvPr id="21516" name="Rectangle 13"/>
          <p:cNvSpPr>
            <a:spLocks noChangeArrowheads="1"/>
          </p:cNvSpPr>
          <p:nvPr/>
        </p:nvSpPr>
        <p:spPr bwMode="auto">
          <a:xfrm>
            <a:off x="5361214" y="2121249"/>
            <a:ext cx="1905000" cy="609600"/>
          </a:xfrm>
          <a:prstGeom prst="rect">
            <a:avLst/>
          </a:prstGeom>
          <a:noFill/>
          <a:ln w="57150" cmpd="thickThin">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mn-cs"/>
            </a:endParaRPr>
          </a:p>
        </p:txBody>
      </p:sp>
      <p:sp>
        <p:nvSpPr>
          <p:cNvPr id="21517" name="Text Box 14"/>
          <p:cNvSpPr txBox="1">
            <a:spLocks noChangeArrowheads="1"/>
          </p:cNvSpPr>
          <p:nvPr/>
        </p:nvSpPr>
        <p:spPr bwMode="auto">
          <a:xfrm>
            <a:off x="5361214" y="2121249"/>
            <a:ext cx="1981200" cy="579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3200" b="1" i="0" u="none" strike="noStrike" kern="1200" cap="none" spc="0" normalizeH="0" baseline="0" noProof="0">
                <a:ln>
                  <a:noFill/>
                </a:ln>
                <a:solidFill>
                  <a:srgbClr val="FF0000"/>
                </a:solidFill>
                <a:effectLst/>
                <a:uLnTx/>
                <a:uFillTx/>
                <a:latin typeface="Courier New" charset="0"/>
                <a:ea typeface="ＭＳ Ｐゴシック" charset="0"/>
                <a:cs typeface="+mn-cs"/>
              </a:rPr>
              <a:t>a . * e </a:t>
            </a:r>
          </a:p>
        </p:txBody>
      </p:sp>
      <p:sp>
        <p:nvSpPr>
          <p:cNvPr id="21518" name="Line 15"/>
          <p:cNvSpPr>
            <a:spLocks noChangeShapeType="1"/>
          </p:cNvSpPr>
          <p:nvPr/>
        </p:nvSpPr>
        <p:spPr bwMode="auto">
          <a:xfrm>
            <a:off x="5818414" y="2121249"/>
            <a:ext cx="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mn-cs"/>
            </a:endParaRPr>
          </a:p>
        </p:txBody>
      </p:sp>
      <p:sp>
        <p:nvSpPr>
          <p:cNvPr id="21519" name="Line 16"/>
          <p:cNvSpPr>
            <a:spLocks noChangeShapeType="1"/>
          </p:cNvSpPr>
          <p:nvPr/>
        </p:nvSpPr>
        <p:spPr bwMode="auto">
          <a:xfrm>
            <a:off x="6275614" y="2121249"/>
            <a:ext cx="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mn-cs"/>
            </a:endParaRPr>
          </a:p>
        </p:txBody>
      </p:sp>
      <p:sp>
        <p:nvSpPr>
          <p:cNvPr id="21520" name="Line 17"/>
          <p:cNvSpPr>
            <a:spLocks noChangeShapeType="1"/>
          </p:cNvSpPr>
          <p:nvPr/>
        </p:nvSpPr>
        <p:spPr bwMode="auto">
          <a:xfrm>
            <a:off x="6809014" y="2121249"/>
            <a:ext cx="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mn-cs"/>
            </a:endParaRPr>
          </a:p>
        </p:txBody>
      </p:sp>
      <p:sp>
        <p:nvSpPr>
          <p:cNvPr id="21521" name="Line 18"/>
          <p:cNvSpPr>
            <a:spLocks noChangeShapeType="1"/>
          </p:cNvSpPr>
          <p:nvPr/>
        </p:nvSpPr>
        <p:spPr bwMode="auto">
          <a:xfrm>
            <a:off x="7266214" y="2121249"/>
            <a:ext cx="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mn-cs"/>
            </a:endParaRPr>
          </a:p>
        </p:txBody>
      </p:sp>
      <p:sp>
        <p:nvSpPr>
          <p:cNvPr id="21522" name="Rectangle 19"/>
          <p:cNvSpPr>
            <a:spLocks noGrp="1" noChangeArrowheads="1"/>
          </p:cNvSpPr>
          <p:nvPr>
            <p:ph type="body" idx="1"/>
          </p:nvPr>
        </p:nvSpPr>
        <p:spPr>
          <a:xfrm>
            <a:off x="457200" y="1098428"/>
            <a:ext cx="8210550" cy="2197693"/>
          </a:xfrm>
          <a:noFill/>
        </p:spPr>
        <p:txBody>
          <a:bodyPr/>
          <a:lstStyle/>
          <a:p>
            <a:pPr eaLnBrk="1" hangingPunct="1"/>
            <a:r>
              <a:rPr lang="en-US" dirty="0">
                <a:latin typeface="Times New Roman" charset="0"/>
              </a:rPr>
              <a:t>By default, a match will be the longest string that satisfies the regular expression.</a:t>
            </a:r>
          </a:p>
        </p:txBody>
      </p:sp>
      <p:sp>
        <p:nvSpPr>
          <p:cNvPr id="21523" name="Rectangle 20"/>
          <p:cNvSpPr>
            <a:spLocks noChangeArrowheads="1"/>
          </p:cNvSpPr>
          <p:nvPr/>
        </p:nvSpPr>
        <p:spPr bwMode="auto">
          <a:xfrm>
            <a:off x="1932214" y="3264249"/>
            <a:ext cx="3429000" cy="609600"/>
          </a:xfrm>
          <a:prstGeom prst="rect">
            <a:avLst/>
          </a:prstGeom>
          <a:noFill/>
          <a:ln w="25400">
            <a:solidFill>
              <a:srgbClr val="FF9900"/>
            </a:solidFill>
            <a:prstDash val="sysDot"/>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mn-cs"/>
            </a:endParaRPr>
          </a:p>
        </p:txBody>
      </p:sp>
      <p:sp>
        <p:nvSpPr>
          <p:cNvPr id="21524" name="Rectangle 21"/>
          <p:cNvSpPr>
            <a:spLocks noChangeArrowheads="1"/>
          </p:cNvSpPr>
          <p:nvPr/>
        </p:nvSpPr>
        <p:spPr bwMode="auto">
          <a:xfrm>
            <a:off x="3957864" y="4254849"/>
            <a:ext cx="4127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800" b="0" i="1" u="none" strike="noStrike" kern="1200" cap="none" spc="0" normalizeH="0" baseline="0" noProof="0">
                <a:ln>
                  <a:noFill/>
                </a:ln>
                <a:solidFill>
                  <a:srgbClr val="000000"/>
                </a:solidFill>
                <a:effectLst/>
                <a:uLnTx/>
                <a:uFillTx/>
                <a:latin typeface="Times New Roman" charset="0"/>
                <a:ea typeface="ＭＳ Ｐゴシック" charset="0"/>
                <a:cs typeface="+mn-cs"/>
              </a:rPr>
              <a:t>no</a:t>
            </a:r>
          </a:p>
        </p:txBody>
      </p:sp>
      <p:sp>
        <p:nvSpPr>
          <p:cNvPr id="21525" name="Line 22"/>
          <p:cNvSpPr>
            <a:spLocks noChangeShapeType="1"/>
          </p:cNvSpPr>
          <p:nvPr/>
        </p:nvSpPr>
        <p:spPr bwMode="auto">
          <a:xfrm flipV="1">
            <a:off x="4142014" y="3873849"/>
            <a:ext cx="0" cy="4572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mn-cs"/>
            </a:endParaRPr>
          </a:p>
        </p:txBody>
      </p:sp>
    </p:spTree>
    <p:extLst>
      <p:ext uri="{BB962C8B-B14F-4D97-AF65-F5344CB8AC3E}">
        <p14:creationId xmlns:p14="http://schemas.microsoft.com/office/powerpoint/2010/main" val="27973354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a:latin typeface="Impact" charset="0"/>
              </a:rPr>
              <a:t>Match length</a:t>
            </a:r>
          </a:p>
        </p:txBody>
      </p:sp>
      <p:sp>
        <p:nvSpPr>
          <p:cNvPr id="21507" name="Text Box 4"/>
          <p:cNvSpPr txBox="1">
            <a:spLocks noChangeArrowheads="1"/>
          </p:cNvSpPr>
          <p:nvPr/>
        </p:nvSpPr>
        <p:spPr bwMode="auto">
          <a:xfrm>
            <a:off x="1094014" y="3264249"/>
            <a:ext cx="6172200" cy="579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Courier New" charset="0"/>
                <a:ea typeface="ＭＳ Ｐゴシック" charset="0"/>
                <a:cs typeface="+mn-cs"/>
              </a:rPr>
              <a:t>Scrapple from the apple.</a:t>
            </a:r>
          </a:p>
        </p:txBody>
      </p:sp>
      <p:sp>
        <p:nvSpPr>
          <p:cNvPr id="21508" name="Rectangle 5"/>
          <p:cNvSpPr>
            <a:spLocks noChangeArrowheads="1"/>
          </p:cNvSpPr>
          <p:nvPr/>
        </p:nvSpPr>
        <p:spPr bwMode="auto">
          <a:xfrm>
            <a:off x="1932214" y="3340449"/>
            <a:ext cx="1295400" cy="457200"/>
          </a:xfrm>
          <a:prstGeom prst="rect">
            <a:avLst/>
          </a:prstGeom>
          <a:noFill/>
          <a:ln w="25400">
            <a:solidFill>
              <a:schemeClr val="tx1"/>
            </a:solidFill>
            <a:prstDash val="sysDot"/>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mn-cs"/>
            </a:endParaRPr>
          </a:p>
        </p:txBody>
      </p:sp>
      <p:sp>
        <p:nvSpPr>
          <p:cNvPr id="21509" name="Rectangle 6"/>
          <p:cNvSpPr>
            <a:spLocks noChangeArrowheads="1"/>
          </p:cNvSpPr>
          <p:nvPr/>
        </p:nvSpPr>
        <p:spPr bwMode="auto">
          <a:xfrm>
            <a:off x="1932214" y="3188049"/>
            <a:ext cx="4876800" cy="762000"/>
          </a:xfrm>
          <a:prstGeom prst="rect">
            <a:avLst/>
          </a:prstGeom>
          <a:noFill/>
          <a:ln w="25400">
            <a:solidFill>
              <a:srgbClr val="339966"/>
            </a:solidFill>
            <a:prstDash val="sysDot"/>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mn-cs"/>
            </a:endParaRPr>
          </a:p>
        </p:txBody>
      </p:sp>
      <p:sp>
        <p:nvSpPr>
          <p:cNvPr id="21510" name="Rectangle 7"/>
          <p:cNvSpPr>
            <a:spLocks noChangeArrowheads="1"/>
          </p:cNvSpPr>
          <p:nvPr/>
        </p:nvSpPr>
        <p:spPr bwMode="auto">
          <a:xfrm>
            <a:off x="2433864" y="4178649"/>
            <a:ext cx="479618"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800" b="0" i="1" u="none" strike="noStrike" kern="1200" cap="none" spc="0" normalizeH="0" baseline="0" noProof="0" dirty="0">
                <a:ln>
                  <a:noFill/>
                </a:ln>
                <a:solidFill>
                  <a:srgbClr val="000000"/>
                </a:solidFill>
                <a:effectLst/>
                <a:uLnTx/>
                <a:uFillTx/>
                <a:latin typeface="Times New Roman" charset="0"/>
                <a:ea typeface="ＭＳ Ｐゴシック" charset="0"/>
                <a:cs typeface="+mn-cs"/>
              </a:rPr>
              <a:t>yes</a:t>
            </a:r>
          </a:p>
        </p:txBody>
      </p:sp>
      <p:sp>
        <p:nvSpPr>
          <p:cNvPr id="21511" name="Rectangle 8"/>
          <p:cNvSpPr>
            <a:spLocks noChangeArrowheads="1"/>
          </p:cNvSpPr>
          <p:nvPr/>
        </p:nvSpPr>
        <p:spPr bwMode="auto">
          <a:xfrm>
            <a:off x="6104164" y="4331049"/>
            <a:ext cx="415498"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800" b="0" i="1" u="none" strike="noStrike" kern="1200" cap="none" spc="0" normalizeH="0" baseline="0" noProof="0" dirty="0">
                <a:ln>
                  <a:noFill/>
                </a:ln>
                <a:solidFill>
                  <a:srgbClr val="000000"/>
                </a:solidFill>
                <a:effectLst/>
                <a:uLnTx/>
                <a:uFillTx/>
                <a:latin typeface="Times New Roman" charset="0"/>
                <a:ea typeface="ＭＳ Ｐゴシック" charset="0"/>
                <a:cs typeface="+mn-cs"/>
              </a:rPr>
              <a:t>no</a:t>
            </a:r>
          </a:p>
        </p:txBody>
      </p:sp>
      <p:sp>
        <p:nvSpPr>
          <p:cNvPr id="21512" name="Line 9"/>
          <p:cNvSpPr>
            <a:spLocks noChangeShapeType="1"/>
          </p:cNvSpPr>
          <p:nvPr/>
        </p:nvSpPr>
        <p:spPr bwMode="auto">
          <a:xfrm flipV="1">
            <a:off x="2618014" y="3797649"/>
            <a:ext cx="0" cy="4572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mn-cs"/>
            </a:endParaRPr>
          </a:p>
        </p:txBody>
      </p:sp>
      <p:sp>
        <p:nvSpPr>
          <p:cNvPr id="21513" name="Line 10"/>
          <p:cNvSpPr>
            <a:spLocks noChangeShapeType="1"/>
          </p:cNvSpPr>
          <p:nvPr/>
        </p:nvSpPr>
        <p:spPr bwMode="auto">
          <a:xfrm flipV="1">
            <a:off x="6351814" y="3950049"/>
            <a:ext cx="0" cy="4572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mn-cs"/>
            </a:endParaRPr>
          </a:p>
        </p:txBody>
      </p:sp>
      <p:sp>
        <p:nvSpPr>
          <p:cNvPr id="21514" name="Rectangle 11"/>
          <p:cNvSpPr>
            <a:spLocks noChangeArrowheads="1"/>
          </p:cNvSpPr>
          <p:nvPr/>
        </p:nvSpPr>
        <p:spPr bwMode="auto">
          <a:xfrm>
            <a:off x="2618014" y="2197449"/>
            <a:ext cx="19050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800" b="0" i="1" u="none" strike="noStrike" kern="1200" cap="none" spc="0" normalizeH="0" baseline="0" noProof="0">
                <a:ln>
                  <a:noFill/>
                </a:ln>
                <a:solidFill>
                  <a:srgbClr val="000000"/>
                </a:solidFill>
                <a:effectLst/>
                <a:uLnTx/>
                <a:uFillTx/>
                <a:latin typeface="Times New Roman" charset="0"/>
                <a:ea typeface="ＭＳ Ｐゴシック" charset="0"/>
                <a:cs typeface="+mn-cs"/>
              </a:rPr>
              <a:t>regular expression</a:t>
            </a:r>
          </a:p>
        </p:txBody>
      </p:sp>
      <p:sp>
        <p:nvSpPr>
          <p:cNvPr id="21515" name="Line 12"/>
          <p:cNvSpPr>
            <a:spLocks noChangeShapeType="1"/>
          </p:cNvSpPr>
          <p:nvPr/>
        </p:nvSpPr>
        <p:spPr bwMode="auto">
          <a:xfrm>
            <a:off x="4523014" y="2426049"/>
            <a:ext cx="762000" cy="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mn-cs"/>
            </a:endParaRPr>
          </a:p>
        </p:txBody>
      </p:sp>
      <p:sp>
        <p:nvSpPr>
          <p:cNvPr id="21516" name="Rectangle 13"/>
          <p:cNvSpPr>
            <a:spLocks noChangeArrowheads="1"/>
          </p:cNvSpPr>
          <p:nvPr/>
        </p:nvSpPr>
        <p:spPr bwMode="auto">
          <a:xfrm>
            <a:off x="5361214" y="2169161"/>
            <a:ext cx="2770411" cy="606931"/>
          </a:xfrm>
          <a:prstGeom prst="rect">
            <a:avLst/>
          </a:prstGeom>
          <a:noFill/>
          <a:ln w="57150" cmpd="thickThin">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mn-cs"/>
            </a:endParaRPr>
          </a:p>
        </p:txBody>
      </p:sp>
      <p:sp>
        <p:nvSpPr>
          <p:cNvPr id="21517" name="Text Box 14"/>
          <p:cNvSpPr txBox="1">
            <a:spLocks noChangeArrowheads="1"/>
          </p:cNvSpPr>
          <p:nvPr/>
        </p:nvSpPr>
        <p:spPr bwMode="auto">
          <a:xfrm>
            <a:off x="5327881" y="2204992"/>
            <a:ext cx="2505065"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Courier New" charset="0"/>
                <a:ea typeface="ＭＳ Ｐゴシック" charset="0"/>
                <a:cs typeface="+mn-cs"/>
              </a:rPr>
              <a:t>a . * ? e </a:t>
            </a:r>
          </a:p>
        </p:txBody>
      </p:sp>
      <p:sp>
        <p:nvSpPr>
          <p:cNvPr id="21518" name="Line 15"/>
          <p:cNvSpPr>
            <a:spLocks noChangeShapeType="1"/>
          </p:cNvSpPr>
          <p:nvPr/>
        </p:nvSpPr>
        <p:spPr bwMode="auto">
          <a:xfrm>
            <a:off x="5818414" y="2121249"/>
            <a:ext cx="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mn-cs"/>
            </a:endParaRPr>
          </a:p>
        </p:txBody>
      </p:sp>
      <p:sp>
        <p:nvSpPr>
          <p:cNvPr id="21519" name="Line 16"/>
          <p:cNvSpPr>
            <a:spLocks noChangeShapeType="1"/>
          </p:cNvSpPr>
          <p:nvPr/>
        </p:nvSpPr>
        <p:spPr bwMode="auto">
          <a:xfrm>
            <a:off x="6275614" y="2121249"/>
            <a:ext cx="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mn-cs"/>
            </a:endParaRPr>
          </a:p>
        </p:txBody>
      </p:sp>
      <p:sp>
        <p:nvSpPr>
          <p:cNvPr id="21520" name="Line 17"/>
          <p:cNvSpPr>
            <a:spLocks noChangeShapeType="1"/>
          </p:cNvSpPr>
          <p:nvPr/>
        </p:nvSpPr>
        <p:spPr bwMode="auto">
          <a:xfrm>
            <a:off x="6809014" y="2121249"/>
            <a:ext cx="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mn-cs"/>
            </a:endParaRPr>
          </a:p>
        </p:txBody>
      </p:sp>
      <p:sp>
        <p:nvSpPr>
          <p:cNvPr id="21521" name="Line 18"/>
          <p:cNvSpPr>
            <a:spLocks noChangeShapeType="1"/>
          </p:cNvSpPr>
          <p:nvPr/>
        </p:nvSpPr>
        <p:spPr bwMode="auto">
          <a:xfrm>
            <a:off x="7266214" y="2121249"/>
            <a:ext cx="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charset="0"/>
              <a:ea typeface="ＭＳ Ｐゴシック" charset="0"/>
              <a:cs typeface="+mn-cs"/>
            </a:endParaRPr>
          </a:p>
        </p:txBody>
      </p:sp>
      <p:sp>
        <p:nvSpPr>
          <p:cNvPr id="21523" name="Rectangle 20"/>
          <p:cNvSpPr>
            <a:spLocks noChangeArrowheads="1"/>
          </p:cNvSpPr>
          <p:nvPr/>
        </p:nvSpPr>
        <p:spPr bwMode="auto">
          <a:xfrm>
            <a:off x="1932214" y="3264249"/>
            <a:ext cx="3429000" cy="609600"/>
          </a:xfrm>
          <a:prstGeom prst="rect">
            <a:avLst/>
          </a:prstGeom>
          <a:noFill/>
          <a:ln w="25400">
            <a:solidFill>
              <a:srgbClr val="FF9900"/>
            </a:solidFill>
            <a:prstDash val="sysDot"/>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mn-cs"/>
            </a:endParaRPr>
          </a:p>
        </p:txBody>
      </p:sp>
      <p:sp>
        <p:nvSpPr>
          <p:cNvPr id="21524" name="Rectangle 21"/>
          <p:cNvSpPr>
            <a:spLocks noChangeArrowheads="1"/>
          </p:cNvSpPr>
          <p:nvPr/>
        </p:nvSpPr>
        <p:spPr bwMode="auto">
          <a:xfrm>
            <a:off x="3957864" y="4254849"/>
            <a:ext cx="4127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800" b="0" i="1" u="none" strike="noStrike" kern="1200" cap="none" spc="0" normalizeH="0" baseline="0" noProof="0" dirty="0">
                <a:ln>
                  <a:noFill/>
                </a:ln>
                <a:solidFill>
                  <a:srgbClr val="000000"/>
                </a:solidFill>
                <a:effectLst/>
                <a:uLnTx/>
                <a:uFillTx/>
                <a:latin typeface="Times New Roman" charset="0"/>
                <a:ea typeface="ＭＳ Ｐゴシック" charset="0"/>
                <a:cs typeface="+mn-cs"/>
              </a:rPr>
              <a:t>no</a:t>
            </a:r>
          </a:p>
        </p:txBody>
      </p:sp>
      <p:sp>
        <p:nvSpPr>
          <p:cNvPr id="21525" name="Line 22"/>
          <p:cNvSpPr>
            <a:spLocks noChangeShapeType="1"/>
          </p:cNvSpPr>
          <p:nvPr/>
        </p:nvSpPr>
        <p:spPr bwMode="auto">
          <a:xfrm flipV="1">
            <a:off x="4142014" y="3873849"/>
            <a:ext cx="0" cy="4572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mn-cs"/>
            </a:endParaRPr>
          </a:p>
        </p:txBody>
      </p:sp>
      <p:sp>
        <p:nvSpPr>
          <p:cNvPr id="23" name="Rectangle 19">
            <a:extLst>
              <a:ext uri="{FF2B5EF4-FFF2-40B4-BE49-F238E27FC236}">
                <a16:creationId xmlns:a16="http://schemas.microsoft.com/office/drawing/2014/main" id="{564517AE-FC52-0949-BDB3-F27225AD4803}"/>
              </a:ext>
            </a:extLst>
          </p:cNvPr>
          <p:cNvSpPr txBox="1">
            <a:spLocks noChangeArrowheads="1"/>
          </p:cNvSpPr>
          <p:nvPr/>
        </p:nvSpPr>
        <p:spPr>
          <a:xfrm>
            <a:off x="417739" y="1188000"/>
            <a:ext cx="8210550" cy="704650"/>
          </a:xfrm>
          <a:prstGeom prst="rect">
            <a:avLst/>
          </a:prstGeom>
          <a:noFill/>
        </p:spPr>
        <p:txBody>
          <a:bodyPr vert="horz" lIns="91440" tIns="45720" rIns="91440" bIns="45720" rtlCol="0">
            <a:normAutofit/>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dirty="0">
                <a:latin typeface="Times New Roman" charset="0"/>
              </a:rPr>
              <a:t>Append a ? to match the shortest string possible:</a:t>
            </a:r>
          </a:p>
          <a:p>
            <a:endParaRPr lang="en-US" dirty="0">
              <a:latin typeface="Times New Roman" charset="0"/>
            </a:endParaRPr>
          </a:p>
        </p:txBody>
      </p:sp>
      <p:sp>
        <p:nvSpPr>
          <p:cNvPr id="26" name="Line 18">
            <a:extLst>
              <a:ext uri="{FF2B5EF4-FFF2-40B4-BE49-F238E27FC236}">
                <a16:creationId xmlns:a16="http://schemas.microsoft.com/office/drawing/2014/main" id="{368B5F17-BF14-6B42-8DA8-063516738099}"/>
              </a:ext>
            </a:extLst>
          </p:cNvPr>
          <p:cNvSpPr>
            <a:spLocks noChangeShapeType="1"/>
          </p:cNvSpPr>
          <p:nvPr/>
        </p:nvSpPr>
        <p:spPr bwMode="auto">
          <a:xfrm>
            <a:off x="7712529" y="2197449"/>
            <a:ext cx="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charset="0"/>
              <a:ea typeface="ＭＳ Ｐゴシック" charset="0"/>
              <a:cs typeface="+mn-cs"/>
            </a:endParaRPr>
          </a:p>
        </p:txBody>
      </p:sp>
    </p:spTree>
    <p:extLst>
      <p:ext uri="{BB962C8B-B14F-4D97-AF65-F5344CB8AC3E}">
        <p14:creationId xmlns:p14="http://schemas.microsoft.com/office/powerpoint/2010/main" val="19430741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a:latin typeface="Impact" charset="0"/>
              </a:rPr>
              <a:t>Practical Regex Examples</a:t>
            </a:r>
          </a:p>
        </p:txBody>
      </p:sp>
      <p:sp>
        <p:nvSpPr>
          <p:cNvPr id="33795" name="Rectangle 3"/>
          <p:cNvSpPr>
            <a:spLocks noGrp="1" noChangeArrowheads="1"/>
          </p:cNvSpPr>
          <p:nvPr>
            <p:ph type="body" idx="1"/>
          </p:nvPr>
        </p:nvSpPr>
        <p:spPr>
          <a:xfrm>
            <a:off x="457200" y="1600200"/>
            <a:ext cx="7772400" cy="4419600"/>
          </a:xfrm>
        </p:spPr>
        <p:txBody>
          <a:bodyPr>
            <a:normAutofit/>
          </a:bodyPr>
          <a:lstStyle/>
          <a:p>
            <a:pPr eaLnBrk="1" hangingPunct="1"/>
            <a:r>
              <a:rPr lang="en-US" sz="2400" dirty="0">
                <a:latin typeface="Times New Roman" charset="0"/>
              </a:rPr>
              <a:t>Dollar amount with optional cents</a:t>
            </a:r>
          </a:p>
          <a:p>
            <a:pPr lvl="1" eaLnBrk="1" hangingPunct="1"/>
            <a:r>
              <a:rPr lang="en-US" sz="2800" dirty="0">
                <a:latin typeface="Courier New" charset="0"/>
              </a:rPr>
              <a:t>\$[0-9]+(\.[0-9][0-9])?</a:t>
            </a:r>
          </a:p>
          <a:p>
            <a:pPr eaLnBrk="1" hangingPunct="1"/>
            <a:r>
              <a:rPr lang="en-US" sz="2400" dirty="0">
                <a:latin typeface="Times New Roman" charset="0"/>
              </a:rPr>
              <a:t>Time of day</a:t>
            </a:r>
          </a:p>
          <a:p>
            <a:pPr lvl="1" eaLnBrk="1" hangingPunct="1"/>
            <a:r>
              <a:rPr lang="en-US" sz="2800" dirty="0">
                <a:latin typeface="Courier New" charset="0"/>
              </a:rPr>
              <a:t>(1[012]|[1-9]):[0-5][0-9] (</a:t>
            </a:r>
            <a:r>
              <a:rPr lang="en-US" sz="2800" dirty="0" err="1">
                <a:latin typeface="Courier New" charset="0"/>
              </a:rPr>
              <a:t>am|pm</a:t>
            </a:r>
            <a:r>
              <a:rPr lang="en-US" sz="2800" dirty="0">
                <a:latin typeface="Courier New" charset="0"/>
              </a:rPr>
              <a:t>)</a:t>
            </a:r>
          </a:p>
          <a:p>
            <a:pPr eaLnBrk="1" hangingPunct="1"/>
            <a:r>
              <a:rPr lang="en-US" sz="2400" dirty="0">
                <a:latin typeface="Times New Roman" charset="0"/>
              </a:rPr>
              <a:t>HTML headers </a:t>
            </a:r>
            <a:r>
              <a:rPr lang="en-US" sz="3200" dirty="0">
                <a:latin typeface="Times New Roman" charset="0"/>
              </a:rPr>
              <a:t>&lt;h1&gt; &lt;H1&gt; &lt;h2&gt; …</a:t>
            </a:r>
          </a:p>
          <a:p>
            <a:pPr lvl="1" eaLnBrk="1" hangingPunct="1"/>
            <a:r>
              <a:rPr lang="en-US" sz="2800" dirty="0">
                <a:latin typeface="Courier New" charset="0"/>
              </a:rPr>
              <a:t>&lt;[</a:t>
            </a:r>
            <a:r>
              <a:rPr lang="en-US" sz="2800" dirty="0" err="1">
                <a:latin typeface="Courier New" charset="0"/>
              </a:rPr>
              <a:t>hH</a:t>
            </a:r>
            <a:r>
              <a:rPr lang="en-US" sz="2800" dirty="0">
                <a:latin typeface="Courier New" charset="0"/>
              </a:rPr>
              <a:t>][1-4]&gt;</a:t>
            </a:r>
          </a:p>
        </p:txBody>
      </p:sp>
    </p:spTree>
    <p:extLst>
      <p:ext uri="{BB962C8B-B14F-4D97-AF65-F5344CB8AC3E}">
        <p14:creationId xmlns:p14="http://schemas.microsoft.com/office/powerpoint/2010/main" val="19772763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a:latin typeface="Impact" charset="0"/>
              </a:rPr>
              <a:t>grep</a:t>
            </a:r>
          </a:p>
        </p:txBody>
      </p:sp>
      <p:sp>
        <p:nvSpPr>
          <p:cNvPr id="24579" name="Rectangle 3"/>
          <p:cNvSpPr>
            <a:spLocks noGrp="1" noChangeArrowheads="1"/>
          </p:cNvSpPr>
          <p:nvPr>
            <p:ph type="body" idx="4294967295"/>
          </p:nvPr>
        </p:nvSpPr>
        <p:spPr/>
        <p:txBody>
          <a:bodyPr>
            <a:noAutofit/>
          </a:bodyPr>
          <a:lstStyle/>
          <a:p>
            <a:pPr marL="457200" indent="-457200" eaLnBrk="1" hangingPunct="1">
              <a:lnSpc>
                <a:spcPct val="80000"/>
              </a:lnSpc>
              <a:buFont typeface="Arial" charset="0"/>
              <a:buChar char="•"/>
            </a:pPr>
            <a:r>
              <a:rPr lang="en-US" sz="2800" b="0" dirty="0" err="1">
                <a:latin typeface="Helvetica Neue" charset="0"/>
                <a:ea typeface="Helvetica Neue" charset="0"/>
                <a:cs typeface="Helvetica Neue" charset="0"/>
              </a:rPr>
              <a:t>grep</a:t>
            </a:r>
            <a:r>
              <a:rPr lang="en-US" sz="2800" b="0" dirty="0">
                <a:latin typeface="Helvetica Neue" charset="0"/>
                <a:ea typeface="Helvetica Neue" charset="0"/>
                <a:cs typeface="Helvetica Neue" charset="0"/>
              </a:rPr>
              <a:t> comes from the </a:t>
            </a:r>
            <a:r>
              <a:rPr lang="en-US" sz="2800" b="0" dirty="0" err="1">
                <a:latin typeface="Helvetica Neue" charset="0"/>
                <a:ea typeface="Helvetica Neue" charset="0"/>
                <a:cs typeface="Helvetica Neue" charset="0"/>
              </a:rPr>
              <a:t>ed</a:t>
            </a:r>
            <a:r>
              <a:rPr lang="en-US" sz="2800" b="0" dirty="0">
                <a:latin typeface="Helvetica Neue" charset="0"/>
                <a:ea typeface="Helvetica Neue" charset="0"/>
                <a:cs typeface="Helvetica Neue" charset="0"/>
              </a:rPr>
              <a:t> (Unix text editor) search command </a:t>
            </a:r>
            <a:r>
              <a:rPr lang="ja-JP" altLang="en-US" sz="2800" b="0" dirty="0">
                <a:latin typeface="Helvetica Neue" charset="0"/>
                <a:ea typeface="Helvetica Neue" charset="0"/>
                <a:cs typeface="Helvetica Neue" charset="0"/>
              </a:rPr>
              <a:t>“</a:t>
            </a:r>
            <a:r>
              <a:rPr lang="en-US" sz="2800" b="0" dirty="0">
                <a:latin typeface="Helvetica Neue" charset="0"/>
                <a:ea typeface="Helvetica Neue" charset="0"/>
                <a:cs typeface="Helvetica Neue" charset="0"/>
              </a:rPr>
              <a:t>global regular expression print</a:t>
            </a:r>
            <a:r>
              <a:rPr lang="ja-JP" altLang="en-US" sz="2800" b="0" dirty="0">
                <a:latin typeface="Helvetica Neue" charset="0"/>
                <a:ea typeface="Helvetica Neue" charset="0"/>
                <a:cs typeface="Helvetica Neue" charset="0"/>
              </a:rPr>
              <a:t>”</a:t>
            </a:r>
            <a:r>
              <a:rPr lang="en-US" sz="2800" b="0" dirty="0">
                <a:latin typeface="Helvetica Neue" charset="0"/>
                <a:ea typeface="Helvetica Neue" charset="0"/>
                <a:cs typeface="Helvetica Neue" charset="0"/>
              </a:rPr>
              <a:t> or g/</a:t>
            </a:r>
            <a:r>
              <a:rPr lang="en-US" sz="2800" b="0" i="1" dirty="0">
                <a:latin typeface="Helvetica Neue" charset="0"/>
                <a:ea typeface="Helvetica Neue" charset="0"/>
                <a:cs typeface="Helvetica Neue" charset="0"/>
              </a:rPr>
              <a:t>re</a:t>
            </a:r>
            <a:r>
              <a:rPr lang="en-US" sz="2800" b="0" dirty="0">
                <a:latin typeface="Helvetica Neue" charset="0"/>
                <a:ea typeface="Helvetica Neue" charset="0"/>
                <a:cs typeface="Helvetica Neue" charset="0"/>
              </a:rPr>
              <a:t>/p</a:t>
            </a:r>
          </a:p>
          <a:p>
            <a:pPr marL="457200" indent="-457200" eaLnBrk="1" hangingPunct="1">
              <a:lnSpc>
                <a:spcPct val="80000"/>
              </a:lnSpc>
              <a:buFont typeface="Arial" charset="0"/>
              <a:buChar char="•"/>
            </a:pPr>
            <a:r>
              <a:rPr lang="en-US" sz="2800" b="0" dirty="0">
                <a:latin typeface="Helvetica Neue" charset="0"/>
                <a:ea typeface="Helvetica Neue" charset="0"/>
                <a:cs typeface="Helvetica Neue" charset="0"/>
              </a:rPr>
              <a:t>This was such a useful command that it was written as a standalone utility</a:t>
            </a:r>
          </a:p>
          <a:p>
            <a:pPr marL="457200" indent="-457200" eaLnBrk="1" hangingPunct="1">
              <a:lnSpc>
                <a:spcPct val="80000"/>
              </a:lnSpc>
              <a:buFont typeface="Arial" charset="0"/>
              <a:buChar char="•"/>
            </a:pPr>
            <a:r>
              <a:rPr lang="en-US" sz="2800" b="0" dirty="0">
                <a:latin typeface="Helvetica Neue" charset="0"/>
                <a:ea typeface="Helvetica Neue" charset="0"/>
                <a:cs typeface="Helvetica Neue" charset="0"/>
              </a:rPr>
              <a:t>There are two other variants, </a:t>
            </a:r>
            <a:r>
              <a:rPr lang="en-US" sz="2800" b="0" i="1" dirty="0" err="1">
                <a:latin typeface="Helvetica Neue" charset="0"/>
                <a:ea typeface="Helvetica Neue" charset="0"/>
                <a:cs typeface="Helvetica Neue" charset="0"/>
              </a:rPr>
              <a:t>egrep</a:t>
            </a:r>
            <a:r>
              <a:rPr lang="en-US" sz="2800" b="0" dirty="0">
                <a:latin typeface="Helvetica Neue" charset="0"/>
                <a:ea typeface="Helvetica Neue" charset="0"/>
                <a:cs typeface="Helvetica Neue" charset="0"/>
              </a:rPr>
              <a:t> and </a:t>
            </a:r>
            <a:r>
              <a:rPr lang="en-US" sz="2800" b="0" i="1" dirty="0" err="1">
                <a:latin typeface="Helvetica Neue" charset="0"/>
                <a:ea typeface="Helvetica Neue" charset="0"/>
                <a:cs typeface="Helvetica Neue" charset="0"/>
              </a:rPr>
              <a:t>fgrep</a:t>
            </a:r>
            <a:r>
              <a:rPr lang="en-US" sz="2800" b="0" dirty="0">
                <a:latin typeface="Helvetica Neue" charset="0"/>
                <a:ea typeface="Helvetica Neue" charset="0"/>
                <a:cs typeface="Helvetica Neue" charset="0"/>
              </a:rPr>
              <a:t> that comprise the </a:t>
            </a:r>
            <a:r>
              <a:rPr lang="en-US" sz="2800" b="0" i="1" dirty="0" err="1">
                <a:latin typeface="Helvetica Neue" charset="0"/>
                <a:ea typeface="Helvetica Neue" charset="0"/>
                <a:cs typeface="Helvetica Neue" charset="0"/>
              </a:rPr>
              <a:t>grep</a:t>
            </a:r>
            <a:r>
              <a:rPr lang="en-US" sz="2800" b="0" dirty="0">
                <a:latin typeface="Helvetica Neue" charset="0"/>
                <a:ea typeface="Helvetica Neue" charset="0"/>
                <a:cs typeface="Helvetica Neue" charset="0"/>
              </a:rPr>
              <a:t> family</a:t>
            </a:r>
          </a:p>
          <a:p>
            <a:pPr marL="457200" indent="-457200" eaLnBrk="1" hangingPunct="1">
              <a:lnSpc>
                <a:spcPct val="80000"/>
              </a:lnSpc>
              <a:buFont typeface="Arial" charset="0"/>
              <a:buChar char="•"/>
            </a:pPr>
            <a:r>
              <a:rPr lang="en-US" sz="2800" b="0" i="1" dirty="0" err="1">
                <a:latin typeface="Helvetica Neue" charset="0"/>
                <a:ea typeface="Helvetica Neue" charset="0"/>
                <a:cs typeface="Helvetica Neue" charset="0"/>
              </a:rPr>
              <a:t>grep</a:t>
            </a:r>
            <a:r>
              <a:rPr lang="en-US" sz="2800" b="0" dirty="0">
                <a:latin typeface="Helvetica Neue" charset="0"/>
                <a:ea typeface="Helvetica Neue" charset="0"/>
                <a:cs typeface="Helvetica Neue" charset="0"/>
              </a:rPr>
              <a:t> is the answer to the moments where you know you want the file that contains a specific phrase but you can</a:t>
            </a:r>
            <a:r>
              <a:rPr lang="ja-JP" altLang="en-US" sz="2800" b="0" dirty="0">
                <a:latin typeface="Helvetica Neue" charset="0"/>
                <a:ea typeface="Helvetica Neue" charset="0"/>
                <a:cs typeface="Helvetica Neue" charset="0"/>
              </a:rPr>
              <a:t>’</a:t>
            </a:r>
            <a:r>
              <a:rPr lang="en-US" sz="2800" b="0" dirty="0">
                <a:latin typeface="Helvetica Neue" charset="0"/>
                <a:ea typeface="Helvetica Neue" charset="0"/>
                <a:cs typeface="Helvetica Neue" charset="0"/>
              </a:rPr>
              <a:t>t remember its name</a:t>
            </a:r>
          </a:p>
        </p:txBody>
      </p:sp>
    </p:spTree>
    <p:extLst>
      <p:ext uri="{BB962C8B-B14F-4D97-AF65-F5344CB8AC3E}">
        <p14:creationId xmlns:p14="http://schemas.microsoft.com/office/powerpoint/2010/main" val="21172515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a:latin typeface="Impact" charset="0"/>
              </a:rPr>
              <a:t>Family Differences</a:t>
            </a:r>
          </a:p>
        </p:txBody>
      </p:sp>
      <p:sp>
        <p:nvSpPr>
          <p:cNvPr id="25603" name="Rectangle 3"/>
          <p:cNvSpPr>
            <a:spLocks noGrp="1" noChangeArrowheads="1"/>
          </p:cNvSpPr>
          <p:nvPr>
            <p:ph type="body" idx="1"/>
          </p:nvPr>
        </p:nvSpPr>
        <p:spPr/>
        <p:txBody>
          <a:bodyPr>
            <a:noAutofit/>
          </a:bodyPr>
          <a:lstStyle/>
          <a:p>
            <a:pPr eaLnBrk="1" hangingPunct="1">
              <a:lnSpc>
                <a:spcPct val="90000"/>
              </a:lnSpc>
            </a:pPr>
            <a:r>
              <a:rPr lang="en-US" sz="3200" dirty="0" err="1">
                <a:latin typeface="Helvetica" charset="0"/>
                <a:ea typeface="Helvetica" charset="0"/>
                <a:cs typeface="Helvetica" charset="0"/>
              </a:rPr>
              <a:t>grep</a:t>
            </a:r>
            <a:r>
              <a:rPr lang="en-US" sz="3200" dirty="0">
                <a:latin typeface="Helvetica" charset="0"/>
                <a:ea typeface="Helvetica" charset="0"/>
                <a:cs typeface="Helvetica" charset="0"/>
              </a:rPr>
              <a:t> </a:t>
            </a:r>
            <a:r>
              <a:rPr lang="en-US" sz="3200" b="0" dirty="0">
                <a:latin typeface="Helvetica" charset="0"/>
                <a:ea typeface="Helvetica" charset="0"/>
                <a:cs typeface="Helvetica" charset="0"/>
              </a:rPr>
              <a:t>- uses regular expressions for pattern matching</a:t>
            </a:r>
          </a:p>
          <a:p>
            <a:pPr eaLnBrk="1" hangingPunct="1">
              <a:lnSpc>
                <a:spcPct val="90000"/>
              </a:lnSpc>
            </a:pPr>
            <a:r>
              <a:rPr lang="en-US" sz="3200" dirty="0" err="1">
                <a:latin typeface="Helvetica" charset="0"/>
                <a:ea typeface="Helvetica" charset="0"/>
                <a:cs typeface="Helvetica" charset="0"/>
              </a:rPr>
              <a:t>fgrep</a:t>
            </a:r>
            <a:r>
              <a:rPr lang="en-US" sz="3200" b="0" dirty="0">
                <a:latin typeface="Helvetica" charset="0"/>
                <a:ea typeface="Helvetica" charset="0"/>
                <a:cs typeface="Helvetica" charset="0"/>
              </a:rPr>
              <a:t> - file </a:t>
            </a:r>
            <a:r>
              <a:rPr lang="en-US" sz="3200" b="0" dirty="0" err="1">
                <a:latin typeface="Helvetica" charset="0"/>
                <a:ea typeface="Helvetica" charset="0"/>
                <a:cs typeface="Helvetica" charset="0"/>
              </a:rPr>
              <a:t>grep</a:t>
            </a:r>
            <a:r>
              <a:rPr lang="en-US" sz="3200" b="0" dirty="0">
                <a:latin typeface="Helvetica" charset="0"/>
                <a:ea typeface="Helvetica" charset="0"/>
                <a:cs typeface="Helvetica" charset="0"/>
              </a:rPr>
              <a:t>, does not use regular expressions, only matches fixed strings but can get search strings from a file</a:t>
            </a:r>
          </a:p>
          <a:p>
            <a:pPr eaLnBrk="1" hangingPunct="1">
              <a:lnSpc>
                <a:spcPct val="90000"/>
              </a:lnSpc>
            </a:pPr>
            <a:r>
              <a:rPr lang="en-US" sz="3200" dirty="0" err="1">
                <a:latin typeface="Helvetica" charset="0"/>
                <a:ea typeface="Helvetica" charset="0"/>
                <a:cs typeface="Helvetica" charset="0"/>
              </a:rPr>
              <a:t>egrep</a:t>
            </a:r>
            <a:r>
              <a:rPr lang="en-US" sz="3200" b="0" dirty="0">
                <a:latin typeface="Helvetica" charset="0"/>
                <a:ea typeface="Helvetica" charset="0"/>
                <a:cs typeface="Helvetica" charset="0"/>
              </a:rPr>
              <a:t> - extended </a:t>
            </a:r>
            <a:r>
              <a:rPr lang="en-US" sz="3200" b="0" dirty="0" err="1">
                <a:latin typeface="Helvetica" charset="0"/>
                <a:ea typeface="Helvetica" charset="0"/>
                <a:cs typeface="Helvetica" charset="0"/>
              </a:rPr>
              <a:t>grep</a:t>
            </a:r>
            <a:r>
              <a:rPr lang="en-US" sz="3200" b="0" dirty="0">
                <a:latin typeface="Helvetica" charset="0"/>
                <a:ea typeface="Helvetica" charset="0"/>
                <a:cs typeface="Helvetica" charset="0"/>
              </a:rPr>
              <a:t>, uses a more powerful set of regular expressions but does not support </a:t>
            </a:r>
            <a:r>
              <a:rPr lang="en-US" sz="3200" b="0" dirty="0" err="1">
                <a:latin typeface="Helvetica" charset="0"/>
                <a:ea typeface="Helvetica" charset="0"/>
                <a:cs typeface="Helvetica" charset="0"/>
              </a:rPr>
              <a:t>backreferencing</a:t>
            </a:r>
            <a:r>
              <a:rPr lang="en-US" sz="3200" b="0" dirty="0">
                <a:latin typeface="Helvetica" charset="0"/>
                <a:ea typeface="Helvetica" charset="0"/>
                <a:cs typeface="Helvetica" charset="0"/>
              </a:rPr>
              <a:t>, generally the fastest member of the </a:t>
            </a:r>
            <a:r>
              <a:rPr lang="en-US" sz="3200" b="0" dirty="0" err="1">
                <a:latin typeface="Helvetica" charset="0"/>
                <a:ea typeface="Helvetica" charset="0"/>
                <a:cs typeface="Helvetica" charset="0"/>
              </a:rPr>
              <a:t>grep</a:t>
            </a:r>
            <a:r>
              <a:rPr lang="en-US" sz="3200" b="0" dirty="0">
                <a:latin typeface="Helvetica" charset="0"/>
                <a:ea typeface="Helvetica" charset="0"/>
                <a:cs typeface="Helvetica" charset="0"/>
              </a:rPr>
              <a:t> family</a:t>
            </a:r>
          </a:p>
          <a:p>
            <a:pPr eaLnBrk="1" hangingPunct="1">
              <a:lnSpc>
                <a:spcPct val="90000"/>
              </a:lnSpc>
            </a:pPr>
            <a:r>
              <a:rPr lang="en-US" sz="3200" dirty="0" err="1">
                <a:latin typeface="Helvetica" charset="0"/>
                <a:ea typeface="Helvetica" charset="0"/>
                <a:cs typeface="Helvetica" charset="0"/>
              </a:rPr>
              <a:t>agrep</a:t>
            </a:r>
            <a:r>
              <a:rPr lang="en-US" sz="3200" b="0" dirty="0">
                <a:latin typeface="Helvetica" charset="0"/>
                <a:ea typeface="Helvetica" charset="0"/>
                <a:cs typeface="Helvetica" charset="0"/>
              </a:rPr>
              <a:t> – approximate </a:t>
            </a:r>
            <a:r>
              <a:rPr lang="en-US" sz="3200" b="0" dirty="0" err="1">
                <a:latin typeface="Helvetica" charset="0"/>
                <a:ea typeface="Helvetica" charset="0"/>
                <a:cs typeface="Helvetica" charset="0"/>
              </a:rPr>
              <a:t>grep</a:t>
            </a:r>
            <a:r>
              <a:rPr lang="en-US" sz="3200" b="0" dirty="0">
                <a:latin typeface="Helvetica" charset="0"/>
                <a:ea typeface="Helvetica" charset="0"/>
                <a:cs typeface="Helvetica" charset="0"/>
              </a:rPr>
              <a:t>; not standard</a:t>
            </a:r>
          </a:p>
        </p:txBody>
      </p:sp>
    </p:spTree>
    <p:extLst>
      <p:ext uri="{BB962C8B-B14F-4D97-AF65-F5344CB8AC3E}">
        <p14:creationId xmlns:p14="http://schemas.microsoft.com/office/powerpoint/2010/main" val="7866060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dirty="0">
                <a:latin typeface="Impact" charset="0"/>
              </a:rPr>
              <a:t>Grep: Backreferences</a:t>
            </a:r>
          </a:p>
        </p:txBody>
      </p:sp>
      <p:sp>
        <p:nvSpPr>
          <p:cNvPr id="32771" name="Rectangle 3"/>
          <p:cNvSpPr>
            <a:spLocks noGrp="1" noChangeArrowheads="1"/>
          </p:cNvSpPr>
          <p:nvPr>
            <p:ph type="body" idx="1"/>
          </p:nvPr>
        </p:nvSpPr>
        <p:spPr>
          <a:xfrm>
            <a:off x="685800" y="1295400"/>
            <a:ext cx="7772400" cy="4648200"/>
          </a:xfrm>
        </p:spPr>
        <p:txBody>
          <a:bodyPr/>
          <a:lstStyle/>
          <a:p>
            <a:pPr eaLnBrk="1" hangingPunct="1"/>
            <a:r>
              <a:rPr lang="en-US" sz="2800" b="0" dirty="0">
                <a:latin typeface="Times New Roman" charset="0"/>
              </a:rPr>
              <a:t>Sometimes it is handy to be able to refer to a match that was made earlier in a regex</a:t>
            </a:r>
          </a:p>
          <a:p>
            <a:pPr eaLnBrk="1" hangingPunct="1"/>
            <a:r>
              <a:rPr lang="en-US" sz="2800" b="0" dirty="0">
                <a:latin typeface="Times New Roman" charset="0"/>
              </a:rPr>
              <a:t>This is done using </a:t>
            </a:r>
            <a:r>
              <a:rPr lang="en-US" sz="2800" i="1" dirty="0" err="1">
                <a:latin typeface="Times New Roman" charset="0"/>
              </a:rPr>
              <a:t>backreferences</a:t>
            </a:r>
            <a:endParaRPr lang="en-US" sz="2800" dirty="0">
              <a:latin typeface="Times New Roman" charset="0"/>
            </a:endParaRPr>
          </a:p>
          <a:p>
            <a:pPr lvl="1" eaLnBrk="1" hangingPunct="1">
              <a:buClr>
                <a:schemeClr val="tx1"/>
              </a:buClr>
            </a:pPr>
            <a:r>
              <a:rPr lang="en-US" sz="2800" dirty="0">
                <a:solidFill>
                  <a:srgbClr val="002060"/>
                </a:solidFill>
                <a:latin typeface="Courier New" charset="0"/>
              </a:rPr>
              <a:t>\</a:t>
            </a:r>
            <a:r>
              <a:rPr lang="en-US" sz="2800" i="1" dirty="0">
                <a:solidFill>
                  <a:srgbClr val="002060"/>
                </a:solidFill>
                <a:latin typeface="Times New Roman" charset="0"/>
              </a:rPr>
              <a:t>n</a:t>
            </a:r>
            <a:r>
              <a:rPr lang="en-US" sz="2800" dirty="0">
                <a:solidFill>
                  <a:srgbClr val="002060"/>
                </a:solidFill>
                <a:latin typeface="Times New Roman" charset="0"/>
              </a:rPr>
              <a:t> </a:t>
            </a:r>
            <a:r>
              <a:rPr lang="en-US" sz="2400" dirty="0">
                <a:solidFill>
                  <a:srgbClr val="002060"/>
                </a:solidFill>
                <a:latin typeface="Times New Roman" charset="0"/>
              </a:rPr>
              <a:t>is the </a:t>
            </a:r>
            <a:r>
              <a:rPr lang="en-US" sz="2400" dirty="0" err="1">
                <a:solidFill>
                  <a:srgbClr val="002060"/>
                </a:solidFill>
                <a:latin typeface="Times New Roman" charset="0"/>
              </a:rPr>
              <a:t>backreference</a:t>
            </a:r>
            <a:r>
              <a:rPr lang="en-US" sz="2400" dirty="0">
                <a:solidFill>
                  <a:srgbClr val="002060"/>
                </a:solidFill>
                <a:latin typeface="Times New Roman" charset="0"/>
              </a:rPr>
              <a:t> </a:t>
            </a:r>
            <a:r>
              <a:rPr lang="en-US" sz="2400" dirty="0" err="1">
                <a:solidFill>
                  <a:srgbClr val="002060"/>
                </a:solidFill>
                <a:latin typeface="Times New Roman" charset="0"/>
              </a:rPr>
              <a:t>specifier</a:t>
            </a:r>
            <a:r>
              <a:rPr lang="en-US" sz="2400" dirty="0">
                <a:solidFill>
                  <a:srgbClr val="002060"/>
                </a:solidFill>
                <a:latin typeface="Times New Roman" charset="0"/>
              </a:rPr>
              <a:t>, where </a:t>
            </a:r>
            <a:r>
              <a:rPr lang="en-US" sz="2400" i="1" dirty="0">
                <a:solidFill>
                  <a:srgbClr val="002060"/>
                </a:solidFill>
                <a:latin typeface="Times New Roman" charset="0"/>
              </a:rPr>
              <a:t>n</a:t>
            </a:r>
            <a:r>
              <a:rPr lang="en-US" sz="2400" dirty="0">
                <a:solidFill>
                  <a:srgbClr val="002060"/>
                </a:solidFill>
                <a:latin typeface="Times New Roman" charset="0"/>
              </a:rPr>
              <a:t> is a number</a:t>
            </a:r>
          </a:p>
          <a:p>
            <a:pPr eaLnBrk="1" hangingPunct="1"/>
            <a:r>
              <a:rPr lang="en-US" sz="2800" b="0" dirty="0">
                <a:latin typeface="Times New Roman" charset="0"/>
              </a:rPr>
              <a:t>Looks for </a:t>
            </a:r>
            <a:r>
              <a:rPr lang="en-US" sz="2800" b="0" i="1" dirty="0">
                <a:latin typeface="Times New Roman" charset="0"/>
              </a:rPr>
              <a:t>n</a:t>
            </a:r>
            <a:r>
              <a:rPr lang="en-US" sz="2800" b="0" dirty="0">
                <a:latin typeface="Times New Roman" charset="0"/>
              </a:rPr>
              <a:t>th </a:t>
            </a:r>
            <a:r>
              <a:rPr lang="en-US" sz="2800" b="0" dirty="0" err="1">
                <a:latin typeface="Times New Roman" charset="0"/>
              </a:rPr>
              <a:t>subexpression</a:t>
            </a:r>
            <a:endParaRPr lang="en-US" sz="2800" b="0" dirty="0">
              <a:latin typeface="Times New Roman" charset="0"/>
            </a:endParaRPr>
          </a:p>
          <a:p>
            <a:pPr eaLnBrk="1" hangingPunct="1"/>
            <a:r>
              <a:rPr lang="en-US" sz="2800" b="0" dirty="0">
                <a:latin typeface="Times New Roman" charset="0"/>
              </a:rPr>
              <a:t>For example, to find if the first word of a line is the same as the last:</a:t>
            </a:r>
          </a:p>
          <a:p>
            <a:pPr lvl="1" eaLnBrk="1" hangingPunct="1">
              <a:buClr>
                <a:schemeClr val="tx1"/>
              </a:buClr>
            </a:pPr>
            <a:r>
              <a:rPr lang="en-US" sz="2400" b="1" dirty="0">
                <a:solidFill>
                  <a:srgbClr val="002060"/>
                </a:solidFill>
                <a:latin typeface="Courier New" charset="0"/>
              </a:rPr>
              <a:t>^([[:alpha:]]+) .*</a:t>
            </a:r>
            <a:r>
              <a:rPr lang="en-US" sz="2400" b="1" dirty="0">
                <a:solidFill>
                  <a:schemeClr val="accent2"/>
                </a:solidFill>
                <a:latin typeface="Courier New" charset="0"/>
              </a:rPr>
              <a:t> </a:t>
            </a:r>
            <a:r>
              <a:rPr lang="en-US" sz="2400" b="1" dirty="0">
                <a:solidFill>
                  <a:srgbClr val="FF3300"/>
                </a:solidFill>
                <a:latin typeface="Courier New" charset="0"/>
              </a:rPr>
              <a:t>\1</a:t>
            </a:r>
            <a:r>
              <a:rPr lang="en-US" sz="2400" b="1" dirty="0">
                <a:solidFill>
                  <a:srgbClr val="002060"/>
                </a:solidFill>
                <a:latin typeface="Courier New" charset="0"/>
              </a:rPr>
              <a:t>$</a:t>
            </a:r>
          </a:p>
          <a:p>
            <a:pPr lvl="1" eaLnBrk="1" hangingPunct="1"/>
            <a:r>
              <a:rPr lang="en-US" sz="2400" dirty="0">
                <a:latin typeface="Times New Roman" charset="0"/>
              </a:rPr>
              <a:t>Here, </a:t>
            </a:r>
            <a:r>
              <a:rPr lang="en-US" sz="2000" dirty="0">
                <a:latin typeface="Courier New" charset="0"/>
              </a:rPr>
              <a:t>([[:alpha:]]+)</a:t>
            </a:r>
            <a:r>
              <a:rPr lang="en-US" sz="2400" dirty="0">
                <a:latin typeface="Times New Roman" charset="0"/>
              </a:rPr>
              <a:t> matches 1 or more letters</a:t>
            </a:r>
          </a:p>
        </p:txBody>
      </p:sp>
    </p:spTree>
    <p:extLst>
      <p:ext uri="{BB962C8B-B14F-4D97-AF65-F5344CB8AC3E}">
        <p14:creationId xmlns:p14="http://schemas.microsoft.com/office/powerpoint/2010/main" val="34409625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BCF66-623D-8544-A2EA-556E63B4D858}"/>
              </a:ext>
            </a:extLst>
          </p:cNvPr>
          <p:cNvSpPr>
            <a:spLocks noGrp="1"/>
          </p:cNvSpPr>
          <p:nvPr>
            <p:ph type="title"/>
          </p:nvPr>
        </p:nvSpPr>
        <p:spPr/>
        <p:txBody>
          <a:bodyPr/>
          <a:lstStyle/>
          <a:p>
            <a:r>
              <a:rPr lang="en-US" dirty="0"/>
              <a:t>Formally</a:t>
            </a:r>
          </a:p>
        </p:txBody>
      </p:sp>
      <p:sp>
        <p:nvSpPr>
          <p:cNvPr id="3" name="Content Placeholder 2">
            <a:extLst>
              <a:ext uri="{FF2B5EF4-FFF2-40B4-BE49-F238E27FC236}">
                <a16:creationId xmlns:a16="http://schemas.microsoft.com/office/drawing/2014/main" id="{F3D7B848-C481-784D-A1C5-2D52A401B883}"/>
              </a:ext>
            </a:extLst>
          </p:cNvPr>
          <p:cNvSpPr>
            <a:spLocks noGrp="1"/>
          </p:cNvSpPr>
          <p:nvPr>
            <p:ph idx="1"/>
          </p:nvPr>
        </p:nvSpPr>
        <p:spPr>
          <a:xfrm>
            <a:off x="457200" y="1550490"/>
            <a:ext cx="8210550" cy="2197693"/>
          </a:xfrm>
        </p:spPr>
        <p:txBody>
          <a:bodyPr/>
          <a:lstStyle/>
          <a:p>
            <a:r>
              <a:rPr lang="en-US" b="0" dirty="0"/>
              <a:t>Regular  expressions are “regular” because they can only express languages accepted by finite automata.     Backreferences allow you to do *much* more.</a:t>
            </a:r>
          </a:p>
        </p:txBody>
      </p:sp>
      <p:sp>
        <p:nvSpPr>
          <p:cNvPr id="4" name="Rectangle 3">
            <a:extLst>
              <a:ext uri="{FF2B5EF4-FFF2-40B4-BE49-F238E27FC236}">
                <a16:creationId xmlns:a16="http://schemas.microsoft.com/office/drawing/2014/main" id="{3063E009-F257-384B-8990-F7C9D9448DB0}"/>
              </a:ext>
            </a:extLst>
          </p:cNvPr>
          <p:cNvSpPr/>
          <p:nvPr/>
        </p:nvSpPr>
        <p:spPr>
          <a:xfrm>
            <a:off x="251716" y="6124775"/>
            <a:ext cx="8131997" cy="369332"/>
          </a:xfrm>
          <a:prstGeom prst="rect">
            <a:avLst/>
          </a:prstGeom>
        </p:spPr>
        <p:txBody>
          <a:bodyPr wrap="square">
            <a:spAutoFit/>
          </a:bodyPr>
          <a:lstStyle/>
          <a:p>
            <a:r>
              <a:rPr lang="en-US" dirty="0"/>
              <a:t>See: https://</a:t>
            </a:r>
            <a:r>
              <a:rPr lang="en-US" dirty="0" err="1"/>
              <a:t>link.springer.com</a:t>
            </a:r>
            <a:r>
              <a:rPr lang="en-US" dirty="0"/>
              <a:t>/article/10.1007%2Fs00224-012-9389-0</a:t>
            </a:r>
          </a:p>
        </p:txBody>
      </p:sp>
      <p:pic>
        <p:nvPicPr>
          <p:cNvPr id="5" name="Picture 4">
            <a:extLst>
              <a:ext uri="{FF2B5EF4-FFF2-40B4-BE49-F238E27FC236}">
                <a16:creationId xmlns:a16="http://schemas.microsoft.com/office/drawing/2014/main" id="{04D4ACDC-559F-DB4F-8A02-29724A4488B2}"/>
              </a:ext>
            </a:extLst>
          </p:cNvPr>
          <p:cNvPicPr>
            <a:picLocks noChangeAspect="1"/>
          </p:cNvPicPr>
          <p:nvPr/>
        </p:nvPicPr>
        <p:blipFill>
          <a:blip r:embed="rId2"/>
          <a:stretch>
            <a:fillRect/>
          </a:stretch>
        </p:blipFill>
        <p:spPr>
          <a:xfrm>
            <a:off x="2006314" y="2558479"/>
            <a:ext cx="4622800" cy="3467100"/>
          </a:xfrm>
          <a:prstGeom prst="rect">
            <a:avLst/>
          </a:prstGeom>
        </p:spPr>
      </p:pic>
    </p:spTree>
    <p:extLst>
      <p:ext uri="{BB962C8B-B14F-4D97-AF65-F5344CB8AC3E}">
        <p14:creationId xmlns:p14="http://schemas.microsoft.com/office/powerpoint/2010/main" val="41591925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88F35-6EC7-0846-B4DB-3C542C44FC15}"/>
              </a:ext>
            </a:extLst>
          </p:cNvPr>
          <p:cNvSpPr>
            <a:spLocks noGrp="1"/>
          </p:cNvSpPr>
          <p:nvPr>
            <p:ph type="title"/>
          </p:nvPr>
        </p:nvSpPr>
        <p:spPr/>
        <p:txBody>
          <a:bodyPr/>
          <a:lstStyle/>
          <a:p>
            <a:r>
              <a:rPr lang="en-US" dirty="0"/>
              <a:t>Backreference Tricks</a:t>
            </a:r>
          </a:p>
        </p:txBody>
      </p:sp>
      <p:sp>
        <p:nvSpPr>
          <p:cNvPr id="3" name="Content Placeholder 2">
            <a:extLst>
              <a:ext uri="{FF2B5EF4-FFF2-40B4-BE49-F238E27FC236}">
                <a16:creationId xmlns:a16="http://schemas.microsoft.com/office/drawing/2014/main" id="{FD7004C8-DF26-AD43-9403-611E2D0AF96F}"/>
              </a:ext>
            </a:extLst>
          </p:cNvPr>
          <p:cNvSpPr>
            <a:spLocks noGrp="1"/>
          </p:cNvSpPr>
          <p:nvPr>
            <p:ph idx="1"/>
          </p:nvPr>
        </p:nvSpPr>
        <p:spPr/>
        <p:txBody>
          <a:bodyPr/>
          <a:lstStyle/>
          <a:p>
            <a:r>
              <a:rPr lang="en-US" sz="2400" dirty="0"/>
              <a:t>Can you find a  regex to match   L=</a:t>
            </a:r>
            <a:r>
              <a:rPr lang="en-US" sz="2400" dirty="0" err="1"/>
              <a:t>ww</a:t>
            </a:r>
            <a:r>
              <a:rPr lang="en-US" sz="2400" baseline="30000" dirty="0"/>
              <a:t> </a:t>
            </a:r>
            <a:r>
              <a:rPr lang="en-US" sz="2400" dirty="0"/>
              <a:t> ; w in {</a:t>
            </a:r>
            <a:r>
              <a:rPr lang="en-US" sz="2400" dirty="0" err="1"/>
              <a:t>a,b</a:t>
            </a:r>
            <a:r>
              <a:rPr lang="en-US" sz="2400" dirty="0"/>
              <a:t>}*</a:t>
            </a:r>
          </a:p>
          <a:p>
            <a:endParaRPr lang="en-US" sz="2400" dirty="0"/>
          </a:p>
        </p:txBody>
      </p:sp>
      <p:sp>
        <p:nvSpPr>
          <p:cNvPr id="4" name="Rectangle 3">
            <a:extLst>
              <a:ext uri="{FF2B5EF4-FFF2-40B4-BE49-F238E27FC236}">
                <a16:creationId xmlns:a16="http://schemas.microsoft.com/office/drawing/2014/main" id="{28D28028-C504-E54F-9E0D-9AF6604800A7}"/>
              </a:ext>
            </a:extLst>
          </p:cNvPr>
          <p:cNvSpPr/>
          <p:nvPr/>
        </p:nvSpPr>
        <p:spPr>
          <a:xfrm>
            <a:off x="476250" y="1797164"/>
            <a:ext cx="1527982" cy="461665"/>
          </a:xfrm>
          <a:prstGeom prst="rect">
            <a:avLst/>
          </a:prstGeom>
        </p:spPr>
        <p:txBody>
          <a:bodyPr wrap="none">
            <a:spAutoFit/>
          </a:bodyPr>
          <a:lstStyle/>
          <a:p>
            <a:r>
              <a:rPr lang="en-US" sz="2400" b="1" dirty="0"/>
              <a:t>([ab]*)\1</a:t>
            </a:r>
          </a:p>
        </p:txBody>
      </p:sp>
    </p:spTree>
    <p:extLst>
      <p:ext uri="{BB962C8B-B14F-4D97-AF65-F5344CB8AC3E}">
        <p14:creationId xmlns:p14="http://schemas.microsoft.com/office/powerpoint/2010/main" val="1320320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8DB0A-A022-8347-B678-7ECB6133C882}"/>
              </a:ext>
            </a:extLst>
          </p:cNvPr>
          <p:cNvSpPr>
            <a:spLocks noGrp="1"/>
          </p:cNvSpPr>
          <p:nvPr>
            <p:ph type="title"/>
          </p:nvPr>
        </p:nvSpPr>
        <p:spPr/>
        <p:txBody>
          <a:bodyPr/>
          <a:lstStyle/>
          <a:p>
            <a:r>
              <a:rPr lang="en-US" dirty="0"/>
              <a:t>Backreference Tricks</a:t>
            </a:r>
          </a:p>
        </p:txBody>
      </p:sp>
      <p:sp>
        <p:nvSpPr>
          <p:cNvPr id="3" name="Content Placeholder 2">
            <a:extLst>
              <a:ext uri="{FF2B5EF4-FFF2-40B4-BE49-F238E27FC236}">
                <a16:creationId xmlns:a16="http://schemas.microsoft.com/office/drawing/2014/main" id="{85B3EECA-99DE-2D40-B242-6D0C5B6C5AA3}"/>
              </a:ext>
            </a:extLst>
          </p:cNvPr>
          <p:cNvSpPr>
            <a:spLocks noGrp="1"/>
          </p:cNvSpPr>
          <p:nvPr>
            <p:ph idx="1"/>
          </p:nvPr>
        </p:nvSpPr>
        <p:spPr>
          <a:xfrm>
            <a:off x="457200" y="1098428"/>
            <a:ext cx="8210550" cy="555711"/>
          </a:xfrm>
        </p:spPr>
        <p:txBody>
          <a:bodyPr/>
          <a:lstStyle/>
          <a:p>
            <a:r>
              <a:rPr lang="en-US" b="0" dirty="0"/>
              <a:t>^1?$|^(11+?)\1+$</a:t>
            </a:r>
          </a:p>
        </p:txBody>
      </p:sp>
      <p:sp>
        <p:nvSpPr>
          <p:cNvPr id="4" name="Content Placeholder 2">
            <a:extLst>
              <a:ext uri="{FF2B5EF4-FFF2-40B4-BE49-F238E27FC236}">
                <a16:creationId xmlns:a16="http://schemas.microsoft.com/office/drawing/2014/main" id="{84FC45DC-C29E-7C47-B398-0B75380C7CF5}"/>
              </a:ext>
            </a:extLst>
          </p:cNvPr>
          <p:cNvSpPr txBox="1">
            <a:spLocks/>
          </p:cNvSpPr>
          <p:nvPr/>
        </p:nvSpPr>
        <p:spPr>
          <a:xfrm>
            <a:off x="457200" y="2072760"/>
            <a:ext cx="8210550" cy="4071186"/>
          </a:xfrm>
          <a:prstGeom prst="rect">
            <a:avLst/>
          </a:prstGeom>
        </p:spPr>
        <p:txBody>
          <a:bodyPr vert="horz" lIns="91440" tIns="45720" rIns="91440" bIns="45720" rtlCol="0">
            <a:normAutofit/>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b="0" dirty="0"/>
              <a:t>^1?$ – base case ”1” is not prime</a:t>
            </a:r>
          </a:p>
          <a:p>
            <a:r>
              <a:rPr lang="en-US" b="0" dirty="0"/>
              <a:t>| or </a:t>
            </a:r>
          </a:p>
          <a:p>
            <a:r>
              <a:rPr lang="en-US" b="0" dirty="0"/>
              <a:t>           			two or more ones</a:t>
            </a:r>
          </a:p>
          <a:p>
            <a:r>
              <a:rPr lang="en-US" b="0" dirty="0"/>
              <a:t>^(11+?)\1+$  		repeated</a:t>
            </a:r>
          </a:p>
          <a:p>
            <a:r>
              <a:rPr lang="en-US" b="0" dirty="0"/>
              <a:t>A prime is a number that cannot be factored.  If we find a sequence of N ones that repeats two or more times without any ones  left over, we know N is a factor, and the number is not prime.</a:t>
            </a:r>
          </a:p>
          <a:p>
            <a:r>
              <a:rPr lang="en-US" b="0" dirty="0"/>
              <a:t>Example: 111111111</a:t>
            </a:r>
          </a:p>
        </p:txBody>
      </p:sp>
      <mc:AlternateContent xmlns:mc="http://schemas.openxmlformats.org/markup-compatibility/2006">
        <mc:Choice xmlns:p14="http://schemas.microsoft.com/office/powerpoint/2010/main" Requires="p14">
          <p:contentPart p14:bwMode="auto" r:id="rId2">
            <p14:nvContentPartPr>
              <p14:cNvPr id="6" name="Ink 5">
                <a:extLst>
                  <a:ext uri="{FF2B5EF4-FFF2-40B4-BE49-F238E27FC236}">
                    <a16:creationId xmlns:a16="http://schemas.microsoft.com/office/drawing/2014/main" id="{4D41D207-3193-4948-B673-50E56A43E506}"/>
                  </a:ext>
                </a:extLst>
              </p14:cNvPr>
              <p14:cNvContentPartPr/>
              <p14:nvPr/>
            </p14:nvContentPartPr>
            <p14:xfrm>
              <a:off x="754742" y="3804363"/>
              <a:ext cx="635040" cy="48600"/>
            </p14:xfrm>
          </p:contentPart>
        </mc:Choice>
        <mc:Fallback>
          <p:pic>
            <p:nvPicPr>
              <p:cNvPr id="6" name="Ink 5">
                <a:extLst>
                  <a:ext uri="{FF2B5EF4-FFF2-40B4-BE49-F238E27FC236}">
                    <a16:creationId xmlns:a16="http://schemas.microsoft.com/office/drawing/2014/main" id="{4D41D207-3193-4948-B673-50E56A43E506}"/>
                  </a:ext>
                </a:extLst>
              </p:cNvPr>
              <p:cNvPicPr/>
              <p:nvPr/>
            </p:nvPicPr>
            <p:blipFill>
              <a:blip r:embed="rId3"/>
              <a:stretch>
                <a:fillRect/>
              </a:stretch>
            </p:blipFill>
            <p:spPr>
              <a:xfrm>
                <a:off x="745742" y="3795363"/>
                <a:ext cx="65268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7" name="Ink 6">
                <a:extLst>
                  <a:ext uri="{FF2B5EF4-FFF2-40B4-BE49-F238E27FC236}">
                    <a16:creationId xmlns:a16="http://schemas.microsoft.com/office/drawing/2014/main" id="{DF42AE3A-E07F-1941-AC16-CB90598BA4D6}"/>
                  </a:ext>
                </a:extLst>
              </p14:cNvPr>
              <p14:cNvContentPartPr/>
              <p14:nvPr/>
            </p14:nvContentPartPr>
            <p14:xfrm>
              <a:off x="3345302" y="3295323"/>
              <a:ext cx="1827360" cy="84600"/>
            </p14:xfrm>
          </p:contentPart>
        </mc:Choice>
        <mc:Fallback>
          <p:pic>
            <p:nvPicPr>
              <p:cNvPr id="7" name="Ink 6">
                <a:extLst>
                  <a:ext uri="{FF2B5EF4-FFF2-40B4-BE49-F238E27FC236}">
                    <a16:creationId xmlns:a16="http://schemas.microsoft.com/office/drawing/2014/main" id="{DF42AE3A-E07F-1941-AC16-CB90598BA4D6}"/>
                  </a:ext>
                </a:extLst>
              </p:cNvPr>
              <p:cNvPicPr/>
              <p:nvPr/>
            </p:nvPicPr>
            <p:blipFill>
              <a:blip r:embed="rId5"/>
              <a:stretch>
                <a:fillRect/>
              </a:stretch>
            </p:blipFill>
            <p:spPr>
              <a:xfrm>
                <a:off x="3336302" y="3286323"/>
                <a:ext cx="1845000" cy="10224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6">
            <p14:nvContentPartPr>
              <p14:cNvPr id="8" name="Ink 7">
                <a:extLst>
                  <a:ext uri="{FF2B5EF4-FFF2-40B4-BE49-F238E27FC236}">
                    <a16:creationId xmlns:a16="http://schemas.microsoft.com/office/drawing/2014/main" id="{C8553266-E600-E142-940C-DEE65FEF04BA}"/>
                  </a:ext>
                </a:extLst>
              </p14:cNvPr>
              <p14:cNvContentPartPr/>
              <p14:nvPr/>
            </p14:nvContentPartPr>
            <p14:xfrm>
              <a:off x="1475822" y="3766923"/>
              <a:ext cx="263880" cy="5400"/>
            </p14:xfrm>
          </p:contentPart>
        </mc:Choice>
        <mc:Fallback>
          <p:pic>
            <p:nvPicPr>
              <p:cNvPr id="8" name="Ink 7">
                <a:extLst>
                  <a:ext uri="{FF2B5EF4-FFF2-40B4-BE49-F238E27FC236}">
                    <a16:creationId xmlns:a16="http://schemas.microsoft.com/office/drawing/2014/main" id="{C8553266-E600-E142-940C-DEE65FEF04BA}"/>
                  </a:ext>
                </a:extLst>
              </p:cNvPr>
              <p:cNvPicPr/>
              <p:nvPr/>
            </p:nvPicPr>
            <p:blipFill>
              <a:blip r:embed="rId7"/>
              <a:stretch>
                <a:fillRect/>
              </a:stretch>
            </p:blipFill>
            <p:spPr>
              <a:xfrm>
                <a:off x="1467182" y="3757923"/>
                <a:ext cx="281520" cy="2304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8">
            <p14:nvContentPartPr>
              <p14:cNvPr id="9" name="Ink 8">
                <a:extLst>
                  <a:ext uri="{FF2B5EF4-FFF2-40B4-BE49-F238E27FC236}">
                    <a16:creationId xmlns:a16="http://schemas.microsoft.com/office/drawing/2014/main" id="{4CE11C31-6EF7-624E-AEBA-ACC05D787540}"/>
                  </a:ext>
                </a:extLst>
              </p14:cNvPr>
              <p14:cNvContentPartPr/>
              <p14:nvPr/>
            </p14:nvContentPartPr>
            <p14:xfrm>
              <a:off x="3276182" y="3791403"/>
              <a:ext cx="1183320" cy="16560"/>
            </p14:xfrm>
          </p:contentPart>
        </mc:Choice>
        <mc:Fallback>
          <p:pic>
            <p:nvPicPr>
              <p:cNvPr id="9" name="Ink 8">
                <a:extLst>
                  <a:ext uri="{FF2B5EF4-FFF2-40B4-BE49-F238E27FC236}">
                    <a16:creationId xmlns:a16="http://schemas.microsoft.com/office/drawing/2014/main" id="{4CE11C31-6EF7-624E-AEBA-ACC05D787540}"/>
                  </a:ext>
                </a:extLst>
              </p:cNvPr>
              <p:cNvPicPr/>
              <p:nvPr/>
            </p:nvPicPr>
            <p:blipFill>
              <a:blip r:embed="rId9"/>
              <a:stretch>
                <a:fillRect/>
              </a:stretch>
            </p:blipFill>
            <p:spPr>
              <a:xfrm>
                <a:off x="3267182" y="3782403"/>
                <a:ext cx="1200960" cy="34200"/>
              </a:xfrm>
              <a:prstGeom prst="rect">
                <a:avLst/>
              </a:prstGeom>
            </p:spPr>
          </p:pic>
        </mc:Fallback>
      </mc:AlternateContent>
      <p:sp>
        <p:nvSpPr>
          <p:cNvPr id="11" name="Rectangle 10">
            <a:extLst>
              <a:ext uri="{FF2B5EF4-FFF2-40B4-BE49-F238E27FC236}">
                <a16:creationId xmlns:a16="http://schemas.microsoft.com/office/drawing/2014/main" id="{E71DB93B-EF9D-4244-B48E-AD0491985E77}"/>
              </a:ext>
            </a:extLst>
          </p:cNvPr>
          <p:cNvSpPr/>
          <p:nvPr/>
        </p:nvSpPr>
        <p:spPr>
          <a:xfrm>
            <a:off x="1971170" y="4947914"/>
            <a:ext cx="263880" cy="339047"/>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2FFDBB5-BB94-014A-A2D6-6804F966FC51}"/>
              </a:ext>
            </a:extLst>
          </p:cNvPr>
          <p:cNvSpPr/>
          <p:nvPr/>
        </p:nvSpPr>
        <p:spPr>
          <a:xfrm>
            <a:off x="2243734" y="4947914"/>
            <a:ext cx="263880" cy="339047"/>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4E6A2B7-4A36-0849-8B1D-261C93F68CF9}"/>
              </a:ext>
            </a:extLst>
          </p:cNvPr>
          <p:cNvSpPr/>
          <p:nvPr/>
        </p:nvSpPr>
        <p:spPr>
          <a:xfrm>
            <a:off x="2516298" y="4947914"/>
            <a:ext cx="263880" cy="339047"/>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92470B3-12AC-7149-A3B3-FAE0E3BC64C8}"/>
              </a:ext>
            </a:extLst>
          </p:cNvPr>
          <p:cNvSpPr/>
          <p:nvPr/>
        </p:nvSpPr>
        <p:spPr>
          <a:xfrm>
            <a:off x="1607762" y="5362450"/>
            <a:ext cx="1439818" cy="400110"/>
          </a:xfrm>
          <a:prstGeom prst="rect">
            <a:avLst/>
          </a:prstGeom>
        </p:spPr>
        <p:txBody>
          <a:bodyPr wrap="none">
            <a:spAutoFit/>
          </a:bodyPr>
          <a:lstStyle/>
          <a:p>
            <a:r>
              <a:rPr lang="en-US" sz="2000" dirty="0"/>
              <a:t>111111111</a:t>
            </a:r>
          </a:p>
        </p:txBody>
      </p:sp>
      <p:sp>
        <p:nvSpPr>
          <p:cNvPr id="16" name="Rectangle 15">
            <a:extLst>
              <a:ext uri="{FF2B5EF4-FFF2-40B4-BE49-F238E27FC236}">
                <a16:creationId xmlns:a16="http://schemas.microsoft.com/office/drawing/2014/main" id="{1CEF90CB-99FE-874B-91E8-E5858DEB621B}"/>
              </a:ext>
            </a:extLst>
          </p:cNvPr>
          <p:cNvSpPr/>
          <p:nvPr/>
        </p:nvSpPr>
        <p:spPr>
          <a:xfrm>
            <a:off x="1683985" y="5407184"/>
            <a:ext cx="419125" cy="339047"/>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713F395-8977-C246-BD55-29833DE74247}"/>
              </a:ext>
            </a:extLst>
          </p:cNvPr>
          <p:cNvSpPr/>
          <p:nvPr/>
        </p:nvSpPr>
        <p:spPr>
          <a:xfrm>
            <a:off x="2103110" y="5407184"/>
            <a:ext cx="419125" cy="339047"/>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E9DBAB2-2660-8C47-B5E0-42FF06196D61}"/>
              </a:ext>
            </a:extLst>
          </p:cNvPr>
          <p:cNvSpPr/>
          <p:nvPr/>
        </p:nvSpPr>
        <p:spPr>
          <a:xfrm>
            <a:off x="2522235" y="5407184"/>
            <a:ext cx="419125" cy="339047"/>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C3D0123-7D85-5446-87B9-471F36A374F4}"/>
              </a:ext>
            </a:extLst>
          </p:cNvPr>
          <p:cNvSpPr/>
          <p:nvPr/>
        </p:nvSpPr>
        <p:spPr>
          <a:xfrm>
            <a:off x="1707290" y="4947913"/>
            <a:ext cx="263880" cy="339047"/>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50340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animBg="1"/>
      <p:bldP spid="12" grpId="0" animBg="1"/>
      <p:bldP spid="13" grpId="0" animBg="1"/>
      <p:bldP spid="15" grpId="0"/>
      <p:bldP spid="16" grpId="0" animBg="1"/>
      <p:bldP spid="17" grpId="0" animBg="1"/>
      <p:bldP spid="18" grpId="0" animBg="1"/>
      <p:bldP spid="1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1143000"/>
          </a:xfrm>
        </p:spPr>
        <p:txBody>
          <a:bodyPr/>
          <a:lstStyle/>
          <a:p>
            <a:r>
              <a:rPr lang="en-US" dirty="0"/>
              <a:t>Clicker Question</a:t>
            </a:r>
          </a:p>
        </p:txBody>
      </p:sp>
      <p:sp>
        <p:nvSpPr>
          <p:cNvPr id="3" name="Content Placeholder 2"/>
          <p:cNvSpPr>
            <a:spLocks noGrp="1"/>
          </p:cNvSpPr>
          <p:nvPr>
            <p:ph idx="1"/>
          </p:nvPr>
        </p:nvSpPr>
        <p:spPr>
          <a:xfrm>
            <a:off x="349321" y="1549638"/>
            <a:ext cx="8260423" cy="2696229"/>
          </a:xfrm>
        </p:spPr>
        <p:txBody>
          <a:bodyPr>
            <a:noAutofit/>
          </a:bodyPr>
          <a:lstStyle/>
          <a:p>
            <a:r>
              <a:rPr lang="en-US" sz="2800" dirty="0"/>
              <a:t>Select the string for which the regular expression ‘..\.19..’  would find a match:</a:t>
            </a:r>
          </a:p>
          <a:p>
            <a:pPr marL="0" indent="0">
              <a:buNone/>
            </a:pPr>
            <a:r>
              <a:rPr lang="en-US" sz="2800" dirty="0"/>
              <a:t>	</a:t>
            </a:r>
            <a:r>
              <a:rPr lang="en-US" sz="2800" b="0" dirty="0"/>
              <a:t>a) “12.1000” </a:t>
            </a:r>
          </a:p>
          <a:p>
            <a:pPr marL="0" indent="0">
              <a:buNone/>
            </a:pPr>
            <a:r>
              <a:rPr lang="en-US" sz="2800" b="0" dirty="0"/>
              <a:t>	b) “123.1900” </a:t>
            </a:r>
          </a:p>
          <a:p>
            <a:pPr marL="0" indent="0">
              <a:buNone/>
            </a:pPr>
            <a:r>
              <a:rPr lang="en-US" sz="2800" b="0" dirty="0"/>
              <a:t>	c) “12.2000”</a:t>
            </a:r>
          </a:p>
          <a:p>
            <a:pPr marL="0" indent="0">
              <a:buNone/>
            </a:pPr>
            <a:r>
              <a:rPr lang="en-US" sz="2800" b="0" dirty="0"/>
              <a:t>	d) the regular expression does not	  		match any of the strings above</a:t>
            </a:r>
          </a:p>
        </p:txBody>
      </p:sp>
      <p:sp>
        <p:nvSpPr>
          <p:cNvPr id="4" name="Rectangle 3">
            <a:extLst>
              <a:ext uri="{FF2B5EF4-FFF2-40B4-BE49-F238E27FC236}">
                <a16:creationId xmlns:a16="http://schemas.microsoft.com/office/drawing/2014/main" id="{9C8C685F-F670-EA49-B367-67DA1F34FC77}"/>
              </a:ext>
            </a:extLst>
          </p:cNvPr>
          <p:cNvSpPr/>
          <p:nvPr/>
        </p:nvSpPr>
        <p:spPr>
          <a:xfrm>
            <a:off x="1113174" y="0"/>
            <a:ext cx="6234682" cy="523220"/>
          </a:xfrm>
          <a:prstGeom prst="rect">
            <a:avLst/>
          </a:prstGeom>
        </p:spPr>
        <p:txBody>
          <a:bodyPr wrap="square">
            <a:spAutoFit/>
          </a:bodyPr>
          <a:lstStyle/>
          <a:p>
            <a:r>
              <a:rPr lang="en-US" sz="2800" dirty="0"/>
              <a:t>https://</a:t>
            </a:r>
            <a:r>
              <a:rPr lang="en-US" sz="2800" dirty="0" err="1"/>
              <a:t>clicker.csail.mit.edu</a:t>
            </a:r>
            <a:r>
              <a:rPr lang="en-US" sz="2800" dirty="0"/>
              <a:t>/6.S080/</a:t>
            </a:r>
          </a:p>
        </p:txBody>
      </p:sp>
    </p:spTree>
    <p:extLst>
      <p:ext uri="{BB962C8B-B14F-4D97-AF65-F5344CB8AC3E}">
        <p14:creationId xmlns:p14="http://schemas.microsoft.com/office/powerpoint/2010/main" val="10625291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79413" y="281949"/>
            <a:ext cx="8543924" cy="802196"/>
          </a:xfrm>
        </p:spPr>
        <p:txBody>
          <a:bodyPr>
            <a:normAutofit fontScale="90000"/>
          </a:bodyPr>
          <a:lstStyle/>
          <a:p>
            <a:r>
              <a:rPr lang="en-US" dirty="0"/>
              <a:t>Data Wrangling</a:t>
            </a:r>
            <a:br>
              <a:rPr lang="en-US" dirty="0"/>
            </a:br>
            <a:endParaRPr lang="en-US" dirty="0"/>
          </a:p>
        </p:txBody>
      </p:sp>
      <p:sp>
        <p:nvSpPr>
          <p:cNvPr id="2" name="Slide Number Placeholder 1"/>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CCED5813-E1B4-4374-9A09-ECF5D627AAA2}" type="slidenum">
              <a:rPr kumimoji="0" lang="en-US" sz="1800" b="0" i="0" u="none" strike="noStrike" kern="1200" cap="none" spc="0" normalizeH="0" baseline="0" noProof="0">
                <a:ln>
                  <a:noFill/>
                </a:ln>
                <a:solidFill>
                  <a:srgbClr val="000000"/>
                </a:solidFill>
                <a:effectLst/>
                <a:uLnTx/>
                <a:uFillTx/>
                <a:latin typeface="Tahoma"/>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a:t>
            </a:fld>
            <a:endParaRPr kumimoji="0" lang="en-US" sz="1800" b="0" i="0" u="none" strike="noStrike" kern="1200" cap="none" spc="0" normalizeH="0" baseline="0" noProof="0">
              <a:ln>
                <a:noFill/>
              </a:ln>
              <a:solidFill>
                <a:srgbClr val="000000"/>
              </a:solidFill>
              <a:effectLst/>
              <a:uLnTx/>
              <a:uFillTx/>
              <a:latin typeface="Tahoma"/>
              <a:ea typeface="+mn-ea"/>
              <a:cs typeface="+mn-cs"/>
            </a:endParaRPr>
          </a:p>
        </p:txBody>
      </p:sp>
      <p:sp>
        <p:nvSpPr>
          <p:cNvPr id="6" name="Rectangle 5"/>
          <p:cNvSpPr/>
          <p:nvPr/>
        </p:nvSpPr>
        <p:spPr>
          <a:xfrm>
            <a:off x="-47625" y="6611779"/>
            <a:ext cx="8936160" cy="246221"/>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Tahoma"/>
                <a:ea typeface="+mn-ea"/>
                <a:cs typeface="+mn-cs"/>
              </a:rPr>
              <a:t>[Sean </a:t>
            </a:r>
            <a:r>
              <a:rPr kumimoji="0" lang="en-US" sz="1000" b="0" i="0" u="none" strike="noStrike" kern="1200" cap="none" spc="0" normalizeH="0" baseline="0" noProof="0" dirty="0" err="1">
                <a:ln>
                  <a:noFill/>
                </a:ln>
                <a:solidFill>
                  <a:srgbClr val="000000"/>
                </a:solidFill>
                <a:effectLst/>
                <a:uLnTx/>
                <a:uFillTx/>
                <a:latin typeface="Tahoma"/>
                <a:ea typeface="+mn-ea"/>
                <a:cs typeface="+mn-cs"/>
              </a:rPr>
              <a:t>Kandel</a:t>
            </a:r>
            <a:r>
              <a:rPr kumimoji="0" lang="en-US" sz="1000" b="0" i="0" u="none" strike="noStrike" kern="1200" cap="none" spc="0" normalizeH="0" baseline="0" noProof="0" dirty="0">
                <a:ln>
                  <a:noFill/>
                </a:ln>
                <a:solidFill>
                  <a:srgbClr val="000000"/>
                </a:solidFill>
                <a:effectLst/>
                <a:uLnTx/>
                <a:uFillTx/>
                <a:latin typeface="Tahoma"/>
                <a:ea typeface="+mn-ea"/>
                <a:cs typeface="+mn-cs"/>
              </a:rPr>
              <a:t> et al: Research directions in data wrangling: Visualizations and transformations for usable and credible data, Information Visualization, 2011]</a:t>
            </a:r>
          </a:p>
        </p:txBody>
      </p:sp>
      <p:pic>
        <p:nvPicPr>
          <p:cNvPr id="7" name="Picture 6"/>
          <p:cNvPicPr>
            <a:picLocks noChangeAspect="1"/>
          </p:cNvPicPr>
          <p:nvPr/>
        </p:nvPicPr>
        <p:blipFill>
          <a:blip r:embed="rId2"/>
          <a:stretch>
            <a:fillRect/>
          </a:stretch>
        </p:blipFill>
        <p:spPr>
          <a:xfrm>
            <a:off x="809625" y="683047"/>
            <a:ext cx="7683500" cy="5928732"/>
          </a:xfrm>
          <a:prstGeom prst="rect">
            <a:avLst/>
          </a:prstGeom>
        </p:spPr>
      </p:pic>
    </p:spTree>
    <p:extLst>
      <p:ext uri="{BB962C8B-B14F-4D97-AF65-F5344CB8AC3E}">
        <p14:creationId xmlns:p14="http://schemas.microsoft.com/office/powerpoint/2010/main" val="14863450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1143000"/>
          </a:xfrm>
        </p:spPr>
        <p:txBody>
          <a:bodyPr/>
          <a:lstStyle/>
          <a:p>
            <a:r>
              <a:rPr lang="en-US" dirty="0"/>
              <a:t>Clicker Question</a:t>
            </a:r>
          </a:p>
        </p:txBody>
      </p:sp>
      <p:sp>
        <p:nvSpPr>
          <p:cNvPr id="3" name="Content Placeholder 2"/>
          <p:cNvSpPr>
            <a:spLocks noGrp="1"/>
          </p:cNvSpPr>
          <p:nvPr>
            <p:ph idx="1"/>
          </p:nvPr>
        </p:nvSpPr>
        <p:spPr>
          <a:xfrm>
            <a:off x="685800" y="1371600"/>
            <a:ext cx="7772400" cy="2696229"/>
          </a:xfrm>
        </p:spPr>
        <p:txBody>
          <a:bodyPr>
            <a:noAutofit/>
          </a:bodyPr>
          <a:lstStyle/>
          <a:p>
            <a:pPr marL="0" indent="0">
              <a:lnSpc>
                <a:spcPct val="80000"/>
              </a:lnSpc>
              <a:buNone/>
            </a:pPr>
            <a:r>
              <a:rPr lang="en-US" sz="2400" dirty="0"/>
              <a:t>Choose the pattern that finds all filenames in which</a:t>
            </a:r>
          </a:p>
          <a:p>
            <a:pPr marL="514350" indent="-514350">
              <a:lnSpc>
                <a:spcPct val="80000"/>
              </a:lnSpc>
              <a:buFont typeface="+mj-lt"/>
              <a:buAutoNum type="arabicPeriod"/>
            </a:pPr>
            <a:r>
              <a:rPr lang="en-US" sz="2400" b="0" dirty="0"/>
              <a:t>the first letters of the filename are chap,</a:t>
            </a:r>
          </a:p>
          <a:p>
            <a:pPr marL="514350" indent="-514350">
              <a:lnSpc>
                <a:spcPct val="80000"/>
              </a:lnSpc>
              <a:buFont typeface="+mj-lt"/>
              <a:buAutoNum type="arabicPeriod"/>
            </a:pPr>
            <a:r>
              <a:rPr lang="en-US" sz="2400" b="0" dirty="0"/>
              <a:t>followed by two digits,</a:t>
            </a:r>
          </a:p>
          <a:p>
            <a:pPr marL="514350" indent="-514350">
              <a:lnSpc>
                <a:spcPct val="80000"/>
              </a:lnSpc>
              <a:buFont typeface="+mj-lt"/>
              <a:buAutoNum type="arabicPeriod"/>
            </a:pPr>
            <a:r>
              <a:rPr lang="en-US" sz="2400" b="0" dirty="0"/>
              <a:t>followed by some additional text,</a:t>
            </a:r>
          </a:p>
          <a:p>
            <a:pPr marL="514350" indent="-514350">
              <a:lnSpc>
                <a:spcPct val="80000"/>
              </a:lnSpc>
              <a:buFont typeface="+mj-lt"/>
              <a:buAutoNum type="arabicPeriod"/>
            </a:pPr>
            <a:r>
              <a:rPr lang="en-US" sz="2400" b="0" dirty="0"/>
              <a:t>and ending with a file extension of .doc</a:t>
            </a:r>
          </a:p>
          <a:p>
            <a:pPr marL="0" indent="0">
              <a:buNone/>
            </a:pPr>
            <a:r>
              <a:rPr lang="en-US" sz="2400" b="0" dirty="0"/>
              <a:t>For example : chap23Production.doc </a:t>
            </a:r>
          </a:p>
          <a:p>
            <a:pPr marL="0" indent="0">
              <a:buNone/>
            </a:pPr>
            <a:r>
              <a:rPr lang="en-US" sz="2400" b="0" dirty="0"/>
              <a:t>	a)	chap[0-9]*.doc</a:t>
            </a:r>
          </a:p>
          <a:p>
            <a:pPr marL="0" indent="0">
              <a:buNone/>
            </a:pPr>
            <a:r>
              <a:rPr lang="en-US" sz="2400" b="0" dirty="0"/>
              <a:t> 	b)	chap*[0-9]doc</a:t>
            </a:r>
          </a:p>
          <a:p>
            <a:pPr marL="0" indent="0">
              <a:buNone/>
            </a:pPr>
            <a:r>
              <a:rPr lang="en-US" sz="2400" b="0" dirty="0"/>
              <a:t> 	c)	chap[0-9][0-9].*\.doc</a:t>
            </a:r>
          </a:p>
          <a:p>
            <a:pPr marL="0" indent="0">
              <a:buNone/>
            </a:pPr>
            <a:r>
              <a:rPr lang="en-US" sz="2400" b="0" dirty="0"/>
              <a:t> 	d)	chap*doc</a:t>
            </a:r>
          </a:p>
        </p:txBody>
      </p:sp>
      <p:sp>
        <p:nvSpPr>
          <p:cNvPr id="4" name="Rectangle 3">
            <a:extLst>
              <a:ext uri="{FF2B5EF4-FFF2-40B4-BE49-F238E27FC236}">
                <a16:creationId xmlns:a16="http://schemas.microsoft.com/office/drawing/2014/main" id="{93FE2A91-B2E0-4242-A707-189FE58C123D}"/>
              </a:ext>
            </a:extLst>
          </p:cNvPr>
          <p:cNvSpPr/>
          <p:nvPr/>
        </p:nvSpPr>
        <p:spPr>
          <a:xfrm>
            <a:off x="1113174" y="0"/>
            <a:ext cx="6234682" cy="523220"/>
          </a:xfrm>
          <a:prstGeom prst="rect">
            <a:avLst/>
          </a:prstGeom>
        </p:spPr>
        <p:txBody>
          <a:bodyPr wrap="square">
            <a:spAutoFit/>
          </a:bodyPr>
          <a:lstStyle/>
          <a:p>
            <a:r>
              <a:rPr lang="en-US" sz="2800" dirty="0"/>
              <a:t>https://</a:t>
            </a:r>
            <a:r>
              <a:rPr lang="en-US" sz="2800" dirty="0" err="1"/>
              <a:t>clicker.csail.mit.edu</a:t>
            </a:r>
            <a:r>
              <a:rPr lang="en-US" sz="2800" dirty="0"/>
              <a:t>/6.S080/</a:t>
            </a:r>
          </a:p>
        </p:txBody>
      </p:sp>
    </p:spTree>
    <p:extLst>
      <p:ext uri="{BB962C8B-B14F-4D97-AF65-F5344CB8AC3E}">
        <p14:creationId xmlns:p14="http://schemas.microsoft.com/office/powerpoint/2010/main" val="31509650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7948"/>
          </a:xfrm>
        </p:spPr>
        <p:txBody>
          <a:bodyPr/>
          <a:lstStyle/>
          <a:p>
            <a:r>
              <a:rPr lang="en-US" dirty="0"/>
              <a:t>Three Extremely Powerful Tools</a:t>
            </a:r>
          </a:p>
        </p:txBody>
      </p:sp>
      <p:sp>
        <p:nvSpPr>
          <p:cNvPr id="3" name="Slide Number Placeholder 2"/>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D4AF5AF2-B502-6441-8332-5CCCE07F1291}" type="slidenum">
              <a:rPr kumimoji="0" lang="en-US" sz="1800" b="0" i="0" u="none" strike="noStrike" kern="1200" cap="none" spc="0" normalizeH="0" baseline="0" noProof="0" smtClean="0">
                <a:ln>
                  <a:noFill/>
                </a:ln>
                <a:solidFill>
                  <a:srgbClr val="000000"/>
                </a:solidFill>
                <a:effectLst/>
                <a:uLnTx/>
                <a:uFillTx/>
                <a:latin typeface="Tahoma"/>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31</a:t>
            </a:fld>
            <a:endParaRPr kumimoji="0" lang="en-US" sz="1800" b="0" i="0" u="none" strike="noStrike" kern="1200" cap="none" spc="0" normalizeH="0" baseline="0" noProof="0">
              <a:ln>
                <a:noFill/>
              </a:ln>
              <a:solidFill>
                <a:srgbClr val="000000"/>
              </a:solidFill>
              <a:effectLst/>
              <a:uLnTx/>
              <a:uFillTx/>
              <a:latin typeface="Tahoma"/>
              <a:ea typeface="+mn-ea"/>
              <a:cs typeface="+mn-cs"/>
            </a:endParaRPr>
          </a:p>
        </p:txBody>
      </p:sp>
      <p:sp>
        <p:nvSpPr>
          <p:cNvPr id="4" name="Rectangle 3"/>
          <p:cNvSpPr/>
          <p:nvPr/>
        </p:nvSpPr>
        <p:spPr>
          <a:xfrm>
            <a:off x="181597" y="993788"/>
            <a:ext cx="7460708" cy="1782026"/>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Rockwell"/>
                <a:ea typeface="+mn-ea"/>
                <a:cs typeface="+mn-cs"/>
              </a:rPr>
              <a:t>1) </a:t>
            </a:r>
            <a:r>
              <a:rPr kumimoji="0" lang="en-US" sz="2400" b="1" i="0" u="none" strike="noStrike" kern="1200" cap="none" spc="0" normalizeH="0" baseline="0" noProof="0" dirty="0" err="1">
                <a:ln>
                  <a:noFill/>
                </a:ln>
                <a:solidFill>
                  <a:srgbClr val="000000"/>
                </a:solidFill>
                <a:effectLst/>
                <a:uLnTx/>
                <a:uFillTx/>
                <a:latin typeface="Rockwell"/>
                <a:ea typeface="+mn-ea"/>
                <a:cs typeface="+mn-cs"/>
              </a:rPr>
              <a:t>grep</a:t>
            </a:r>
            <a:endParaRPr kumimoji="0" lang="en-US" sz="1800" b="1" i="0" u="none" strike="noStrike" kern="1200" cap="none" spc="0" normalizeH="0" baseline="0" noProof="0" dirty="0">
              <a:ln>
                <a:noFill/>
              </a:ln>
              <a:solidFill>
                <a:srgbClr val="000000"/>
              </a:solidFill>
              <a:effectLst/>
              <a:uLnTx/>
              <a:uFillTx/>
              <a:latin typeface="Rockwell"/>
              <a:ea typeface="+mn-ea"/>
              <a:cs typeface="+mn-cs"/>
            </a:endParaRPr>
          </a:p>
          <a:p>
            <a:pPr marL="0" marR="0" lvl="0" indent="0" algn="l" defTabSz="457200" rtl="0" eaLnBrk="1" fontAlgn="auto" latinLnBrk="0" hangingPunct="1">
              <a:lnSpc>
                <a:spcPct val="12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Rockwell"/>
                <a:ea typeface="+mn-ea"/>
                <a:cs typeface="+mn-cs"/>
              </a:rPr>
              <a:t>Basic syntax:</a:t>
            </a:r>
          </a:p>
          <a:p>
            <a:pPr marL="0" marR="0" lvl="0" indent="0" algn="l" defTabSz="457200" rtl="0" eaLnBrk="1" fontAlgn="auto" latinLnBrk="0" hangingPunct="1">
              <a:lnSpc>
                <a:spcPct val="12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Rockwell"/>
                <a:ea typeface="+mn-ea"/>
                <a:cs typeface="+mn-cs"/>
              </a:rPr>
              <a:t>		</a:t>
            </a:r>
            <a:r>
              <a:rPr kumimoji="0" lang="en-US" sz="1800" b="0" i="0" u="none" strike="noStrike" kern="1200" cap="none" spc="0" normalizeH="0" baseline="0" noProof="0" dirty="0" err="1">
                <a:ln>
                  <a:noFill/>
                </a:ln>
                <a:solidFill>
                  <a:srgbClr val="000000"/>
                </a:solidFill>
                <a:effectLst/>
                <a:uLnTx/>
                <a:uFillTx/>
                <a:latin typeface="Courier"/>
                <a:ea typeface="+mn-ea"/>
                <a:cs typeface="Courier"/>
              </a:rPr>
              <a:t>grep</a:t>
            </a:r>
            <a:r>
              <a:rPr kumimoji="0" lang="en-US" sz="1800" b="0" i="0" u="none" strike="noStrike" kern="1200" cap="none" spc="0" normalizeH="0" baseline="0" noProof="0" dirty="0">
                <a:ln>
                  <a:noFill/>
                </a:ln>
                <a:solidFill>
                  <a:srgbClr val="000000"/>
                </a:solidFill>
                <a:effectLst/>
                <a:uLnTx/>
                <a:uFillTx/>
                <a:latin typeface="Courier"/>
                <a:ea typeface="+mn-ea"/>
                <a:cs typeface="Courier"/>
              </a:rPr>
              <a:t> '</a:t>
            </a:r>
            <a:r>
              <a:rPr kumimoji="0" lang="en-US" sz="1800" b="0" i="0" u="none" strike="noStrike" kern="1200" cap="none" spc="0" normalizeH="0" baseline="0" noProof="0" dirty="0" err="1">
                <a:ln>
                  <a:noFill/>
                </a:ln>
                <a:solidFill>
                  <a:srgbClr val="000000"/>
                </a:solidFill>
                <a:effectLst/>
                <a:uLnTx/>
                <a:uFillTx/>
                <a:latin typeface="Courier"/>
                <a:ea typeface="+mn-ea"/>
                <a:cs typeface="Courier"/>
              </a:rPr>
              <a:t>regexp</a:t>
            </a:r>
            <a:r>
              <a:rPr kumimoji="0" lang="en-US" sz="1800" b="0" i="0" u="none" strike="noStrike" kern="1200" cap="none" spc="0" normalizeH="0" baseline="0" noProof="0" dirty="0">
                <a:ln>
                  <a:noFill/>
                </a:ln>
                <a:solidFill>
                  <a:srgbClr val="000000"/>
                </a:solidFill>
                <a:effectLst/>
                <a:uLnTx/>
                <a:uFillTx/>
                <a:latin typeface="Courier"/>
                <a:ea typeface="+mn-ea"/>
                <a:cs typeface="Courier"/>
              </a:rPr>
              <a:t>' filename</a:t>
            </a:r>
          </a:p>
          <a:p>
            <a:pPr marL="0" marR="0" lvl="0" indent="0" algn="l" defTabSz="457200" rtl="0" eaLnBrk="1" fontAlgn="auto" latinLnBrk="0" hangingPunct="1">
              <a:lnSpc>
                <a:spcPct val="12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Rockwell"/>
                <a:ea typeface="+mn-ea"/>
                <a:cs typeface="+mn-cs"/>
              </a:rPr>
              <a:t>or equivalently (using UNIX pipelining):	</a:t>
            </a:r>
          </a:p>
          <a:p>
            <a:pPr marL="0" marR="0" lvl="0" indent="0" algn="l" defTabSz="457200" rtl="0" eaLnBrk="1" fontAlgn="auto" latinLnBrk="0" hangingPunct="1">
              <a:lnSpc>
                <a:spcPct val="12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Rockwell"/>
                <a:ea typeface="+mn-ea"/>
                <a:cs typeface="+mn-cs"/>
              </a:rPr>
              <a:t>		</a:t>
            </a:r>
            <a:r>
              <a:rPr kumimoji="0" lang="en-US" sz="1800" b="0" i="0" u="none" strike="noStrike" kern="1200" cap="none" spc="0" normalizeH="0" baseline="0" noProof="0" dirty="0">
                <a:ln>
                  <a:noFill/>
                </a:ln>
                <a:solidFill>
                  <a:srgbClr val="000000"/>
                </a:solidFill>
                <a:effectLst/>
                <a:uLnTx/>
                <a:uFillTx/>
                <a:latin typeface="Courier New"/>
                <a:ea typeface="+mn-ea"/>
                <a:cs typeface="Courier New"/>
              </a:rPr>
              <a:t>cat filename | </a:t>
            </a:r>
            <a:r>
              <a:rPr kumimoji="0" lang="en-US" sz="1800" b="0" i="0" u="none" strike="noStrike" kern="1200" cap="none" spc="0" normalizeH="0" baseline="0" noProof="0" dirty="0" err="1">
                <a:ln>
                  <a:noFill/>
                </a:ln>
                <a:solidFill>
                  <a:srgbClr val="000000"/>
                </a:solidFill>
                <a:effectLst/>
                <a:uLnTx/>
                <a:uFillTx/>
                <a:latin typeface="Courier New"/>
                <a:ea typeface="+mn-ea"/>
                <a:cs typeface="Courier New"/>
              </a:rPr>
              <a:t>grep</a:t>
            </a:r>
            <a:r>
              <a:rPr kumimoji="0" lang="en-US" sz="1800" b="0" i="0" u="none" strike="noStrike" kern="1200" cap="none" spc="0" normalizeH="0" baseline="0" noProof="0" dirty="0">
                <a:ln>
                  <a:noFill/>
                </a:ln>
                <a:solidFill>
                  <a:srgbClr val="000000"/>
                </a:solidFill>
                <a:effectLst/>
                <a:uLnTx/>
                <a:uFillTx/>
                <a:latin typeface="Courier New"/>
                <a:ea typeface="+mn-ea"/>
                <a:cs typeface="Courier New"/>
              </a:rPr>
              <a:t> '</a:t>
            </a:r>
            <a:r>
              <a:rPr kumimoji="0" lang="en-US" sz="1800" b="0" i="0" u="none" strike="noStrike" kern="1200" cap="none" spc="0" normalizeH="0" baseline="0" noProof="0" dirty="0" err="1">
                <a:ln>
                  <a:noFill/>
                </a:ln>
                <a:solidFill>
                  <a:srgbClr val="000000"/>
                </a:solidFill>
                <a:effectLst/>
                <a:uLnTx/>
                <a:uFillTx/>
                <a:latin typeface="Courier New"/>
                <a:ea typeface="+mn-ea"/>
                <a:cs typeface="Courier New"/>
              </a:rPr>
              <a:t>regexp</a:t>
            </a:r>
            <a:r>
              <a:rPr kumimoji="0" lang="en-US" sz="1800" b="0" i="0" u="none" strike="noStrike" kern="1200" cap="none" spc="0" normalizeH="0" baseline="0" noProof="0" dirty="0">
                <a:ln>
                  <a:noFill/>
                </a:ln>
                <a:solidFill>
                  <a:srgbClr val="000000"/>
                </a:solidFill>
                <a:effectLst/>
                <a:uLnTx/>
                <a:uFillTx/>
                <a:latin typeface="Courier New"/>
                <a:ea typeface="+mn-ea"/>
                <a:cs typeface="Courier New"/>
              </a:rPr>
              <a:t>'</a:t>
            </a:r>
          </a:p>
        </p:txBody>
      </p:sp>
      <p:sp>
        <p:nvSpPr>
          <p:cNvPr id="5" name="Rectangle 4"/>
          <p:cNvSpPr/>
          <p:nvPr/>
        </p:nvSpPr>
        <p:spPr>
          <a:xfrm>
            <a:off x="181596" y="3191589"/>
            <a:ext cx="8206479" cy="2446824"/>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Rockwell"/>
                <a:ea typeface="+mn-ea"/>
                <a:cs typeface="+mn-cs"/>
              </a:rPr>
              <a:t>2) </a:t>
            </a:r>
            <a:r>
              <a:rPr kumimoji="0" lang="en-US" sz="2400" b="1" i="0" u="none" strike="noStrike" kern="1200" cap="none" spc="0" normalizeH="0" baseline="0" noProof="0" dirty="0" err="1">
                <a:ln>
                  <a:noFill/>
                </a:ln>
                <a:solidFill>
                  <a:srgbClr val="000000"/>
                </a:solidFill>
                <a:effectLst/>
                <a:uLnTx/>
                <a:uFillTx/>
                <a:latin typeface="Rockwell"/>
                <a:ea typeface="+mn-ea"/>
                <a:cs typeface="+mn-cs"/>
              </a:rPr>
              <a:t>sed</a:t>
            </a:r>
            <a:r>
              <a:rPr kumimoji="0" lang="en-US" sz="2400" b="1" i="0" u="none" strike="noStrike" kern="1200" cap="none" spc="0" normalizeH="0" baseline="0" noProof="0" dirty="0">
                <a:ln>
                  <a:noFill/>
                </a:ln>
                <a:solidFill>
                  <a:srgbClr val="000000"/>
                </a:solidFill>
                <a:effectLst/>
                <a:uLnTx/>
                <a:uFillTx/>
                <a:latin typeface="Rockwell"/>
                <a:ea typeface="+mn-ea"/>
                <a:cs typeface="+mn-cs"/>
              </a:rPr>
              <a:t> – stream editor</a:t>
            </a:r>
            <a:endParaRPr kumimoji="0" lang="en-US" sz="1800" b="1" i="0" u="none" strike="noStrike" kern="1200" cap="none" spc="0" normalizeH="0" baseline="0" noProof="0" dirty="0">
              <a:ln>
                <a:noFill/>
              </a:ln>
              <a:solidFill>
                <a:srgbClr val="000000"/>
              </a:solidFill>
              <a:effectLst/>
              <a:uLnTx/>
              <a:uFillTx/>
              <a:latin typeface="Rockwell"/>
              <a:ea typeface="+mn-ea"/>
              <a:cs typeface="+mn-cs"/>
            </a:endParaRPr>
          </a:p>
          <a:p>
            <a:pPr marL="0" marR="0" lvl="0" indent="0" algn="l" defTabSz="457200" rtl="0" eaLnBrk="1" fontAlgn="auto" latinLnBrk="0" hangingPunct="1">
              <a:lnSpc>
                <a:spcPct val="12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Rockwell"/>
                <a:ea typeface="+mn-ea"/>
                <a:cs typeface="+mn-cs"/>
              </a:rPr>
              <a:t>Basic syntax</a:t>
            </a:r>
          </a:p>
          <a:p>
            <a:pPr marL="0" marR="0" lvl="0" indent="0" algn="l" defTabSz="457200" rtl="0" eaLnBrk="1" fontAlgn="auto" latinLnBrk="0" hangingPunct="1">
              <a:lnSpc>
                <a:spcPct val="12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ourier New"/>
                <a:ea typeface="+mn-ea"/>
                <a:cs typeface="Courier New"/>
              </a:rPr>
              <a:t>		</a:t>
            </a:r>
            <a:r>
              <a:rPr kumimoji="0" lang="en-US" sz="1800" b="0" i="0" u="none" strike="noStrike" kern="1200" cap="none" spc="0" normalizeH="0" baseline="0" noProof="0" dirty="0" err="1">
                <a:ln>
                  <a:noFill/>
                </a:ln>
                <a:solidFill>
                  <a:srgbClr val="000000"/>
                </a:solidFill>
                <a:effectLst/>
                <a:uLnTx/>
                <a:uFillTx/>
                <a:latin typeface="Courier New"/>
                <a:ea typeface="+mn-ea"/>
                <a:cs typeface="Courier New"/>
              </a:rPr>
              <a:t>sed</a:t>
            </a:r>
            <a:r>
              <a:rPr kumimoji="0" lang="en-US" sz="1800" b="0" i="0" u="none" strike="noStrike" kern="1200" cap="none" spc="0" normalizeH="0" baseline="0" noProof="0" dirty="0">
                <a:ln>
                  <a:noFill/>
                </a:ln>
                <a:solidFill>
                  <a:srgbClr val="000000"/>
                </a:solidFill>
                <a:effectLst/>
                <a:uLnTx/>
                <a:uFillTx/>
                <a:latin typeface="Courier New"/>
                <a:ea typeface="+mn-ea"/>
                <a:cs typeface="Courier New"/>
              </a:rPr>
              <a:t> 's/</a:t>
            </a:r>
            <a:r>
              <a:rPr kumimoji="0" lang="en-US" sz="1800" b="0" i="0" u="none" strike="noStrike" kern="1200" cap="none" spc="0" normalizeH="0" baseline="0" noProof="0" dirty="0" err="1">
                <a:ln>
                  <a:noFill/>
                </a:ln>
                <a:solidFill>
                  <a:srgbClr val="000000"/>
                </a:solidFill>
                <a:effectLst/>
                <a:uLnTx/>
                <a:uFillTx/>
                <a:latin typeface="Courier New"/>
                <a:ea typeface="+mn-ea"/>
                <a:cs typeface="Courier New"/>
              </a:rPr>
              <a:t>regexp</a:t>
            </a:r>
            <a:r>
              <a:rPr kumimoji="0" lang="en-US" sz="1800" b="0" i="0" u="none" strike="noStrike" kern="1200" cap="none" spc="0" normalizeH="0" baseline="0" noProof="0" dirty="0">
                <a:ln>
                  <a:noFill/>
                </a:ln>
                <a:solidFill>
                  <a:srgbClr val="000000"/>
                </a:solidFill>
                <a:effectLst/>
                <a:uLnTx/>
                <a:uFillTx/>
                <a:latin typeface="Courier New"/>
                <a:ea typeface="+mn-ea"/>
                <a:cs typeface="Courier New"/>
              </a:rPr>
              <a:t>/replacement/g' filename</a:t>
            </a:r>
          </a:p>
          <a:p>
            <a:pPr marL="0" marR="0" lvl="0" indent="0" algn="l" defTabSz="457200" rtl="0" eaLnBrk="1" fontAlgn="auto" latinLnBrk="0" hangingPunct="1">
              <a:lnSpc>
                <a:spcPct val="12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Rockwell"/>
                <a:ea typeface="+mn-ea"/>
                <a:cs typeface="+mn-cs"/>
              </a:rPr>
              <a:t>For each line in the </a:t>
            </a:r>
            <a:r>
              <a:rPr kumimoji="0" lang="en-US" sz="1800" b="0" i="0" u="none" strike="noStrike" kern="1200" cap="none" spc="0" normalizeH="0" baseline="0" noProof="0" dirty="0" err="1">
                <a:ln>
                  <a:noFill/>
                </a:ln>
                <a:solidFill>
                  <a:srgbClr val="000000"/>
                </a:solidFill>
                <a:effectLst/>
                <a:uLnTx/>
                <a:uFillTx/>
                <a:latin typeface="Rockwell"/>
                <a:ea typeface="+mn-ea"/>
                <a:cs typeface="+mn-cs"/>
              </a:rPr>
              <a:t>intput</a:t>
            </a:r>
            <a:r>
              <a:rPr kumimoji="0" lang="en-US" sz="1800" b="0" i="0" u="none" strike="noStrike" kern="1200" cap="none" spc="0" normalizeH="0" baseline="0" noProof="0" dirty="0">
                <a:ln>
                  <a:noFill/>
                </a:ln>
                <a:solidFill>
                  <a:srgbClr val="000000"/>
                </a:solidFill>
                <a:effectLst/>
                <a:uLnTx/>
                <a:uFillTx/>
                <a:latin typeface="Rockwell"/>
                <a:ea typeface="+mn-ea"/>
                <a:cs typeface="+mn-cs"/>
              </a:rPr>
              <a:t>, the portion of the line that matches </a:t>
            </a:r>
            <a:r>
              <a:rPr kumimoji="0" lang="en-US" sz="1800" b="0" i="0" u="none" strike="noStrike" kern="1200" cap="none" spc="0" normalizeH="0" baseline="0" noProof="0" dirty="0" err="1">
                <a:ln>
                  <a:noFill/>
                </a:ln>
                <a:solidFill>
                  <a:srgbClr val="000000"/>
                </a:solidFill>
                <a:effectLst/>
                <a:uLnTx/>
                <a:uFillTx/>
                <a:latin typeface="Rockwell"/>
                <a:ea typeface="+mn-ea"/>
                <a:cs typeface="+mn-cs"/>
              </a:rPr>
              <a:t>regexp</a:t>
            </a:r>
            <a:r>
              <a:rPr kumimoji="0" lang="en-US" sz="1800" b="0" i="0" u="none" strike="noStrike" kern="1200" cap="none" spc="0" normalizeH="0" baseline="0" noProof="0" dirty="0">
                <a:ln>
                  <a:noFill/>
                </a:ln>
                <a:solidFill>
                  <a:srgbClr val="000000"/>
                </a:solidFill>
                <a:effectLst/>
                <a:uLnTx/>
                <a:uFillTx/>
                <a:latin typeface="Rockwell"/>
                <a:ea typeface="+mn-ea"/>
                <a:cs typeface="+mn-cs"/>
              </a:rPr>
              <a:t> (if any) is replaced with replacement. </a:t>
            </a:r>
          </a:p>
          <a:p>
            <a:pPr marL="0" marR="0" lvl="0" indent="0" algn="l" defTabSz="457200" rtl="0" eaLnBrk="1" fontAlgn="auto" latinLnBrk="0" hangingPunct="1">
              <a:lnSpc>
                <a:spcPct val="12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srgbClr val="000000"/>
                </a:solidFill>
                <a:effectLst/>
                <a:uLnTx/>
                <a:uFillTx/>
                <a:latin typeface="Rockwell"/>
                <a:ea typeface="+mn-ea"/>
                <a:cs typeface="+mn-cs"/>
              </a:rPr>
              <a:t>Sed</a:t>
            </a:r>
            <a:r>
              <a:rPr kumimoji="0" lang="en-US" sz="1800" b="0" i="0" u="none" strike="noStrike" kern="1200" cap="none" spc="0" normalizeH="0" baseline="0" noProof="0" dirty="0">
                <a:ln>
                  <a:noFill/>
                </a:ln>
                <a:solidFill>
                  <a:srgbClr val="000000"/>
                </a:solidFill>
                <a:effectLst/>
                <a:uLnTx/>
                <a:uFillTx/>
                <a:latin typeface="Rockwell"/>
                <a:ea typeface="+mn-ea"/>
                <a:cs typeface="+mn-cs"/>
              </a:rPr>
              <a:t> is quite powerful within the limits of operating on single line at a time. </a:t>
            </a:r>
          </a:p>
          <a:p>
            <a:pPr marL="0" marR="0" lvl="0" indent="0" algn="l" defTabSz="457200" rtl="0" eaLnBrk="1" fontAlgn="auto" latinLnBrk="0" hangingPunct="1">
              <a:lnSpc>
                <a:spcPct val="12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Rockwell"/>
                <a:ea typeface="+mn-ea"/>
                <a:cs typeface="+mn-cs"/>
              </a:rPr>
              <a:t>You can use \( \) to refer to parts of the pattern match. </a:t>
            </a:r>
            <a:endParaRPr kumimoji="0" lang="en-US" sz="1800" b="0" i="0" u="none" strike="noStrike" kern="1200" cap="none" spc="0" normalizeH="0" baseline="0" noProof="0" dirty="0">
              <a:ln>
                <a:noFill/>
              </a:ln>
              <a:solidFill>
                <a:srgbClr val="000000"/>
              </a:solidFill>
              <a:effectLst/>
              <a:uLnTx/>
              <a:uFillTx/>
              <a:latin typeface="Courier New"/>
              <a:ea typeface="+mn-ea"/>
              <a:cs typeface="Courier New"/>
            </a:endParaRPr>
          </a:p>
        </p:txBody>
      </p:sp>
    </p:spTree>
    <p:extLst>
      <p:ext uri="{BB962C8B-B14F-4D97-AF65-F5344CB8AC3E}">
        <p14:creationId xmlns:p14="http://schemas.microsoft.com/office/powerpoint/2010/main" val="40343156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696F1-6719-5B4A-8637-6BD3BC664119}"/>
              </a:ext>
            </a:extLst>
          </p:cNvPr>
          <p:cNvSpPr>
            <a:spLocks noGrp="1"/>
          </p:cNvSpPr>
          <p:nvPr>
            <p:ph type="title"/>
          </p:nvPr>
        </p:nvSpPr>
        <p:spPr/>
        <p:txBody>
          <a:bodyPr/>
          <a:lstStyle/>
          <a:p>
            <a:r>
              <a:rPr lang="en-US" dirty="0"/>
              <a:t>Sed Example</a:t>
            </a:r>
          </a:p>
        </p:txBody>
      </p:sp>
      <p:sp>
        <p:nvSpPr>
          <p:cNvPr id="3" name="Rectangle 2">
            <a:extLst>
              <a:ext uri="{FF2B5EF4-FFF2-40B4-BE49-F238E27FC236}">
                <a16:creationId xmlns:a16="http://schemas.microsoft.com/office/drawing/2014/main" id="{63E69E3A-A9C2-2D45-8431-F687F9DA9DD6}"/>
              </a:ext>
            </a:extLst>
          </p:cNvPr>
          <p:cNvSpPr/>
          <p:nvPr/>
        </p:nvSpPr>
        <p:spPr>
          <a:xfrm>
            <a:off x="457199" y="1166968"/>
            <a:ext cx="8085667" cy="2308324"/>
          </a:xfrm>
          <a:prstGeom prst="rect">
            <a:avLst/>
          </a:prstGeom>
        </p:spPr>
        <p:txBody>
          <a:bodyPr wrap="square">
            <a:spAutoFit/>
          </a:bodyPr>
          <a:lstStyle/>
          <a:p>
            <a:r>
              <a:rPr lang="en-US" dirty="0">
                <a:solidFill>
                  <a:schemeClr val="bg1">
                    <a:lumMod val="10000"/>
                  </a:schemeClr>
                </a:solidFill>
                <a:latin typeface="Andale Mono" panose="020B0509000000000004" pitchFamily="49" charset="0"/>
              </a:rPr>
              <a:t>File = Obama is the president.  His job is to run the country.</a:t>
            </a:r>
          </a:p>
          <a:p>
            <a:endParaRPr lang="en-US" dirty="0">
              <a:solidFill>
                <a:schemeClr val="bg1">
                  <a:lumMod val="10000"/>
                </a:schemeClr>
              </a:solidFill>
              <a:effectLst/>
              <a:latin typeface="Andale Mono" panose="020B0509000000000004" pitchFamily="49" charset="0"/>
            </a:endParaRPr>
          </a:p>
          <a:p>
            <a:r>
              <a:rPr lang="en-US" dirty="0"/>
              <a:t>sed 's/Obama/Trump/g' file</a:t>
            </a:r>
          </a:p>
          <a:p>
            <a:endParaRPr lang="en-US" dirty="0"/>
          </a:p>
          <a:p>
            <a:r>
              <a:rPr lang="en-US" dirty="0"/>
              <a:t>sed 's/\(His job is to\).*/\1 tweet./g' file</a:t>
            </a:r>
          </a:p>
          <a:p>
            <a:endParaRPr lang="en-US" dirty="0"/>
          </a:p>
          <a:p>
            <a:endParaRPr lang="en-US" dirty="0">
              <a:solidFill>
                <a:schemeClr val="bg1">
                  <a:lumMod val="10000"/>
                </a:schemeClr>
              </a:solidFill>
              <a:effectLst/>
              <a:latin typeface="Andale Mono" panose="020B0509000000000004" pitchFamily="49" charset="0"/>
            </a:endParaRPr>
          </a:p>
        </p:txBody>
      </p:sp>
    </p:spTree>
    <p:extLst>
      <p:ext uri="{BB962C8B-B14F-4D97-AF65-F5344CB8AC3E}">
        <p14:creationId xmlns:p14="http://schemas.microsoft.com/office/powerpoint/2010/main" val="2935449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86E62-6D3B-D344-BB9F-BE6CEFBE9810}"/>
              </a:ext>
            </a:extLst>
          </p:cNvPr>
          <p:cNvSpPr>
            <a:spLocks noGrp="1"/>
          </p:cNvSpPr>
          <p:nvPr>
            <p:ph type="title"/>
          </p:nvPr>
        </p:nvSpPr>
        <p:spPr/>
        <p:txBody>
          <a:bodyPr/>
          <a:lstStyle/>
          <a:p>
            <a:r>
              <a:rPr lang="en-US" dirty="0"/>
              <a:t>Combining Tools</a:t>
            </a:r>
          </a:p>
        </p:txBody>
      </p:sp>
      <p:sp>
        <p:nvSpPr>
          <p:cNvPr id="3" name="Rectangle 2">
            <a:extLst>
              <a:ext uri="{FF2B5EF4-FFF2-40B4-BE49-F238E27FC236}">
                <a16:creationId xmlns:a16="http://schemas.microsoft.com/office/drawing/2014/main" id="{7834DE59-74C8-6F46-8A95-EE9AD3FEB6F2}"/>
              </a:ext>
            </a:extLst>
          </p:cNvPr>
          <p:cNvSpPr/>
          <p:nvPr/>
        </p:nvSpPr>
        <p:spPr>
          <a:xfrm>
            <a:off x="228600" y="4897673"/>
            <a:ext cx="8637814" cy="830997"/>
          </a:xfrm>
          <a:prstGeom prst="rect">
            <a:avLst/>
          </a:prstGeom>
        </p:spPr>
        <p:txBody>
          <a:bodyPr wrap="square">
            <a:spAutoFit/>
          </a:bodyPr>
          <a:lstStyle/>
          <a:p>
            <a:r>
              <a:rPr lang="en-US" sz="2400" dirty="0">
                <a:latin typeface="Andale Mono" panose="020B0509000000000004" pitchFamily="49" charset="0"/>
              </a:rPr>
              <a:t>grep \"</a:t>
            </a:r>
            <a:r>
              <a:rPr lang="en-US" sz="2400" dirty="0" err="1">
                <a:latin typeface="Andale Mono" panose="020B0509000000000004" pitchFamily="49" charset="0"/>
              </a:rPr>
              <a:t>screen_name</a:t>
            </a:r>
            <a:r>
              <a:rPr lang="en-US" sz="2400" dirty="0">
                <a:latin typeface="Andale Mono" panose="020B0509000000000004" pitchFamily="49" charset="0"/>
              </a:rPr>
              <a:t>\": </a:t>
            </a:r>
            <a:r>
              <a:rPr lang="en-US" sz="2400" dirty="0" err="1">
                <a:latin typeface="Andale Mono" panose="020B0509000000000004" pitchFamily="49" charset="0"/>
              </a:rPr>
              <a:t>twitter.json</a:t>
            </a:r>
            <a:r>
              <a:rPr lang="en-US" sz="2400" dirty="0">
                <a:latin typeface="Andale Mono" panose="020B0509000000000004" pitchFamily="49" charset="0"/>
              </a:rPr>
              <a:t> | </a:t>
            </a:r>
          </a:p>
          <a:p>
            <a:r>
              <a:rPr lang="en-US" sz="2400" dirty="0">
                <a:latin typeface="Andale Mono" panose="020B0509000000000004" pitchFamily="49" charset="0"/>
              </a:rPr>
              <a:t>sed 's/[ ]*\"</a:t>
            </a:r>
            <a:r>
              <a:rPr lang="en-US" sz="2400" dirty="0" err="1">
                <a:latin typeface="Andale Mono" panose="020B0509000000000004" pitchFamily="49" charset="0"/>
              </a:rPr>
              <a:t>screen_name</a:t>
            </a:r>
            <a:r>
              <a:rPr lang="en-US" sz="2400" dirty="0">
                <a:latin typeface="Andale Mono" panose="020B0509000000000004" pitchFamily="49" charset="0"/>
              </a:rPr>
              <a:t>\": \"\(.*\)\",/\1/g'</a:t>
            </a:r>
            <a:endParaRPr lang="en-US" sz="2400" dirty="0">
              <a:effectLst/>
              <a:latin typeface="Andale Mono" panose="020B0509000000000004" pitchFamily="49" charset="0"/>
            </a:endParaRPr>
          </a:p>
        </p:txBody>
      </p:sp>
      <p:sp>
        <p:nvSpPr>
          <p:cNvPr id="4" name="TextBox 3">
            <a:extLst>
              <a:ext uri="{FF2B5EF4-FFF2-40B4-BE49-F238E27FC236}">
                <a16:creationId xmlns:a16="http://schemas.microsoft.com/office/drawing/2014/main" id="{0AE89CBE-2868-0E49-B430-11FDA5928AEF}"/>
              </a:ext>
            </a:extLst>
          </p:cNvPr>
          <p:cNvSpPr txBox="1"/>
          <p:nvPr/>
        </p:nvSpPr>
        <p:spPr>
          <a:xfrm>
            <a:off x="457200" y="979714"/>
            <a:ext cx="6906986" cy="646331"/>
          </a:xfrm>
          <a:prstGeom prst="rect">
            <a:avLst/>
          </a:prstGeom>
          <a:noFill/>
        </p:spPr>
        <p:txBody>
          <a:bodyPr wrap="square" rtlCol="0">
            <a:spAutoFit/>
          </a:bodyPr>
          <a:lstStyle/>
          <a:p>
            <a:r>
              <a:rPr lang="en-US" dirty="0"/>
              <a:t>Suppose we want to extract all the “</a:t>
            </a:r>
            <a:r>
              <a:rPr lang="en-US" dirty="0" err="1"/>
              <a:t>screen_name</a:t>
            </a:r>
            <a:r>
              <a:rPr lang="en-US" dirty="0"/>
              <a:t>” fields from twitter data</a:t>
            </a:r>
          </a:p>
        </p:txBody>
      </p:sp>
      <p:sp>
        <p:nvSpPr>
          <p:cNvPr id="5" name="Rectangle 4">
            <a:extLst>
              <a:ext uri="{FF2B5EF4-FFF2-40B4-BE49-F238E27FC236}">
                <a16:creationId xmlns:a16="http://schemas.microsoft.com/office/drawing/2014/main" id="{005EC04C-C5B7-F645-8968-106D490DA1CC}"/>
              </a:ext>
            </a:extLst>
          </p:cNvPr>
          <p:cNvSpPr/>
          <p:nvPr/>
        </p:nvSpPr>
        <p:spPr>
          <a:xfrm>
            <a:off x="51026" y="2092308"/>
            <a:ext cx="9356271" cy="2339102"/>
          </a:xfrm>
          <a:prstGeom prst="rect">
            <a:avLst/>
          </a:prstGeom>
        </p:spPr>
        <p:txBody>
          <a:bodyPr wrap="square">
            <a:spAutoFit/>
          </a:bodyPr>
          <a:lstStyle/>
          <a:p>
            <a:r>
              <a:rPr lang="en-US" sz="1600" dirty="0">
                <a:latin typeface="Andale Mono" panose="020B0509000000000004" pitchFamily="49" charset="0"/>
              </a:rPr>
              <a:t>[</a:t>
            </a:r>
          </a:p>
          <a:p>
            <a:r>
              <a:rPr lang="en-US" sz="1600" dirty="0">
                <a:latin typeface="Andale Mono" panose="020B0509000000000004" pitchFamily="49" charset="0"/>
              </a:rPr>
              <a:t>  {</a:t>
            </a:r>
          </a:p>
          <a:p>
            <a:r>
              <a:rPr lang="en-US" sz="1600" dirty="0">
                <a:latin typeface="Andale Mono" panose="020B0509000000000004" pitchFamily="49" charset="0"/>
              </a:rPr>
              <a:t>    "</a:t>
            </a:r>
            <a:r>
              <a:rPr lang="en-US" sz="1600" dirty="0" err="1">
                <a:latin typeface="Andale Mono" panose="020B0509000000000004" pitchFamily="49" charset="0"/>
              </a:rPr>
              <a:t>created_at</a:t>
            </a:r>
            <a:r>
              <a:rPr lang="en-US" sz="1600" dirty="0">
                <a:latin typeface="Andale Mono" panose="020B0509000000000004" pitchFamily="49" charset="0"/>
              </a:rPr>
              <a:t>": "Thu Apr 06 15:28:43 +0000 2017",</a:t>
            </a:r>
          </a:p>
          <a:p>
            <a:r>
              <a:rPr lang="en-US" sz="1600" dirty="0">
                <a:latin typeface="Andale Mono" panose="020B0509000000000004" pitchFamily="49" charset="0"/>
              </a:rPr>
              <a:t>    "id": 850007368138018817,</a:t>
            </a:r>
          </a:p>
          <a:p>
            <a:r>
              <a:rPr lang="en-US" sz="1600" dirty="0">
                <a:latin typeface="Andale Mono" panose="020B0509000000000004" pitchFamily="49" charset="0"/>
              </a:rPr>
              <a:t>    "</a:t>
            </a:r>
            <a:r>
              <a:rPr lang="en-US" sz="1600" dirty="0" err="1">
                <a:latin typeface="Andale Mono" panose="020B0509000000000004" pitchFamily="49" charset="0"/>
              </a:rPr>
              <a:t>id_str</a:t>
            </a:r>
            <a:r>
              <a:rPr lang="en-US" sz="1600" dirty="0">
                <a:latin typeface="Andale Mono" panose="020B0509000000000004" pitchFamily="49" charset="0"/>
              </a:rPr>
              <a:t>": "850007368138018817",</a:t>
            </a:r>
          </a:p>
          <a:p>
            <a:r>
              <a:rPr lang="en-US" sz="1600" dirty="0">
                <a:latin typeface="Andale Mono" panose="020B0509000000000004" pitchFamily="49" charset="0"/>
              </a:rPr>
              <a:t>    "text": "RT @</a:t>
            </a:r>
            <a:r>
              <a:rPr lang="en-US" sz="1600" dirty="0" err="1">
                <a:latin typeface="Andale Mono" panose="020B0509000000000004" pitchFamily="49" charset="0"/>
              </a:rPr>
              <a:t>TwitterDev</a:t>
            </a:r>
            <a:r>
              <a:rPr lang="en-US" sz="1600" dirty="0">
                <a:latin typeface="Andale Mono" panose="020B0509000000000004" pitchFamily="49" charset="0"/>
              </a:rPr>
              <a:t>: 1/ Today we’re sharing our vision for the future of the Twitter API </a:t>
            </a:r>
            <a:r>
              <a:rPr lang="en-US" sz="1600" dirty="0" err="1">
                <a:latin typeface="Andale Mono" panose="020B0509000000000004" pitchFamily="49" charset="0"/>
              </a:rPr>
              <a:t>platform!nhttps</a:t>
            </a:r>
            <a:r>
              <a:rPr lang="en-US" sz="1600" dirty="0">
                <a:latin typeface="Andale Mono" panose="020B0509000000000004" pitchFamily="49" charset="0"/>
              </a:rPr>
              <a:t>://</a:t>
            </a:r>
            <a:r>
              <a:rPr lang="en-US" sz="1600" dirty="0" err="1">
                <a:latin typeface="Andale Mono" panose="020B0509000000000004" pitchFamily="49" charset="0"/>
              </a:rPr>
              <a:t>t.co</a:t>
            </a:r>
            <a:r>
              <a:rPr lang="en-US" sz="1600" dirty="0">
                <a:latin typeface="Andale Mono" panose="020B0509000000000004" pitchFamily="49" charset="0"/>
              </a:rPr>
              <a:t>/</a:t>
            </a:r>
            <a:r>
              <a:rPr lang="en-US" sz="1600" dirty="0" err="1">
                <a:latin typeface="Andale Mono" panose="020B0509000000000004" pitchFamily="49" charset="0"/>
              </a:rPr>
              <a:t>XweGngmxlP</a:t>
            </a:r>
            <a:r>
              <a:rPr lang="en-US" sz="1600" dirty="0">
                <a:latin typeface="Andale Mono" panose="020B0509000000000004" pitchFamily="49" charset="0"/>
              </a:rPr>
              <a:t>",</a:t>
            </a:r>
          </a:p>
          <a:p>
            <a:r>
              <a:rPr lang="en-US" sz="1600" dirty="0">
                <a:latin typeface="Andale Mono" panose="020B0509000000000004" pitchFamily="49" charset="0"/>
              </a:rPr>
              <a:t>    "truncated": false,</a:t>
            </a:r>
          </a:p>
          <a:p>
            <a:r>
              <a:rPr lang="en-US" sz="1600" dirty="0">
                <a:effectLst/>
                <a:latin typeface="Andale Mono" panose="020B0509000000000004" pitchFamily="49" charset="0"/>
              </a:rPr>
              <a:t>…</a:t>
            </a:r>
          </a:p>
        </p:txBody>
      </p:sp>
    </p:spTree>
    <p:extLst>
      <p:ext uri="{BB962C8B-B14F-4D97-AF65-F5344CB8AC3E}">
        <p14:creationId xmlns:p14="http://schemas.microsoft.com/office/powerpoint/2010/main" val="1997467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7948"/>
          </a:xfrm>
        </p:spPr>
        <p:txBody>
          <a:bodyPr/>
          <a:lstStyle/>
          <a:p>
            <a:r>
              <a:rPr lang="en-US" dirty="0"/>
              <a:t>Three Extremely Powerful Tools</a:t>
            </a:r>
          </a:p>
        </p:txBody>
      </p:sp>
      <p:sp>
        <p:nvSpPr>
          <p:cNvPr id="3" name="Slide Number Placeholder 2"/>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D4AF5AF2-B502-6441-8332-5CCCE07F1291}" type="slidenum">
              <a:rPr kumimoji="0" lang="en-US" sz="1800" b="0" i="0" u="none" strike="noStrike" kern="1200" cap="none" spc="0" normalizeH="0" baseline="0" noProof="0" smtClean="0">
                <a:ln>
                  <a:noFill/>
                </a:ln>
                <a:solidFill>
                  <a:srgbClr val="000000"/>
                </a:solidFill>
                <a:effectLst/>
                <a:uLnTx/>
                <a:uFillTx/>
                <a:latin typeface="Tahoma"/>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34</a:t>
            </a:fld>
            <a:endParaRPr kumimoji="0" lang="en-US" sz="1800" b="0" i="0" u="none" strike="noStrike" kern="1200" cap="none" spc="0" normalizeH="0" baseline="0" noProof="0">
              <a:ln>
                <a:noFill/>
              </a:ln>
              <a:solidFill>
                <a:srgbClr val="000000"/>
              </a:solidFill>
              <a:effectLst/>
              <a:uLnTx/>
              <a:uFillTx/>
              <a:latin typeface="Tahoma"/>
              <a:ea typeface="+mn-ea"/>
              <a:cs typeface="+mn-cs"/>
            </a:endParaRPr>
          </a:p>
        </p:txBody>
      </p:sp>
      <p:sp>
        <p:nvSpPr>
          <p:cNvPr id="4" name="Rectangle 3"/>
          <p:cNvSpPr/>
          <p:nvPr/>
        </p:nvSpPr>
        <p:spPr>
          <a:xfrm>
            <a:off x="181597" y="993788"/>
            <a:ext cx="8760270" cy="5106015"/>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00000"/>
                </a:solidFill>
                <a:effectLst/>
                <a:uLnTx/>
                <a:uFillTx/>
                <a:latin typeface="Rockwell"/>
                <a:ea typeface="+mn-ea"/>
                <a:cs typeface="+mn-cs"/>
              </a:rPr>
              <a:t>Awk</a:t>
            </a:r>
            <a:endParaRPr kumimoji="0" lang="en-US" sz="2400" b="1" i="0" u="none" strike="noStrike" kern="1200" cap="none" spc="0" normalizeH="0" baseline="0" noProof="0" dirty="0">
              <a:ln>
                <a:noFill/>
              </a:ln>
              <a:solidFill>
                <a:srgbClr val="000000"/>
              </a:solidFill>
              <a:effectLst/>
              <a:uLnTx/>
              <a:uFillTx/>
              <a:latin typeface="Rockwell"/>
              <a:ea typeface="+mn-ea"/>
              <a:cs typeface="+mn-cs"/>
            </a:endParaRPr>
          </a:p>
          <a:p>
            <a:pPr marL="0" marR="0" lvl="0" indent="0" algn="l" defTabSz="457200" rtl="0" eaLnBrk="1" fontAlgn="auto" latinLnBrk="0" hangingPunct="1">
              <a:lnSpc>
                <a:spcPct val="12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Rockwell"/>
                <a:ea typeface="+mn-ea"/>
                <a:cs typeface="+mn-cs"/>
              </a:rPr>
              <a:t>Finally, </a:t>
            </a:r>
            <a:r>
              <a:rPr kumimoji="0" lang="en-US" sz="1800" b="0" i="0" u="none" strike="noStrike" kern="1200" cap="none" spc="0" normalizeH="0" baseline="0" noProof="0" dirty="0" err="1">
                <a:ln>
                  <a:noFill/>
                </a:ln>
                <a:solidFill>
                  <a:srgbClr val="000000"/>
                </a:solidFill>
                <a:effectLst/>
                <a:uLnTx/>
                <a:uFillTx/>
                <a:latin typeface="Rockwell"/>
                <a:ea typeface="+mn-ea"/>
                <a:cs typeface="+mn-cs"/>
              </a:rPr>
              <a:t>awk</a:t>
            </a:r>
            <a:r>
              <a:rPr kumimoji="0" lang="en-US" sz="1800" b="0" i="0" u="none" strike="noStrike" kern="1200" cap="none" spc="0" normalizeH="0" baseline="0" noProof="0" dirty="0">
                <a:ln>
                  <a:noFill/>
                </a:ln>
                <a:solidFill>
                  <a:srgbClr val="000000"/>
                </a:solidFill>
                <a:effectLst/>
                <a:uLnTx/>
                <a:uFillTx/>
                <a:latin typeface="Rockwell"/>
                <a:ea typeface="+mn-ea"/>
                <a:cs typeface="+mn-cs"/>
              </a:rPr>
              <a:t> is a powerful scripting language (not unlike </a:t>
            </a:r>
            <a:r>
              <a:rPr kumimoji="0" lang="en-US" sz="1800" b="0" i="0" u="none" strike="noStrike" kern="1200" cap="none" spc="0" normalizeH="0" baseline="0" noProof="0" dirty="0" err="1">
                <a:ln>
                  <a:noFill/>
                </a:ln>
                <a:solidFill>
                  <a:srgbClr val="000000"/>
                </a:solidFill>
                <a:effectLst/>
                <a:uLnTx/>
                <a:uFillTx/>
                <a:latin typeface="Rockwell"/>
                <a:ea typeface="+mn-ea"/>
                <a:cs typeface="+mn-cs"/>
              </a:rPr>
              <a:t>perl</a:t>
            </a:r>
            <a:r>
              <a:rPr kumimoji="0" lang="en-US" sz="1800" b="0" i="0" u="none" strike="noStrike" kern="1200" cap="none" spc="0" normalizeH="0" baseline="0" noProof="0" dirty="0">
                <a:ln>
                  <a:noFill/>
                </a:ln>
                <a:solidFill>
                  <a:srgbClr val="000000"/>
                </a:solidFill>
                <a:effectLst/>
                <a:uLnTx/>
                <a:uFillTx/>
                <a:latin typeface="Rockwell"/>
                <a:ea typeface="+mn-ea"/>
                <a:cs typeface="+mn-cs"/>
              </a:rPr>
              <a:t>). The basic syntax of </a:t>
            </a:r>
            <a:r>
              <a:rPr kumimoji="0" lang="en-US" sz="1800" b="0" i="0" u="none" strike="noStrike" kern="1200" cap="none" spc="0" normalizeH="0" baseline="0" noProof="0" dirty="0" err="1">
                <a:ln>
                  <a:noFill/>
                </a:ln>
                <a:solidFill>
                  <a:srgbClr val="000000"/>
                </a:solidFill>
                <a:effectLst/>
                <a:uLnTx/>
                <a:uFillTx/>
                <a:latin typeface="Rockwell"/>
                <a:ea typeface="+mn-ea"/>
                <a:cs typeface="+mn-cs"/>
              </a:rPr>
              <a:t>awk</a:t>
            </a:r>
            <a:r>
              <a:rPr kumimoji="0" lang="en-US" sz="1800" b="0" i="0" u="none" strike="noStrike" kern="1200" cap="none" spc="0" normalizeH="0" baseline="0" noProof="0" dirty="0">
                <a:ln>
                  <a:noFill/>
                </a:ln>
                <a:solidFill>
                  <a:srgbClr val="000000"/>
                </a:solidFill>
                <a:effectLst/>
                <a:uLnTx/>
                <a:uFillTx/>
                <a:latin typeface="Rockwell"/>
                <a:ea typeface="+mn-ea"/>
                <a:cs typeface="+mn-cs"/>
              </a:rPr>
              <a:t> is:</a:t>
            </a:r>
          </a:p>
          <a:p>
            <a:pPr marL="0" marR="0" lvl="0" indent="0" algn="l" defTabSz="457200" rtl="0" eaLnBrk="1" fontAlgn="auto" latinLnBrk="0" hangingPunct="1">
              <a:lnSpc>
                <a:spcPct val="12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ourier New"/>
                <a:ea typeface="+mn-ea"/>
                <a:cs typeface="Courier New"/>
              </a:rPr>
              <a:t>	</a:t>
            </a:r>
            <a:r>
              <a:rPr kumimoji="0" lang="en-US" sz="1800" b="0" i="0" u="none" strike="noStrike" kern="1200" cap="none" spc="0" normalizeH="0" baseline="0" noProof="0" dirty="0" err="1">
                <a:ln>
                  <a:noFill/>
                </a:ln>
                <a:solidFill>
                  <a:srgbClr val="000000"/>
                </a:solidFill>
                <a:effectLst/>
                <a:uLnTx/>
                <a:uFillTx/>
                <a:latin typeface="Courier New"/>
                <a:ea typeface="+mn-ea"/>
                <a:cs typeface="Courier New"/>
              </a:rPr>
              <a:t>awk</a:t>
            </a:r>
            <a:r>
              <a:rPr kumimoji="0" lang="en-US" sz="1800" b="0" i="0" u="none" strike="noStrike" kern="1200" cap="none" spc="0" normalizeH="0" baseline="0" noProof="0" dirty="0">
                <a:ln>
                  <a:noFill/>
                </a:ln>
                <a:solidFill>
                  <a:srgbClr val="000000"/>
                </a:solidFill>
                <a:effectLst/>
                <a:uLnTx/>
                <a:uFillTx/>
                <a:latin typeface="Courier New"/>
                <a:ea typeface="+mn-ea"/>
                <a:cs typeface="Courier New"/>
              </a:rPr>
              <a:t> -F',' 'BEGIN{commands} </a:t>
            </a:r>
          </a:p>
          <a:p>
            <a:pPr marL="0" marR="0" lvl="0" indent="0" algn="l" defTabSz="457200" rtl="0" eaLnBrk="1" fontAlgn="auto" latinLnBrk="0" hangingPunct="1">
              <a:lnSpc>
                <a:spcPct val="12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ourier New"/>
                <a:ea typeface="+mn-ea"/>
                <a:cs typeface="Courier New"/>
              </a:rPr>
              <a:t>				/regexp1/ {command1} /regexp2/ {command2} </a:t>
            </a:r>
          </a:p>
          <a:p>
            <a:pPr marL="0" marR="0" lvl="0" indent="0" algn="l" defTabSz="457200" rtl="0" eaLnBrk="1" fontAlgn="auto" latinLnBrk="0" hangingPunct="1">
              <a:lnSpc>
                <a:spcPct val="12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ourier New"/>
                <a:ea typeface="+mn-ea"/>
                <a:cs typeface="Courier New"/>
              </a:rPr>
              <a:t>				END{commands}' </a:t>
            </a:r>
          </a:p>
          <a:p>
            <a:pPr marL="0" marR="0" lvl="0" indent="0" algn="l" defTabSz="457200" rtl="0" eaLnBrk="1" fontAlgn="auto" latinLnBrk="0" hangingPunct="1">
              <a:lnSpc>
                <a:spcPct val="12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Rockwell"/>
              <a:ea typeface="+mn-ea"/>
              <a:cs typeface="+mn-cs"/>
            </a:endParaRPr>
          </a:p>
          <a:p>
            <a:pPr marL="285750" marR="0" lvl="0" indent="-285750" algn="l" defTabSz="457200" rtl="0" eaLnBrk="1" fontAlgn="auto" latinLnBrk="0" hangingPunct="1">
              <a:lnSpc>
                <a:spcPct val="120000"/>
              </a:lnSpc>
              <a:spcBef>
                <a:spcPts val="0"/>
              </a:spcBef>
              <a:spcAft>
                <a:spcPts val="0"/>
              </a:spcAft>
              <a:buClrTx/>
              <a:buSzTx/>
              <a:buFont typeface="Arial"/>
              <a:buChar char="•"/>
              <a:tabLst/>
              <a:defRPr/>
            </a:pPr>
            <a:r>
              <a:rPr kumimoji="0" lang="en-US" sz="1800" b="0" i="0" u="none" strike="noStrike" kern="1200" cap="none" spc="0" normalizeH="0" baseline="0" noProof="0" dirty="0">
                <a:ln>
                  <a:noFill/>
                </a:ln>
                <a:solidFill>
                  <a:srgbClr val="000000"/>
                </a:solidFill>
                <a:effectLst/>
                <a:uLnTx/>
                <a:uFillTx/>
                <a:latin typeface="Rockwell"/>
                <a:ea typeface="+mn-ea"/>
                <a:cs typeface="+mn-cs"/>
              </a:rPr>
              <a:t>For each line, the regular expressions are matched in order, and if there is a match, the corresponding command is executed (multiple commands may be executed for the same line). </a:t>
            </a:r>
          </a:p>
          <a:p>
            <a:pPr marL="285750" marR="0" lvl="0" indent="-285750" algn="l" defTabSz="457200" rtl="0" eaLnBrk="1" fontAlgn="auto" latinLnBrk="0" hangingPunct="1">
              <a:lnSpc>
                <a:spcPct val="120000"/>
              </a:lnSpc>
              <a:spcBef>
                <a:spcPts val="0"/>
              </a:spcBef>
              <a:spcAft>
                <a:spcPts val="0"/>
              </a:spcAft>
              <a:buClrTx/>
              <a:buSzTx/>
              <a:buFont typeface="Arial"/>
              <a:buChar char="•"/>
              <a:tabLst/>
              <a:defRPr/>
            </a:pPr>
            <a:r>
              <a:rPr kumimoji="0" lang="en-US" sz="1800" b="0" i="0" u="none" strike="noStrike" kern="1200" cap="none" spc="0" normalizeH="0" baseline="0" noProof="0" dirty="0">
                <a:ln>
                  <a:noFill/>
                </a:ln>
                <a:solidFill>
                  <a:srgbClr val="000000"/>
                </a:solidFill>
                <a:effectLst/>
                <a:uLnTx/>
                <a:uFillTx/>
                <a:latin typeface="Rockwell"/>
                <a:ea typeface="+mn-ea"/>
                <a:cs typeface="+mn-cs"/>
              </a:rPr>
              <a:t>BEGIN and END are both optional. </a:t>
            </a:r>
          </a:p>
          <a:p>
            <a:pPr marL="285750" marR="0" lvl="0" indent="-285750" algn="l" defTabSz="457200" rtl="0" eaLnBrk="1" fontAlgn="auto" latinLnBrk="0" hangingPunct="1">
              <a:lnSpc>
                <a:spcPct val="120000"/>
              </a:lnSpc>
              <a:spcBef>
                <a:spcPts val="0"/>
              </a:spcBef>
              <a:spcAft>
                <a:spcPts val="0"/>
              </a:spcAft>
              <a:buClrTx/>
              <a:buSzTx/>
              <a:buFont typeface="Arial"/>
              <a:buChar char="•"/>
              <a:tabLst/>
              <a:defRPr/>
            </a:pPr>
            <a:r>
              <a:rPr kumimoji="0" lang="en-US" sz="1800" b="0" i="0" u="none" strike="noStrike" kern="1200" cap="none" spc="0" normalizeH="0" baseline="0" noProof="0" dirty="0">
                <a:ln>
                  <a:noFill/>
                </a:ln>
                <a:solidFill>
                  <a:srgbClr val="000000"/>
                </a:solidFill>
                <a:effectLst/>
                <a:uLnTx/>
                <a:uFillTx/>
                <a:latin typeface="Rockwell"/>
                <a:ea typeface="+mn-ea"/>
                <a:cs typeface="+mn-cs"/>
              </a:rPr>
              <a:t>The -F',' specifies that the lines should be split into fields using the separator ",", and those fields are available to the regular expressions and the commands as $1, $2, etc. </a:t>
            </a:r>
          </a:p>
          <a:p>
            <a:pPr marL="285750" marR="0" lvl="0" indent="-285750" algn="l" defTabSz="457200" rtl="0" eaLnBrk="1" fontAlgn="auto" latinLnBrk="0" hangingPunct="1">
              <a:lnSpc>
                <a:spcPct val="120000"/>
              </a:lnSpc>
              <a:spcBef>
                <a:spcPts val="0"/>
              </a:spcBef>
              <a:spcAft>
                <a:spcPts val="0"/>
              </a:spcAft>
              <a:buClrTx/>
              <a:buSzTx/>
              <a:buFont typeface="Arial"/>
              <a:buChar char="•"/>
              <a:tabLst/>
              <a:defRPr/>
            </a:pPr>
            <a:r>
              <a:rPr kumimoji="0" lang="en-US" sz="1800" b="0" i="0" u="none" strike="noStrike" kern="1200" cap="none" spc="0" normalizeH="0" baseline="0" noProof="0" dirty="0">
                <a:ln>
                  <a:noFill/>
                </a:ln>
                <a:solidFill>
                  <a:srgbClr val="000000"/>
                </a:solidFill>
                <a:effectLst/>
                <a:uLnTx/>
                <a:uFillTx/>
                <a:latin typeface="Rockwell"/>
                <a:ea typeface="+mn-ea"/>
                <a:cs typeface="+mn-cs"/>
              </a:rPr>
              <a:t>See the manual (man </a:t>
            </a:r>
            <a:r>
              <a:rPr kumimoji="0" lang="en-US" sz="1800" b="0" i="0" u="none" strike="noStrike" kern="1200" cap="none" spc="0" normalizeH="0" baseline="0" noProof="0" dirty="0" err="1">
                <a:ln>
                  <a:noFill/>
                </a:ln>
                <a:solidFill>
                  <a:srgbClr val="000000"/>
                </a:solidFill>
                <a:effectLst/>
                <a:uLnTx/>
                <a:uFillTx/>
                <a:latin typeface="Rockwell"/>
                <a:ea typeface="+mn-ea"/>
                <a:cs typeface="+mn-cs"/>
              </a:rPr>
              <a:t>awk</a:t>
            </a:r>
            <a:r>
              <a:rPr kumimoji="0" lang="en-US" sz="1800" b="0" i="0" u="none" strike="noStrike" kern="1200" cap="none" spc="0" normalizeH="0" baseline="0" noProof="0" dirty="0">
                <a:ln>
                  <a:noFill/>
                </a:ln>
                <a:solidFill>
                  <a:srgbClr val="000000"/>
                </a:solidFill>
                <a:effectLst/>
                <a:uLnTx/>
                <a:uFillTx/>
                <a:latin typeface="Rockwell"/>
                <a:ea typeface="+mn-ea"/>
                <a:cs typeface="+mn-cs"/>
              </a:rPr>
              <a:t>) or online resources for further details.</a:t>
            </a:r>
          </a:p>
        </p:txBody>
      </p:sp>
    </p:spTree>
    <p:extLst>
      <p:ext uri="{BB962C8B-B14F-4D97-AF65-F5344CB8AC3E}">
        <p14:creationId xmlns:p14="http://schemas.microsoft.com/office/powerpoint/2010/main" val="35879445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7069E-DCAE-824F-A86D-26DE2E566C1F}"/>
              </a:ext>
            </a:extLst>
          </p:cNvPr>
          <p:cNvSpPr>
            <a:spLocks noGrp="1"/>
          </p:cNvSpPr>
          <p:nvPr>
            <p:ph type="title"/>
          </p:nvPr>
        </p:nvSpPr>
        <p:spPr/>
        <p:txBody>
          <a:bodyPr>
            <a:normAutofit/>
          </a:bodyPr>
          <a:lstStyle/>
          <a:p>
            <a:r>
              <a:rPr lang="en-US" dirty="0" err="1"/>
              <a:t>AwK</a:t>
            </a:r>
            <a:r>
              <a:rPr lang="en-US" dirty="0"/>
              <a:t> commands</a:t>
            </a:r>
          </a:p>
        </p:txBody>
      </p:sp>
      <p:sp>
        <p:nvSpPr>
          <p:cNvPr id="4" name="Rectangle 3">
            <a:extLst>
              <a:ext uri="{FF2B5EF4-FFF2-40B4-BE49-F238E27FC236}">
                <a16:creationId xmlns:a16="http://schemas.microsoft.com/office/drawing/2014/main" id="{06DDD2A1-F4DA-8540-A49D-8C27E60487B3}"/>
              </a:ext>
            </a:extLst>
          </p:cNvPr>
          <p:cNvSpPr/>
          <p:nvPr/>
        </p:nvSpPr>
        <p:spPr>
          <a:xfrm>
            <a:off x="181597" y="993788"/>
            <a:ext cx="8760270" cy="304698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Rockwell"/>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i="0" u="none" strike="noStrike" kern="1200" cap="none" spc="0" normalizeH="0" baseline="0" noProof="0" dirty="0">
                <a:ln>
                  <a:noFill/>
                </a:ln>
                <a:solidFill>
                  <a:srgbClr val="000000"/>
                </a:solidFill>
                <a:effectLst/>
                <a:uLnTx/>
                <a:uFillTx/>
                <a:ea typeface="+mn-ea"/>
                <a:cs typeface="+mn-cs"/>
              </a:rPr>
              <a:t>{ print $1 }  – </a:t>
            </a:r>
            <a:r>
              <a:rPr kumimoji="0" lang="en-US" i="1" u="none" strike="noStrike" kern="1200" cap="none" spc="0" normalizeH="0" baseline="0" noProof="0" dirty="0">
                <a:ln>
                  <a:noFill/>
                </a:ln>
                <a:solidFill>
                  <a:srgbClr val="000000"/>
                </a:solidFill>
                <a:effectLst/>
                <a:uLnTx/>
                <a:uFillTx/>
                <a:ea typeface="+mn-ea"/>
                <a:cs typeface="+mn-cs"/>
              </a:rPr>
              <a:t>Match any line, print the 1</a:t>
            </a:r>
            <a:r>
              <a:rPr kumimoji="0" lang="en-US" i="1" u="none" strike="noStrike" kern="1200" cap="none" spc="0" normalizeH="0" baseline="30000" noProof="0" dirty="0">
                <a:ln>
                  <a:noFill/>
                </a:ln>
                <a:solidFill>
                  <a:srgbClr val="000000"/>
                </a:solidFill>
                <a:effectLst/>
                <a:uLnTx/>
                <a:uFillTx/>
                <a:ea typeface="+mn-ea"/>
                <a:cs typeface="+mn-cs"/>
              </a:rPr>
              <a:t>st</a:t>
            </a:r>
            <a:r>
              <a:rPr kumimoji="0" lang="en-US" i="1" u="none" strike="noStrike" kern="1200" cap="none" spc="0" normalizeH="0" baseline="0" noProof="0" dirty="0">
                <a:ln>
                  <a:noFill/>
                </a:ln>
                <a:solidFill>
                  <a:srgbClr val="000000"/>
                </a:solidFill>
                <a:effectLst/>
                <a:uLnTx/>
                <a:uFillTx/>
                <a:ea typeface="+mn-ea"/>
                <a:cs typeface="+mn-cs"/>
              </a:rPr>
              <a:t> field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i="0" u="none" strike="noStrike" kern="1200" cap="none" spc="0" normalizeH="0" baseline="0" noProof="0" dirty="0">
              <a:ln>
                <a:noFill/>
              </a:ln>
              <a:solidFill>
                <a:srgbClr val="000000"/>
              </a:solidFill>
              <a:effectLst/>
              <a:uLnTx/>
              <a:uFillTx/>
              <a:ea typeface="+mn-ea"/>
              <a:cs typeface="+mn-cs"/>
            </a:endParaRPr>
          </a:p>
          <a:p>
            <a:r>
              <a:rPr lang="en-US" dirty="0"/>
              <a:t>$1=="Obama"{print $2}’ </a:t>
            </a:r>
          </a:p>
          <a:p>
            <a:r>
              <a:rPr lang="en-US" i="1" dirty="0"/>
              <a:t>	 If the first field is “Obama”, print the 2</a:t>
            </a:r>
            <a:r>
              <a:rPr lang="en-US" i="1" baseline="30000" dirty="0"/>
              <a:t>nd</a:t>
            </a:r>
            <a:r>
              <a:rPr lang="en-US" i="1" dirty="0"/>
              <a:t> field</a:t>
            </a:r>
          </a:p>
          <a:p>
            <a:endParaRPr lang="en-US" i="1" dirty="0"/>
          </a:p>
          <a:p>
            <a:r>
              <a:rPr lang="en-US" dirty="0"/>
              <a:t>'$0 ~ /Obama/ {txt = </a:t>
            </a:r>
            <a:r>
              <a:rPr lang="en-US" dirty="0" err="1"/>
              <a:t>gensub</a:t>
            </a:r>
            <a:r>
              <a:rPr lang="en-US" dirty="0"/>
              <a:t>("</a:t>
            </a:r>
            <a:r>
              <a:rPr lang="en-US" dirty="0" err="1"/>
              <a:t>Obama","Trump","g</a:t>
            </a:r>
            <a:r>
              <a:rPr lang="en-US" dirty="0"/>
              <a:t>", $0); print txt}'</a:t>
            </a:r>
          </a:p>
          <a:p>
            <a:r>
              <a:rPr lang="en-US" i="1" dirty="0"/>
              <a:t>	If the line contains Obama,  globally replace “Trump” for ”Obama” and assign the result to the variable “txt”.  Then print it.</a:t>
            </a:r>
          </a:p>
          <a:p>
            <a:endParaRPr lang="en-US" sz="2400" b="1" dirty="0">
              <a:solidFill>
                <a:srgbClr val="000000"/>
              </a:solidFill>
              <a:latin typeface="Rockwell"/>
            </a:endParaRPr>
          </a:p>
        </p:txBody>
      </p:sp>
      <p:sp>
        <p:nvSpPr>
          <p:cNvPr id="5" name="Rectangle 4">
            <a:extLst>
              <a:ext uri="{FF2B5EF4-FFF2-40B4-BE49-F238E27FC236}">
                <a16:creationId xmlns:a16="http://schemas.microsoft.com/office/drawing/2014/main" id="{C6AD4E87-A444-9B44-9A1A-BADD33F697AB}"/>
              </a:ext>
            </a:extLst>
          </p:cNvPr>
          <p:cNvSpPr/>
          <p:nvPr/>
        </p:nvSpPr>
        <p:spPr>
          <a:xfrm>
            <a:off x="181597" y="4747149"/>
            <a:ext cx="8521532" cy="923330"/>
          </a:xfrm>
          <a:prstGeom prst="rect">
            <a:avLst/>
          </a:prstGeom>
        </p:spPr>
        <p:txBody>
          <a:bodyPr wrap="square">
            <a:spAutoFit/>
          </a:bodyPr>
          <a:lstStyle/>
          <a:p>
            <a:r>
              <a:rPr lang="en-US" dirty="0" err="1"/>
              <a:t>Awk</a:t>
            </a:r>
            <a:r>
              <a:rPr lang="en-US" dirty="0"/>
              <a:t> commands:</a:t>
            </a:r>
          </a:p>
          <a:p>
            <a:endParaRPr lang="en-US" dirty="0"/>
          </a:p>
          <a:p>
            <a:r>
              <a:rPr lang="en-US" dirty="0"/>
              <a:t>https://</a:t>
            </a:r>
            <a:r>
              <a:rPr lang="en-US" dirty="0" err="1"/>
              <a:t>www.gnu.org</a:t>
            </a:r>
            <a:r>
              <a:rPr lang="en-US" dirty="0"/>
              <a:t>/software/gawk/manual/</a:t>
            </a:r>
            <a:r>
              <a:rPr lang="en-US" dirty="0" err="1"/>
              <a:t>html_node</a:t>
            </a:r>
            <a:r>
              <a:rPr lang="en-US" dirty="0"/>
              <a:t>/Built_002din.html</a:t>
            </a:r>
          </a:p>
        </p:txBody>
      </p:sp>
    </p:spTree>
    <p:extLst>
      <p:ext uri="{BB962C8B-B14F-4D97-AF65-F5344CB8AC3E}">
        <p14:creationId xmlns:p14="http://schemas.microsoft.com/office/powerpoint/2010/main" val="37661738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5FC2E-EC80-2540-9F02-48C3C2845F24}"/>
              </a:ext>
            </a:extLst>
          </p:cNvPr>
          <p:cNvSpPr>
            <a:spLocks noGrp="1"/>
          </p:cNvSpPr>
          <p:nvPr>
            <p:ph type="title"/>
          </p:nvPr>
        </p:nvSpPr>
        <p:spPr/>
        <p:txBody>
          <a:bodyPr/>
          <a:lstStyle/>
          <a:p>
            <a:r>
              <a:rPr lang="en-US" dirty="0"/>
              <a:t>Wrangling in </a:t>
            </a:r>
            <a:r>
              <a:rPr lang="en-US" dirty="0" err="1"/>
              <a:t>Awk</a:t>
            </a:r>
            <a:endParaRPr lang="en-US" dirty="0"/>
          </a:p>
        </p:txBody>
      </p:sp>
      <p:sp>
        <p:nvSpPr>
          <p:cNvPr id="3" name="Rectangle 2">
            <a:extLst>
              <a:ext uri="{FF2B5EF4-FFF2-40B4-BE49-F238E27FC236}">
                <a16:creationId xmlns:a16="http://schemas.microsoft.com/office/drawing/2014/main" id="{09A33C55-5E9C-C340-8C09-E1860DFED20A}"/>
              </a:ext>
            </a:extLst>
          </p:cNvPr>
          <p:cNvSpPr/>
          <p:nvPr/>
        </p:nvSpPr>
        <p:spPr>
          <a:xfrm>
            <a:off x="157162" y="1339518"/>
            <a:ext cx="4572000" cy="13388280"/>
          </a:xfrm>
          <a:prstGeom prst="rect">
            <a:avLst/>
          </a:prstGeom>
        </p:spPr>
        <p:txBody>
          <a:bodyPr>
            <a:spAutoFit/>
          </a:bodyPr>
          <a:lstStyle/>
          <a:p>
            <a:r>
              <a:rPr lang="en-US" dirty="0">
                <a:latin typeface="Andale Mono" panose="020B0509000000000004" pitchFamily="49" charset="0"/>
              </a:rPr>
              <a:t>Reported crime in Alabama,</a:t>
            </a:r>
          </a:p>
          <a:p>
            <a:r>
              <a:rPr lang="en-US" dirty="0">
                <a:latin typeface="Andale Mono" panose="020B0509000000000004" pitchFamily="49" charset="0"/>
              </a:rPr>
              <a:t>,</a:t>
            </a:r>
          </a:p>
          <a:p>
            <a:r>
              <a:rPr lang="en-US" dirty="0">
                <a:latin typeface="Andale Mono" panose="020B0509000000000004" pitchFamily="49" charset="0"/>
              </a:rPr>
              <a:t>2004,4029.3</a:t>
            </a:r>
          </a:p>
          <a:p>
            <a:r>
              <a:rPr lang="en-US" dirty="0">
                <a:latin typeface="Andale Mono" panose="020B0509000000000004" pitchFamily="49" charset="0"/>
              </a:rPr>
              <a:t>2005,3900</a:t>
            </a:r>
          </a:p>
          <a:p>
            <a:r>
              <a:rPr lang="en-US" dirty="0">
                <a:latin typeface="Andale Mono" panose="020B0509000000000004" pitchFamily="49" charset="0"/>
              </a:rPr>
              <a:t>2006,3937</a:t>
            </a:r>
          </a:p>
          <a:p>
            <a:r>
              <a:rPr lang="en-US" dirty="0">
                <a:latin typeface="Andale Mono" panose="020B0509000000000004" pitchFamily="49" charset="0"/>
              </a:rPr>
              <a:t>2007,3974.9</a:t>
            </a:r>
          </a:p>
          <a:p>
            <a:r>
              <a:rPr lang="en-US" dirty="0">
                <a:latin typeface="Andale Mono" panose="020B0509000000000004" pitchFamily="49" charset="0"/>
              </a:rPr>
              <a:t>2008,4081.9</a:t>
            </a:r>
          </a:p>
          <a:p>
            <a:r>
              <a:rPr lang="en-US" dirty="0">
                <a:latin typeface="Andale Mono" panose="020B0509000000000004" pitchFamily="49" charset="0"/>
              </a:rPr>
              <a:t>,</a:t>
            </a:r>
          </a:p>
          <a:p>
            <a:r>
              <a:rPr lang="en-US" dirty="0">
                <a:latin typeface="Andale Mono" panose="020B0509000000000004" pitchFamily="49" charset="0"/>
              </a:rPr>
              <a:t>Reported crime in Alaska,</a:t>
            </a:r>
          </a:p>
          <a:p>
            <a:r>
              <a:rPr lang="en-US" dirty="0">
                <a:latin typeface="Andale Mono" panose="020B0509000000000004" pitchFamily="49" charset="0"/>
              </a:rPr>
              <a:t>,</a:t>
            </a:r>
          </a:p>
          <a:p>
            <a:r>
              <a:rPr lang="en-US" dirty="0">
                <a:latin typeface="Andale Mono" panose="020B0509000000000004" pitchFamily="49" charset="0"/>
              </a:rPr>
              <a:t>2004,3370.9</a:t>
            </a:r>
          </a:p>
          <a:p>
            <a:r>
              <a:rPr lang="en-US" dirty="0">
                <a:latin typeface="Andale Mono" panose="020B0509000000000004" pitchFamily="49" charset="0"/>
              </a:rPr>
              <a:t>2005,3615</a:t>
            </a:r>
          </a:p>
          <a:p>
            <a:r>
              <a:rPr lang="en-US" dirty="0">
                <a:latin typeface="Andale Mono" panose="020B0509000000000004" pitchFamily="49" charset="0"/>
              </a:rPr>
              <a:t>2006,3582</a:t>
            </a:r>
          </a:p>
          <a:p>
            <a:r>
              <a:rPr lang="en-US" dirty="0">
                <a:latin typeface="Andale Mono" panose="020B0509000000000004" pitchFamily="49" charset="0"/>
              </a:rPr>
              <a:t>2007,3373.9</a:t>
            </a:r>
          </a:p>
          <a:p>
            <a:r>
              <a:rPr lang="en-US" dirty="0">
                <a:latin typeface="Andale Mono" panose="020B0509000000000004" pitchFamily="49" charset="0"/>
              </a:rPr>
              <a:t>2008,2928.3</a:t>
            </a:r>
          </a:p>
          <a:p>
            <a:r>
              <a:rPr lang="en-US" dirty="0">
                <a:latin typeface="Andale Mono" panose="020B0509000000000004" pitchFamily="49" charset="0"/>
              </a:rPr>
              <a:t>,</a:t>
            </a:r>
          </a:p>
          <a:p>
            <a:r>
              <a:rPr lang="en-US" dirty="0">
                <a:latin typeface="Andale Mono" panose="020B0509000000000004" pitchFamily="49" charset="0"/>
              </a:rPr>
              <a:t>Reported crime in Arizona,</a:t>
            </a:r>
          </a:p>
          <a:p>
            <a:r>
              <a:rPr lang="en-US" dirty="0">
                <a:latin typeface="Andale Mono" panose="020B0509000000000004" pitchFamily="49" charset="0"/>
              </a:rPr>
              <a:t>,</a:t>
            </a:r>
          </a:p>
          <a:p>
            <a:r>
              <a:rPr lang="en-US" dirty="0">
                <a:latin typeface="Andale Mono" panose="020B0509000000000004" pitchFamily="49" charset="0"/>
              </a:rPr>
              <a:t>2004,5073.3</a:t>
            </a:r>
          </a:p>
          <a:p>
            <a:r>
              <a:rPr lang="en-US" dirty="0">
                <a:latin typeface="Andale Mono" panose="020B0509000000000004" pitchFamily="49" charset="0"/>
              </a:rPr>
              <a:t>2005,4827</a:t>
            </a:r>
          </a:p>
          <a:p>
            <a:r>
              <a:rPr lang="en-US" dirty="0">
                <a:latin typeface="Andale Mono" panose="020B0509000000000004" pitchFamily="49" charset="0"/>
              </a:rPr>
              <a:t>2006,4741.6</a:t>
            </a:r>
          </a:p>
          <a:p>
            <a:r>
              <a:rPr lang="en-US" dirty="0">
                <a:latin typeface="Andale Mono" panose="020B0509000000000004" pitchFamily="49" charset="0"/>
              </a:rPr>
              <a:t>2007,4502.6</a:t>
            </a:r>
          </a:p>
          <a:p>
            <a:r>
              <a:rPr lang="en-US" dirty="0">
                <a:latin typeface="Andale Mono" panose="020B0509000000000004" pitchFamily="49" charset="0"/>
              </a:rPr>
              <a:t>2008,4087.3</a:t>
            </a:r>
          </a:p>
          <a:p>
            <a:r>
              <a:rPr lang="en-US" dirty="0">
                <a:latin typeface="Andale Mono" panose="020B0509000000000004" pitchFamily="49" charset="0"/>
              </a:rPr>
              <a:t>,</a:t>
            </a:r>
          </a:p>
          <a:p>
            <a:r>
              <a:rPr lang="en-US" dirty="0">
                <a:latin typeface="Andale Mono" panose="020B0509000000000004" pitchFamily="49" charset="0"/>
              </a:rPr>
              <a:t>Reported crime in Arkansas,</a:t>
            </a:r>
          </a:p>
          <a:p>
            <a:r>
              <a:rPr lang="en-US" dirty="0">
                <a:latin typeface="Andale Mono" panose="020B0509000000000004" pitchFamily="49" charset="0"/>
              </a:rPr>
              <a:t>,</a:t>
            </a:r>
          </a:p>
          <a:p>
            <a:r>
              <a:rPr lang="en-US" dirty="0">
                <a:latin typeface="Andale Mono" panose="020B0509000000000004" pitchFamily="49" charset="0"/>
              </a:rPr>
              <a:t>2004,4033.1</a:t>
            </a:r>
          </a:p>
          <a:p>
            <a:r>
              <a:rPr lang="en-US" dirty="0">
                <a:latin typeface="Andale Mono" panose="020B0509000000000004" pitchFamily="49" charset="0"/>
              </a:rPr>
              <a:t>2005,4068</a:t>
            </a:r>
          </a:p>
          <a:p>
            <a:r>
              <a:rPr lang="en-US" dirty="0">
                <a:latin typeface="Andale Mono" panose="020B0509000000000004" pitchFamily="49" charset="0"/>
              </a:rPr>
              <a:t>2006,4021.6</a:t>
            </a:r>
          </a:p>
          <a:p>
            <a:r>
              <a:rPr lang="en-US" dirty="0">
                <a:latin typeface="Andale Mono" panose="020B0509000000000004" pitchFamily="49" charset="0"/>
              </a:rPr>
              <a:t>2007,3945.5</a:t>
            </a:r>
          </a:p>
          <a:p>
            <a:r>
              <a:rPr lang="en-US" dirty="0">
                <a:latin typeface="Andale Mono" panose="020B0509000000000004" pitchFamily="49" charset="0"/>
              </a:rPr>
              <a:t>2008,3843.7</a:t>
            </a:r>
          </a:p>
          <a:p>
            <a:r>
              <a:rPr lang="en-US" dirty="0">
                <a:latin typeface="Andale Mono" panose="020B0509000000000004" pitchFamily="49" charset="0"/>
              </a:rPr>
              <a:t>,</a:t>
            </a:r>
          </a:p>
          <a:p>
            <a:r>
              <a:rPr lang="en-US" dirty="0">
                <a:latin typeface="Andale Mono" panose="020B0509000000000004" pitchFamily="49" charset="0"/>
              </a:rPr>
              <a:t>Reported crime in California,</a:t>
            </a:r>
          </a:p>
          <a:p>
            <a:r>
              <a:rPr lang="en-US" dirty="0">
                <a:latin typeface="Andale Mono" panose="020B0509000000000004" pitchFamily="49" charset="0"/>
              </a:rPr>
              <a:t>,</a:t>
            </a:r>
          </a:p>
          <a:p>
            <a:r>
              <a:rPr lang="en-US" dirty="0">
                <a:latin typeface="Andale Mono" panose="020B0509000000000004" pitchFamily="49" charset="0"/>
              </a:rPr>
              <a:t>2004,3423.9</a:t>
            </a:r>
          </a:p>
          <a:p>
            <a:r>
              <a:rPr lang="en-US" dirty="0">
                <a:latin typeface="Andale Mono" panose="020B0509000000000004" pitchFamily="49" charset="0"/>
              </a:rPr>
              <a:t>2005,3321</a:t>
            </a:r>
          </a:p>
          <a:p>
            <a:r>
              <a:rPr lang="en-US" dirty="0">
                <a:latin typeface="Andale Mono" panose="020B0509000000000004" pitchFamily="49" charset="0"/>
              </a:rPr>
              <a:t>2006,3175.2</a:t>
            </a:r>
          </a:p>
          <a:p>
            <a:r>
              <a:rPr lang="en-US" dirty="0">
                <a:latin typeface="Andale Mono" panose="020B0509000000000004" pitchFamily="49" charset="0"/>
              </a:rPr>
              <a:t>2007,3032.6</a:t>
            </a:r>
          </a:p>
          <a:p>
            <a:r>
              <a:rPr lang="en-US" dirty="0">
                <a:latin typeface="Andale Mono" panose="020B0509000000000004" pitchFamily="49" charset="0"/>
              </a:rPr>
              <a:t>2008,2940.3</a:t>
            </a:r>
          </a:p>
          <a:p>
            <a:r>
              <a:rPr lang="en-US" dirty="0">
                <a:latin typeface="Andale Mono" panose="020B0509000000000004" pitchFamily="49" charset="0"/>
              </a:rPr>
              <a:t>,</a:t>
            </a:r>
          </a:p>
          <a:p>
            <a:r>
              <a:rPr lang="en-US" dirty="0">
                <a:latin typeface="Andale Mono" panose="020B0509000000000004" pitchFamily="49" charset="0"/>
              </a:rPr>
              <a:t>Reported crime in Colorado,</a:t>
            </a:r>
          </a:p>
          <a:p>
            <a:r>
              <a:rPr lang="en-US" dirty="0">
                <a:latin typeface="Andale Mono" panose="020B0509000000000004" pitchFamily="49" charset="0"/>
              </a:rPr>
              <a:t>,</a:t>
            </a:r>
          </a:p>
          <a:p>
            <a:r>
              <a:rPr lang="en-US" dirty="0">
                <a:latin typeface="Andale Mono" panose="020B0509000000000004" pitchFamily="49" charset="0"/>
              </a:rPr>
              <a:t>2004,3918.5</a:t>
            </a:r>
          </a:p>
          <a:p>
            <a:r>
              <a:rPr lang="en-US" dirty="0">
                <a:latin typeface="Andale Mono" panose="020B0509000000000004" pitchFamily="49" charset="0"/>
              </a:rPr>
              <a:t>2005,4041</a:t>
            </a:r>
          </a:p>
          <a:p>
            <a:r>
              <a:rPr lang="en-US" dirty="0">
                <a:latin typeface="Andale Mono" panose="020B0509000000000004" pitchFamily="49" charset="0"/>
              </a:rPr>
              <a:t>2006,3441.8</a:t>
            </a:r>
          </a:p>
          <a:p>
            <a:r>
              <a:rPr lang="en-US" dirty="0">
                <a:latin typeface="Andale Mono" panose="020B0509000000000004" pitchFamily="49" charset="0"/>
              </a:rPr>
              <a:t>2007,2991.3</a:t>
            </a:r>
          </a:p>
          <a:p>
            <a:r>
              <a:rPr lang="en-US" dirty="0">
                <a:latin typeface="Andale Mono" panose="020B0509000000000004" pitchFamily="49" charset="0"/>
              </a:rPr>
              <a:t>2008,2856.7</a:t>
            </a:r>
          </a:p>
          <a:p>
            <a:r>
              <a:rPr lang="en-US" dirty="0">
                <a:latin typeface="Andale Mono" panose="020B0509000000000004" pitchFamily="49" charset="0"/>
              </a:rPr>
              <a:t>,</a:t>
            </a:r>
            <a:endParaRPr lang="en-US" dirty="0">
              <a:effectLst/>
              <a:latin typeface="Andale Mono" panose="020B0509000000000004" pitchFamily="49" charset="0"/>
            </a:endParaRPr>
          </a:p>
        </p:txBody>
      </p:sp>
      <p:sp>
        <p:nvSpPr>
          <p:cNvPr id="4" name="TextBox 3">
            <a:extLst>
              <a:ext uri="{FF2B5EF4-FFF2-40B4-BE49-F238E27FC236}">
                <a16:creationId xmlns:a16="http://schemas.microsoft.com/office/drawing/2014/main" id="{80429BC9-90F3-FD45-BD35-113903923D66}"/>
              </a:ext>
            </a:extLst>
          </p:cNvPr>
          <p:cNvSpPr txBox="1"/>
          <p:nvPr/>
        </p:nvSpPr>
        <p:spPr>
          <a:xfrm>
            <a:off x="157162" y="970186"/>
            <a:ext cx="1247457" cy="369332"/>
          </a:xfrm>
          <a:prstGeom prst="rect">
            <a:avLst/>
          </a:prstGeom>
          <a:noFill/>
        </p:spPr>
        <p:txBody>
          <a:bodyPr wrap="none" rtlCol="0">
            <a:spAutoFit/>
          </a:bodyPr>
          <a:lstStyle/>
          <a:p>
            <a:r>
              <a:rPr lang="en-US" dirty="0"/>
              <a:t>Input data</a:t>
            </a:r>
          </a:p>
        </p:txBody>
      </p:sp>
      <p:sp>
        <p:nvSpPr>
          <p:cNvPr id="5" name="Rectangle 4">
            <a:extLst>
              <a:ext uri="{FF2B5EF4-FFF2-40B4-BE49-F238E27FC236}">
                <a16:creationId xmlns:a16="http://schemas.microsoft.com/office/drawing/2014/main" id="{7A3F3448-9206-9245-B389-85E6D9AD28AE}"/>
              </a:ext>
            </a:extLst>
          </p:cNvPr>
          <p:cNvSpPr/>
          <p:nvPr/>
        </p:nvSpPr>
        <p:spPr>
          <a:xfrm>
            <a:off x="4882242" y="1604795"/>
            <a:ext cx="4572000" cy="4801314"/>
          </a:xfrm>
          <a:prstGeom prst="rect">
            <a:avLst/>
          </a:prstGeom>
        </p:spPr>
        <p:txBody>
          <a:bodyPr>
            <a:spAutoFit/>
          </a:bodyPr>
          <a:lstStyle/>
          <a:p>
            <a:r>
              <a:rPr lang="en-US" dirty="0">
                <a:latin typeface="Andale Mono" panose="020B0509000000000004" pitchFamily="49" charset="0"/>
              </a:rPr>
              <a:t>2004,Alabama,4029.3</a:t>
            </a:r>
          </a:p>
          <a:p>
            <a:r>
              <a:rPr lang="en-US" dirty="0">
                <a:latin typeface="Andale Mono" panose="020B0509000000000004" pitchFamily="49" charset="0"/>
              </a:rPr>
              <a:t>2005,Alabama,3900</a:t>
            </a:r>
          </a:p>
          <a:p>
            <a:r>
              <a:rPr lang="en-US" dirty="0">
                <a:latin typeface="Andale Mono" panose="020B0509000000000004" pitchFamily="49" charset="0"/>
              </a:rPr>
              <a:t>2006,Alabama,3937</a:t>
            </a:r>
          </a:p>
          <a:p>
            <a:r>
              <a:rPr lang="en-US" dirty="0">
                <a:latin typeface="Andale Mono" panose="020B0509000000000004" pitchFamily="49" charset="0"/>
              </a:rPr>
              <a:t>2007,Alabama,3974.9</a:t>
            </a:r>
          </a:p>
          <a:p>
            <a:r>
              <a:rPr lang="en-US" dirty="0">
                <a:latin typeface="Andale Mono" panose="020B0509000000000004" pitchFamily="49" charset="0"/>
              </a:rPr>
              <a:t>2008,Alabama,4081.9</a:t>
            </a:r>
          </a:p>
          <a:p>
            <a:r>
              <a:rPr lang="en-US" dirty="0">
                <a:latin typeface="Andale Mono" panose="020B0509000000000004" pitchFamily="49" charset="0"/>
              </a:rPr>
              <a:t>2004,Alaska,3370.9</a:t>
            </a:r>
          </a:p>
          <a:p>
            <a:r>
              <a:rPr lang="en-US" dirty="0">
                <a:latin typeface="Andale Mono" panose="020B0509000000000004" pitchFamily="49" charset="0"/>
              </a:rPr>
              <a:t>2005,Alaska,3615</a:t>
            </a:r>
          </a:p>
          <a:p>
            <a:r>
              <a:rPr lang="en-US" dirty="0">
                <a:latin typeface="Andale Mono" panose="020B0509000000000004" pitchFamily="49" charset="0"/>
              </a:rPr>
              <a:t>2006,Alaska,3582</a:t>
            </a:r>
          </a:p>
          <a:p>
            <a:r>
              <a:rPr lang="en-US" dirty="0">
                <a:latin typeface="Andale Mono" panose="020B0509000000000004" pitchFamily="49" charset="0"/>
              </a:rPr>
              <a:t>2007,Alaska,3373.9</a:t>
            </a:r>
          </a:p>
          <a:p>
            <a:r>
              <a:rPr lang="en-US" dirty="0">
                <a:latin typeface="Andale Mono" panose="020B0509000000000004" pitchFamily="49" charset="0"/>
              </a:rPr>
              <a:t>2008,Alaska,2928.3</a:t>
            </a:r>
          </a:p>
          <a:p>
            <a:r>
              <a:rPr lang="en-US" dirty="0">
                <a:latin typeface="Andale Mono" panose="020B0509000000000004" pitchFamily="49" charset="0"/>
              </a:rPr>
              <a:t>2004,Arizona,5073.3</a:t>
            </a:r>
          </a:p>
          <a:p>
            <a:r>
              <a:rPr lang="en-US" dirty="0">
                <a:latin typeface="Andale Mono" panose="020B0509000000000004" pitchFamily="49" charset="0"/>
              </a:rPr>
              <a:t>2005,Arizona,4827</a:t>
            </a:r>
          </a:p>
          <a:p>
            <a:r>
              <a:rPr lang="en-US" dirty="0">
                <a:latin typeface="Andale Mono" panose="020B0509000000000004" pitchFamily="49" charset="0"/>
              </a:rPr>
              <a:t>2006,Arizona,4741.6</a:t>
            </a:r>
          </a:p>
          <a:p>
            <a:r>
              <a:rPr lang="en-US" dirty="0">
                <a:latin typeface="Andale Mono" panose="020B0509000000000004" pitchFamily="49" charset="0"/>
              </a:rPr>
              <a:t>2007,Arizona,4502.6</a:t>
            </a:r>
          </a:p>
          <a:p>
            <a:r>
              <a:rPr lang="en-US" dirty="0">
                <a:latin typeface="Andale Mono" panose="020B0509000000000004" pitchFamily="49" charset="0"/>
              </a:rPr>
              <a:t>2008,Arizona,4087.3</a:t>
            </a:r>
          </a:p>
          <a:p>
            <a:r>
              <a:rPr lang="en-US" dirty="0">
                <a:latin typeface="Andale Mono" panose="020B0509000000000004" pitchFamily="49" charset="0"/>
              </a:rPr>
              <a:t>2004,Arkansas,4033.1</a:t>
            </a:r>
          </a:p>
          <a:p>
            <a:r>
              <a:rPr lang="en-US" dirty="0">
                <a:latin typeface="Andale Mono" panose="020B0509000000000004" pitchFamily="49" charset="0"/>
              </a:rPr>
              <a:t>2005,Arkansas,4068</a:t>
            </a:r>
            <a:endParaRPr lang="en-US" dirty="0">
              <a:effectLst/>
              <a:latin typeface="Andale Mono" panose="020B0509000000000004" pitchFamily="49" charset="0"/>
            </a:endParaRPr>
          </a:p>
        </p:txBody>
      </p:sp>
      <p:sp>
        <p:nvSpPr>
          <p:cNvPr id="6" name="Rectangle 5">
            <a:extLst>
              <a:ext uri="{FF2B5EF4-FFF2-40B4-BE49-F238E27FC236}">
                <a16:creationId xmlns:a16="http://schemas.microsoft.com/office/drawing/2014/main" id="{22751B66-AB46-D04F-9B46-613065D1BE51}"/>
              </a:ext>
            </a:extLst>
          </p:cNvPr>
          <p:cNvSpPr/>
          <p:nvPr/>
        </p:nvSpPr>
        <p:spPr>
          <a:xfrm>
            <a:off x="4914901" y="970186"/>
            <a:ext cx="1872372" cy="369332"/>
          </a:xfrm>
          <a:prstGeom prst="rect">
            <a:avLst/>
          </a:prstGeom>
        </p:spPr>
        <p:txBody>
          <a:bodyPr wrap="none">
            <a:spAutoFit/>
          </a:bodyPr>
          <a:lstStyle/>
          <a:p>
            <a:r>
              <a:rPr lang="en-US" dirty="0"/>
              <a:t>Desired Output:</a:t>
            </a:r>
          </a:p>
        </p:txBody>
      </p:sp>
    </p:spTree>
    <p:extLst>
      <p:ext uri="{BB962C8B-B14F-4D97-AF65-F5344CB8AC3E}">
        <p14:creationId xmlns:p14="http://schemas.microsoft.com/office/powerpoint/2010/main" val="34760610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A4438-9213-AE48-9CB0-55EDCD26871A}"/>
              </a:ext>
            </a:extLst>
          </p:cNvPr>
          <p:cNvSpPr>
            <a:spLocks noGrp="1"/>
          </p:cNvSpPr>
          <p:nvPr>
            <p:ph type="title"/>
          </p:nvPr>
        </p:nvSpPr>
        <p:spPr/>
        <p:txBody>
          <a:bodyPr/>
          <a:lstStyle/>
          <a:p>
            <a:r>
              <a:rPr lang="en-US" dirty="0" err="1"/>
              <a:t>Awk</a:t>
            </a:r>
            <a:r>
              <a:rPr lang="en-US" dirty="0"/>
              <a:t> Example</a:t>
            </a:r>
          </a:p>
        </p:txBody>
      </p:sp>
      <p:sp>
        <p:nvSpPr>
          <p:cNvPr id="3" name="Rectangle 2">
            <a:extLst>
              <a:ext uri="{FF2B5EF4-FFF2-40B4-BE49-F238E27FC236}">
                <a16:creationId xmlns:a16="http://schemas.microsoft.com/office/drawing/2014/main" id="{BEC172AA-5891-A343-ABFA-D79BB7A3A571}"/>
              </a:ext>
            </a:extLst>
          </p:cNvPr>
          <p:cNvSpPr/>
          <p:nvPr/>
        </p:nvSpPr>
        <p:spPr>
          <a:xfrm>
            <a:off x="277585" y="3046860"/>
            <a:ext cx="7837714" cy="2308324"/>
          </a:xfrm>
          <a:prstGeom prst="rect">
            <a:avLst/>
          </a:prstGeom>
        </p:spPr>
        <p:txBody>
          <a:bodyPr wrap="square">
            <a:spAutoFit/>
          </a:bodyPr>
          <a:lstStyle/>
          <a:p>
            <a:r>
              <a:rPr lang="en-US" sz="2400" dirty="0">
                <a:latin typeface="Andale Mono" panose="020B0509000000000004" pitchFamily="49" charset="0"/>
              </a:rPr>
              <a:t>BEGIN {FS="[, ]"}</a:t>
            </a:r>
          </a:p>
          <a:p>
            <a:r>
              <a:rPr lang="en-US" sz="2400" dirty="0">
                <a:latin typeface="Andale Mono" panose="020B0509000000000004" pitchFamily="49" charset="0"/>
              </a:rPr>
              <a:t>$1=="Reported" {</a:t>
            </a:r>
          </a:p>
          <a:p>
            <a:r>
              <a:rPr lang="en-US" sz="2400" dirty="0">
                <a:latin typeface="Andale Mono" panose="020B0509000000000004" pitchFamily="49" charset="0"/>
              </a:rPr>
              <a:t>state = $4" "$5;</a:t>
            </a:r>
          </a:p>
          <a:p>
            <a:r>
              <a:rPr lang="en-US" sz="2400" dirty="0" err="1">
                <a:latin typeface="Andale Mono" panose="020B0509000000000004" pitchFamily="49" charset="0"/>
              </a:rPr>
              <a:t>gsub</a:t>
            </a:r>
            <a:r>
              <a:rPr lang="en-US" sz="2400" dirty="0">
                <a:latin typeface="Andale Mono" panose="020B0509000000000004" pitchFamily="49" charset="0"/>
              </a:rPr>
              <a:t>(/[ \t]+$/, "", state)</a:t>
            </a:r>
          </a:p>
          <a:p>
            <a:r>
              <a:rPr lang="en-US" sz="2400" dirty="0">
                <a:latin typeface="Andale Mono" panose="020B0509000000000004" pitchFamily="49" charset="0"/>
              </a:rPr>
              <a:t>}</a:t>
            </a:r>
          </a:p>
          <a:p>
            <a:r>
              <a:rPr lang="en-US" sz="2400" dirty="0">
                <a:latin typeface="Andale Mono" panose="020B0509000000000004" pitchFamily="49" charset="0"/>
              </a:rPr>
              <a:t>$1 ~ 20 {print $1",”state","$2}</a:t>
            </a:r>
            <a:endParaRPr lang="en-US" sz="2400" dirty="0">
              <a:effectLst/>
              <a:latin typeface="Andale Mono" panose="020B0509000000000004" pitchFamily="49" charset="0"/>
            </a:endParaRPr>
          </a:p>
        </p:txBody>
      </p:sp>
      <p:sp>
        <p:nvSpPr>
          <p:cNvPr id="4" name="Rectangle 3">
            <a:extLst>
              <a:ext uri="{FF2B5EF4-FFF2-40B4-BE49-F238E27FC236}">
                <a16:creationId xmlns:a16="http://schemas.microsoft.com/office/drawing/2014/main" id="{BF3DD76F-7BB4-3F4B-9C24-886537B61F4B}"/>
              </a:ext>
            </a:extLst>
          </p:cNvPr>
          <p:cNvSpPr/>
          <p:nvPr/>
        </p:nvSpPr>
        <p:spPr>
          <a:xfrm>
            <a:off x="4729162" y="424402"/>
            <a:ext cx="4572000" cy="2031325"/>
          </a:xfrm>
          <a:prstGeom prst="rect">
            <a:avLst/>
          </a:prstGeom>
        </p:spPr>
        <p:txBody>
          <a:bodyPr>
            <a:spAutoFit/>
          </a:bodyPr>
          <a:lstStyle/>
          <a:p>
            <a:r>
              <a:rPr lang="en-US" dirty="0">
                <a:latin typeface="Andale Mono" panose="020B0509000000000004" pitchFamily="49" charset="0"/>
              </a:rPr>
              <a:t>Reported crime in Alabama,</a:t>
            </a:r>
          </a:p>
          <a:p>
            <a:r>
              <a:rPr lang="en-US" dirty="0">
                <a:latin typeface="Andale Mono" panose="020B0509000000000004" pitchFamily="49" charset="0"/>
              </a:rPr>
              <a:t>,</a:t>
            </a:r>
          </a:p>
          <a:p>
            <a:r>
              <a:rPr lang="en-US" dirty="0">
                <a:latin typeface="Andale Mono" panose="020B0509000000000004" pitchFamily="49" charset="0"/>
              </a:rPr>
              <a:t>2004,4029.3</a:t>
            </a:r>
          </a:p>
          <a:p>
            <a:r>
              <a:rPr lang="en-US" dirty="0">
                <a:latin typeface="Andale Mono" panose="020B0509000000000004" pitchFamily="49" charset="0"/>
              </a:rPr>
              <a:t>2005,3900</a:t>
            </a:r>
          </a:p>
          <a:p>
            <a:r>
              <a:rPr lang="en-US" dirty="0">
                <a:latin typeface="Andale Mono" panose="020B0509000000000004" pitchFamily="49" charset="0"/>
              </a:rPr>
              <a:t>2006,3937</a:t>
            </a:r>
          </a:p>
          <a:p>
            <a:r>
              <a:rPr lang="en-US" dirty="0">
                <a:latin typeface="Andale Mono" panose="020B0509000000000004" pitchFamily="49" charset="0"/>
              </a:rPr>
              <a:t>2007,3974.9</a:t>
            </a:r>
          </a:p>
          <a:p>
            <a:r>
              <a:rPr lang="en-US" dirty="0">
                <a:latin typeface="Andale Mono" panose="020B0509000000000004" pitchFamily="49" charset="0"/>
              </a:rPr>
              <a:t>2008,4081.9</a:t>
            </a:r>
          </a:p>
        </p:txBody>
      </p:sp>
    </p:spTree>
    <p:extLst>
      <p:ext uri="{BB962C8B-B14F-4D97-AF65-F5344CB8AC3E}">
        <p14:creationId xmlns:p14="http://schemas.microsoft.com/office/powerpoint/2010/main" val="395105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F5D630-74BB-5043-8352-78B8B83DF5A1}"/>
              </a:ext>
            </a:extLst>
          </p:cNvPr>
          <p:cNvSpPr>
            <a:spLocks noGrp="1"/>
          </p:cNvSpPr>
          <p:nvPr>
            <p:ph type="title"/>
          </p:nvPr>
        </p:nvSpPr>
        <p:spPr/>
        <p:txBody>
          <a:bodyPr/>
          <a:lstStyle/>
          <a:p>
            <a:r>
              <a:rPr lang="en-US" dirty="0"/>
              <a:t>Example 2</a:t>
            </a:r>
          </a:p>
        </p:txBody>
      </p:sp>
      <p:sp>
        <p:nvSpPr>
          <p:cNvPr id="3" name="Rectangle 2">
            <a:extLst>
              <a:ext uri="{FF2B5EF4-FFF2-40B4-BE49-F238E27FC236}">
                <a16:creationId xmlns:a16="http://schemas.microsoft.com/office/drawing/2014/main" id="{84DF98AD-C3DB-C845-A23B-03F71C29F148}"/>
              </a:ext>
            </a:extLst>
          </p:cNvPr>
          <p:cNvSpPr/>
          <p:nvPr/>
        </p:nvSpPr>
        <p:spPr>
          <a:xfrm>
            <a:off x="3314700" y="317043"/>
            <a:ext cx="2083006" cy="369332"/>
          </a:xfrm>
          <a:prstGeom prst="rect">
            <a:avLst/>
          </a:prstGeom>
        </p:spPr>
        <p:txBody>
          <a:bodyPr wrap="none">
            <a:spAutoFit/>
          </a:bodyPr>
          <a:lstStyle/>
          <a:p>
            <a:r>
              <a:rPr lang="en-US" dirty="0"/>
              <a:t>Suppose we want:</a:t>
            </a:r>
          </a:p>
        </p:txBody>
      </p:sp>
      <p:sp>
        <p:nvSpPr>
          <p:cNvPr id="4" name="Rectangle 3">
            <a:extLst>
              <a:ext uri="{FF2B5EF4-FFF2-40B4-BE49-F238E27FC236}">
                <a16:creationId xmlns:a16="http://schemas.microsoft.com/office/drawing/2014/main" id="{1FFB21EF-B331-2F42-A7C1-594975E875D9}"/>
              </a:ext>
            </a:extLst>
          </p:cNvPr>
          <p:cNvSpPr/>
          <p:nvPr/>
        </p:nvSpPr>
        <p:spPr>
          <a:xfrm>
            <a:off x="3314700" y="686375"/>
            <a:ext cx="6799737" cy="1754326"/>
          </a:xfrm>
          <a:prstGeom prst="rect">
            <a:avLst/>
          </a:prstGeom>
        </p:spPr>
        <p:txBody>
          <a:bodyPr wrap="square">
            <a:spAutoFit/>
          </a:bodyPr>
          <a:lstStyle/>
          <a:p>
            <a:r>
              <a:rPr lang="en-US" dirty="0">
                <a:latin typeface="Andale Mono" panose="020B0509000000000004" pitchFamily="49" charset="0"/>
              </a:rPr>
              <a:t>California,3423.9,3321,3175.2,3032.6</a:t>
            </a:r>
          </a:p>
          <a:p>
            <a:r>
              <a:rPr lang="en-US" dirty="0">
                <a:latin typeface="Andale Mono" panose="020B0509000000000004" pitchFamily="49" charset="0"/>
              </a:rPr>
              <a:t>Colorado,3918.5,4041,3441.8,2991.3</a:t>
            </a:r>
          </a:p>
          <a:p>
            <a:r>
              <a:rPr lang="en-US" dirty="0">
                <a:latin typeface="Andale Mono" panose="020B0509000000000004" pitchFamily="49" charset="0"/>
              </a:rPr>
              <a:t>Connecticut,2684.9,2579,2575,2470.6</a:t>
            </a:r>
          </a:p>
          <a:p>
            <a:r>
              <a:rPr lang="en-US" dirty="0">
                <a:latin typeface="Andale Mono" panose="020B0509000000000004" pitchFamily="49" charset="0"/>
              </a:rPr>
              <a:t>Delaware,3283.6,3118,3474.5,3427.1</a:t>
            </a:r>
          </a:p>
          <a:p>
            <a:r>
              <a:rPr lang="en-US" dirty="0">
                <a:latin typeface="Andale Mono" panose="020B0509000000000004" pitchFamily="49" charset="0"/>
              </a:rPr>
              <a:t>District of,4852.8,4490,4653.9,4916.3</a:t>
            </a:r>
          </a:p>
          <a:p>
            <a:r>
              <a:rPr lang="en-US" dirty="0">
                <a:latin typeface="Andale Mono" panose="020B0509000000000004" pitchFamily="49" charset="0"/>
              </a:rPr>
              <a:t>Florida,4182.5,4013,3986.2,4088.8</a:t>
            </a:r>
            <a:endParaRPr lang="en-US" dirty="0">
              <a:effectLst/>
              <a:latin typeface="Andale Mono" panose="020B0509000000000004" pitchFamily="49" charset="0"/>
            </a:endParaRPr>
          </a:p>
        </p:txBody>
      </p:sp>
      <p:sp>
        <p:nvSpPr>
          <p:cNvPr id="5" name="Rectangle 4">
            <a:extLst>
              <a:ext uri="{FF2B5EF4-FFF2-40B4-BE49-F238E27FC236}">
                <a16:creationId xmlns:a16="http://schemas.microsoft.com/office/drawing/2014/main" id="{F29B9EB3-EE7D-5F41-AD50-765E737221BE}"/>
              </a:ext>
            </a:extLst>
          </p:cNvPr>
          <p:cNvSpPr/>
          <p:nvPr/>
        </p:nvSpPr>
        <p:spPr>
          <a:xfrm>
            <a:off x="170337" y="2457030"/>
            <a:ext cx="9944100" cy="4247317"/>
          </a:xfrm>
          <a:prstGeom prst="rect">
            <a:avLst/>
          </a:prstGeom>
        </p:spPr>
        <p:txBody>
          <a:bodyPr wrap="square">
            <a:spAutoFit/>
          </a:bodyPr>
          <a:lstStyle/>
          <a:p>
            <a:r>
              <a:rPr lang="en-US" dirty="0">
                <a:latin typeface="Andale Mono" panose="020B0509000000000004" pitchFamily="49" charset="0"/>
              </a:rPr>
              <a:t>BEGIN {print "state,2004,2005,2006,2007,2008"; FS="[, ]"}</a:t>
            </a:r>
          </a:p>
          <a:p>
            <a:r>
              <a:rPr lang="en-US" dirty="0">
                <a:latin typeface="Andale Mono" panose="020B0509000000000004" pitchFamily="49" charset="0"/>
              </a:rPr>
              <a:t>$1=="Reported" {</a:t>
            </a:r>
            <a:r>
              <a:rPr lang="en-US" dirty="0" err="1">
                <a:latin typeface="Andale Mono" panose="020B0509000000000004" pitchFamily="49" charset="0"/>
              </a:rPr>
              <a:t>gsub</a:t>
            </a:r>
            <a:r>
              <a:rPr lang="en-US" dirty="0">
                <a:latin typeface="Andale Mono" panose="020B0509000000000004" pitchFamily="49" charset="0"/>
              </a:rPr>
              <a:t>(/,/,""); state = $4" "$5;</a:t>
            </a:r>
          </a:p>
          <a:p>
            <a:r>
              <a:rPr lang="en-US" dirty="0" err="1">
                <a:latin typeface="Andale Mono" panose="020B0509000000000004" pitchFamily="49" charset="0"/>
              </a:rPr>
              <a:t>gsub</a:t>
            </a:r>
            <a:r>
              <a:rPr lang="en-US" dirty="0">
                <a:latin typeface="Andale Mono" panose="020B0509000000000004" pitchFamily="49" charset="0"/>
              </a:rPr>
              <a:t>(/[ \t]+$/, "", state)</a:t>
            </a:r>
          </a:p>
          <a:p>
            <a:r>
              <a:rPr lang="en-US" dirty="0" err="1">
                <a:latin typeface="Andale Mono" panose="020B0509000000000004" pitchFamily="49" charset="0"/>
              </a:rPr>
              <a:t>getline</a:t>
            </a:r>
            <a:r>
              <a:rPr lang="en-US" dirty="0">
                <a:latin typeface="Andale Mono" panose="020B0509000000000004" pitchFamily="49" charset="0"/>
              </a:rPr>
              <a:t>; </a:t>
            </a:r>
            <a:r>
              <a:rPr lang="en-US" dirty="0" err="1">
                <a:latin typeface="Andale Mono" panose="020B0509000000000004" pitchFamily="49" charset="0"/>
              </a:rPr>
              <a:t>getline</a:t>
            </a:r>
            <a:r>
              <a:rPr lang="en-US" dirty="0">
                <a:latin typeface="Andale Mono" panose="020B0509000000000004" pitchFamily="49" charset="0"/>
              </a:rPr>
              <a:t>;</a:t>
            </a:r>
          </a:p>
          <a:p>
            <a:r>
              <a:rPr lang="en-US" dirty="0">
                <a:latin typeface="Andale Mono" panose="020B0509000000000004" pitchFamily="49" charset="0"/>
              </a:rPr>
              <a:t>year1 = $2;</a:t>
            </a:r>
          </a:p>
          <a:p>
            <a:r>
              <a:rPr lang="en-US" dirty="0" err="1">
                <a:latin typeface="Andale Mono" panose="020B0509000000000004" pitchFamily="49" charset="0"/>
              </a:rPr>
              <a:t>getline</a:t>
            </a:r>
            <a:r>
              <a:rPr lang="en-US" dirty="0">
                <a:latin typeface="Andale Mono" panose="020B0509000000000004" pitchFamily="49" charset="0"/>
              </a:rPr>
              <a:t>;</a:t>
            </a:r>
          </a:p>
          <a:p>
            <a:r>
              <a:rPr lang="en-US" dirty="0">
                <a:latin typeface="Andale Mono" panose="020B0509000000000004" pitchFamily="49" charset="0"/>
              </a:rPr>
              <a:t>year2 = $2;</a:t>
            </a:r>
          </a:p>
          <a:p>
            <a:r>
              <a:rPr lang="en-US" dirty="0" err="1">
                <a:latin typeface="Andale Mono" panose="020B0509000000000004" pitchFamily="49" charset="0"/>
              </a:rPr>
              <a:t>getline</a:t>
            </a:r>
            <a:r>
              <a:rPr lang="en-US" dirty="0">
                <a:latin typeface="Andale Mono" panose="020B0509000000000004" pitchFamily="49" charset="0"/>
              </a:rPr>
              <a:t>;</a:t>
            </a:r>
          </a:p>
          <a:p>
            <a:r>
              <a:rPr lang="en-US" dirty="0">
                <a:latin typeface="Andale Mono" panose="020B0509000000000004" pitchFamily="49" charset="0"/>
              </a:rPr>
              <a:t>year3 = $2;</a:t>
            </a:r>
          </a:p>
          <a:p>
            <a:r>
              <a:rPr lang="en-US" dirty="0" err="1">
                <a:latin typeface="Andale Mono" panose="020B0509000000000004" pitchFamily="49" charset="0"/>
              </a:rPr>
              <a:t>getline</a:t>
            </a:r>
            <a:r>
              <a:rPr lang="en-US" dirty="0">
                <a:latin typeface="Andale Mono" panose="020B0509000000000004" pitchFamily="49" charset="0"/>
              </a:rPr>
              <a:t>;</a:t>
            </a:r>
          </a:p>
          <a:p>
            <a:r>
              <a:rPr lang="en-US" dirty="0">
                <a:latin typeface="Andale Mono" panose="020B0509000000000004" pitchFamily="49" charset="0"/>
              </a:rPr>
              <a:t>year4 = $2;</a:t>
            </a:r>
          </a:p>
          <a:p>
            <a:r>
              <a:rPr lang="en-US" dirty="0" err="1">
                <a:latin typeface="Andale Mono" panose="020B0509000000000004" pitchFamily="49" charset="0"/>
              </a:rPr>
              <a:t>getline</a:t>
            </a:r>
            <a:r>
              <a:rPr lang="en-US" dirty="0">
                <a:latin typeface="Andale Mono" panose="020B0509000000000004" pitchFamily="49" charset="0"/>
              </a:rPr>
              <a:t>;</a:t>
            </a:r>
          </a:p>
          <a:p>
            <a:r>
              <a:rPr lang="en-US" dirty="0">
                <a:latin typeface="Andale Mono" panose="020B0509000000000004" pitchFamily="49" charset="0"/>
              </a:rPr>
              <a:t>year5 = $2;</a:t>
            </a:r>
          </a:p>
          <a:p>
            <a:r>
              <a:rPr lang="en-US" dirty="0">
                <a:latin typeface="Andale Mono" panose="020B0509000000000004" pitchFamily="49" charset="0"/>
              </a:rPr>
              <a:t>print state","year1","year2","year3","year4;</a:t>
            </a:r>
          </a:p>
          <a:p>
            <a:r>
              <a:rPr lang="en-US" dirty="0">
                <a:latin typeface="Andale Mono" panose="020B0509000000000004" pitchFamily="49" charset="0"/>
              </a:rPr>
              <a:t>}</a:t>
            </a:r>
            <a:endParaRPr lang="en-US" dirty="0">
              <a:effectLst/>
              <a:latin typeface="Andale Mono" panose="020B0509000000000004" pitchFamily="49" charset="0"/>
            </a:endParaRPr>
          </a:p>
        </p:txBody>
      </p:sp>
    </p:spTree>
    <p:extLst>
      <p:ext uri="{BB962C8B-B14F-4D97-AF65-F5344CB8AC3E}">
        <p14:creationId xmlns:p14="http://schemas.microsoft.com/office/powerpoint/2010/main" val="499731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5">
                                            <p:txEl>
                                              <p:pRg st="13" end="1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204" y="238981"/>
            <a:ext cx="8543924" cy="802196"/>
          </a:xfrm>
        </p:spPr>
        <p:txBody>
          <a:bodyPr>
            <a:normAutofit fontScale="90000"/>
          </a:bodyPr>
          <a:lstStyle/>
          <a:p>
            <a:r>
              <a:rPr lang="en-US" dirty="0"/>
              <a:t>Data Wrangler / </a:t>
            </a:r>
            <a:r>
              <a:rPr lang="en-US" dirty="0" err="1"/>
              <a:t>Trifacta</a:t>
            </a:r>
            <a:br>
              <a:rPr lang="en-US" dirty="0"/>
            </a:br>
            <a:endParaRPr lang="en-US" dirty="0"/>
          </a:p>
        </p:txBody>
      </p:sp>
      <p:sp>
        <p:nvSpPr>
          <p:cNvPr id="3" name="Slide Number Placeholder 2"/>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D4AF5AF2-B502-6441-8332-5CCCE07F1291}" type="slidenum">
              <a:rPr kumimoji="0" lang="en-US" sz="1800" b="0" i="0" u="none" strike="noStrike" kern="1200" cap="none" spc="0" normalizeH="0" baseline="0" noProof="0">
                <a:ln>
                  <a:noFill/>
                </a:ln>
                <a:solidFill>
                  <a:srgbClr val="000000"/>
                </a:solidFill>
                <a:effectLst/>
                <a:uLnTx/>
                <a:uFillTx/>
                <a:latin typeface="Tahoma"/>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39</a:t>
            </a:fld>
            <a:endParaRPr kumimoji="0" lang="en-US" sz="1800" b="0" i="0" u="none" strike="noStrike" kern="1200" cap="none" spc="0" normalizeH="0" baseline="0" noProof="0">
              <a:ln>
                <a:noFill/>
              </a:ln>
              <a:solidFill>
                <a:srgbClr val="000000"/>
              </a:solidFill>
              <a:effectLst/>
              <a:uLnTx/>
              <a:uFillTx/>
              <a:latin typeface="Tahoma"/>
              <a:ea typeface="+mn-ea"/>
              <a:cs typeface="+mn-cs"/>
            </a:endParaRPr>
          </a:p>
        </p:txBody>
      </p:sp>
      <p:pic>
        <p:nvPicPr>
          <p:cNvPr id="4" name="Picture 3"/>
          <p:cNvPicPr>
            <a:picLocks noChangeAspect="1"/>
          </p:cNvPicPr>
          <p:nvPr/>
        </p:nvPicPr>
        <p:blipFill>
          <a:blip r:embed="rId2"/>
          <a:stretch>
            <a:fillRect/>
          </a:stretch>
        </p:blipFill>
        <p:spPr>
          <a:xfrm>
            <a:off x="0" y="825500"/>
            <a:ext cx="9144000" cy="5715000"/>
          </a:xfrm>
          <a:prstGeom prst="rect">
            <a:avLst/>
          </a:prstGeom>
        </p:spPr>
      </p:pic>
      <p:sp>
        <p:nvSpPr>
          <p:cNvPr id="5" name="Rectangle 4"/>
          <p:cNvSpPr/>
          <p:nvPr/>
        </p:nvSpPr>
        <p:spPr>
          <a:xfrm>
            <a:off x="114204" y="456168"/>
            <a:ext cx="4006225"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Rockwell"/>
                <a:ea typeface="+mn-ea"/>
                <a:cs typeface="+mn-cs"/>
              </a:rPr>
              <a:t>http://</a:t>
            </a:r>
            <a:r>
              <a:rPr kumimoji="0" lang="en-US" sz="1800" b="0" i="0" u="none" strike="noStrike" kern="1200" cap="none" spc="0" normalizeH="0" baseline="0" noProof="0" dirty="0" err="1">
                <a:ln>
                  <a:noFill/>
                </a:ln>
                <a:solidFill>
                  <a:srgbClr val="000000"/>
                </a:solidFill>
                <a:effectLst/>
                <a:uLnTx/>
                <a:uFillTx/>
                <a:latin typeface="Rockwell"/>
                <a:ea typeface="+mn-ea"/>
                <a:cs typeface="+mn-cs"/>
              </a:rPr>
              <a:t>vis.stanford.edu</a:t>
            </a:r>
            <a:r>
              <a:rPr kumimoji="0" lang="en-US" sz="1800" b="0" i="0" u="none" strike="noStrike" kern="1200" cap="none" spc="0" normalizeH="0" baseline="0" noProof="0" dirty="0">
                <a:ln>
                  <a:noFill/>
                </a:ln>
                <a:solidFill>
                  <a:srgbClr val="000000"/>
                </a:solidFill>
                <a:effectLst/>
                <a:uLnTx/>
                <a:uFillTx/>
                <a:latin typeface="Rockwell"/>
                <a:ea typeface="+mn-ea"/>
                <a:cs typeface="+mn-cs"/>
              </a:rPr>
              <a:t>/wrangler/app/</a:t>
            </a:r>
          </a:p>
        </p:txBody>
      </p:sp>
    </p:spTree>
    <p:extLst>
      <p:ext uri="{BB962C8B-B14F-4D97-AF65-F5344CB8AC3E}">
        <p14:creationId xmlns:p14="http://schemas.microsoft.com/office/powerpoint/2010/main" val="14195073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7948"/>
          </a:xfrm>
        </p:spPr>
        <p:txBody>
          <a:bodyPr/>
          <a:lstStyle/>
          <a:p>
            <a:r>
              <a:rPr lang="en-US" dirty="0"/>
              <a:t>Three Extremely Powerful Tools</a:t>
            </a:r>
          </a:p>
        </p:txBody>
      </p:sp>
      <p:sp>
        <p:nvSpPr>
          <p:cNvPr id="3" name="Slide Number Placeholder 2"/>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D4AF5AF2-B502-6441-8332-5CCCE07F1291}" type="slidenum">
              <a:rPr kumimoji="0" lang="en-US" sz="1800" b="0" i="0" u="none" strike="noStrike" kern="1200" cap="none" spc="0" normalizeH="0" baseline="0" noProof="0" smtClean="0">
                <a:ln>
                  <a:noFill/>
                </a:ln>
                <a:solidFill>
                  <a:srgbClr val="000000"/>
                </a:solidFill>
                <a:effectLst/>
                <a:uLnTx/>
                <a:uFillTx/>
                <a:latin typeface="Tahoma"/>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4</a:t>
            </a:fld>
            <a:endParaRPr kumimoji="0" lang="en-US" sz="1800" b="0" i="0" u="none" strike="noStrike" kern="1200" cap="none" spc="0" normalizeH="0" baseline="0" noProof="0">
              <a:ln>
                <a:noFill/>
              </a:ln>
              <a:solidFill>
                <a:srgbClr val="000000"/>
              </a:solidFill>
              <a:effectLst/>
              <a:uLnTx/>
              <a:uFillTx/>
              <a:latin typeface="Tahoma"/>
              <a:ea typeface="+mn-ea"/>
              <a:cs typeface="+mn-cs"/>
            </a:endParaRPr>
          </a:p>
        </p:txBody>
      </p:sp>
      <p:sp>
        <p:nvSpPr>
          <p:cNvPr id="4" name="Rectangle 3"/>
          <p:cNvSpPr/>
          <p:nvPr/>
        </p:nvSpPr>
        <p:spPr>
          <a:xfrm>
            <a:off x="181596" y="993788"/>
            <a:ext cx="8276603" cy="396833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ea typeface="+mn-ea"/>
                <a:cs typeface="+mn-cs"/>
              </a:rPr>
              <a:t>1) grep – find text matching a regular expression</a:t>
            </a:r>
          </a:p>
          <a:p>
            <a:pPr marL="0" marR="0" lvl="0" indent="0" algn="l" defTabSz="457200" rtl="0" eaLnBrk="1" fontAlgn="auto" latinLnBrk="0" hangingPunct="1">
              <a:lnSpc>
                <a:spcPct val="12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ea typeface="+mn-ea"/>
                <a:cs typeface="+mn-cs"/>
              </a:rPr>
              <a:t>Basic syntax:</a:t>
            </a:r>
          </a:p>
          <a:p>
            <a:pPr marL="0" marR="0" lvl="0" indent="0" algn="l" defTabSz="457200" rtl="0" eaLnBrk="1" fontAlgn="auto" latinLnBrk="0" hangingPunct="1">
              <a:lnSpc>
                <a:spcPct val="12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ea typeface="+mn-ea"/>
                <a:cs typeface="+mn-cs"/>
              </a:rPr>
              <a:t>		</a:t>
            </a:r>
            <a:r>
              <a:rPr kumimoji="0" lang="en-US" sz="2400" b="0" i="0" u="none" strike="noStrike" kern="1200" cap="none" spc="0" normalizeH="0" baseline="0" noProof="0" dirty="0" err="1">
                <a:ln>
                  <a:noFill/>
                </a:ln>
                <a:solidFill>
                  <a:srgbClr val="000000"/>
                </a:solidFill>
                <a:effectLst/>
                <a:uLnTx/>
                <a:uFillTx/>
                <a:ea typeface="+mn-ea"/>
                <a:cs typeface="Courier"/>
              </a:rPr>
              <a:t>grep</a:t>
            </a:r>
            <a:r>
              <a:rPr kumimoji="0" lang="en-US" sz="2400" b="0" i="0" u="none" strike="noStrike" kern="1200" cap="none" spc="0" normalizeH="0" baseline="0" noProof="0" dirty="0">
                <a:ln>
                  <a:noFill/>
                </a:ln>
                <a:solidFill>
                  <a:srgbClr val="000000"/>
                </a:solidFill>
                <a:effectLst/>
                <a:uLnTx/>
                <a:uFillTx/>
                <a:ea typeface="+mn-ea"/>
                <a:cs typeface="Courier"/>
              </a:rPr>
              <a:t> '</a:t>
            </a:r>
            <a:r>
              <a:rPr kumimoji="0" lang="en-US" sz="2400" b="0" i="0" u="none" strike="noStrike" kern="1200" cap="none" spc="0" normalizeH="0" baseline="0" noProof="0" dirty="0" err="1">
                <a:ln>
                  <a:noFill/>
                </a:ln>
                <a:solidFill>
                  <a:srgbClr val="000000"/>
                </a:solidFill>
                <a:effectLst/>
                <a:uLnTx/>
                <a:uFillTx/>
                <a:ea typeface="+mn-ea"/>
                <a:cs typeface="Courier"/>
              </a:rPr>
              <a:t>regexp</a:t>
            </a:r>
            <a:r>
              <a:rPr kumimoji="0" lang="en-US" sz="2400" b="0" i="0" u="none" strike="noStrike" kern="1200" cap="none" spc="0" normalizeH="0" baseline="0" noProof="0" dirty="0">
                <a:ln>
                  <a:noFill/>
                </a:ln>
                <a:solidFill>
                  <a:srgbClr val="000000"/>
                </a:solidFill>
                <a:effectLst/>
                <a:uLnTx/>
                <a:uFillTx/>
                <a:ea typeface="+mn-ea"/>
                <a:cs typeface="Courier"/>
              </a:rPr>
              <a:t>' filename</a:t>
            </a:r>
          </a:p>
          <a:p>
            <a:pPr marL="0" marR="0" lvl="0" indent="0" algn="l" defTabSz="457200" rtl="0" eaLnBrk="1" fontAlgn="auto" latinLnBrk="0" hangingPunct="1">
              <a:lnSpc>
                <a:spcPct val="12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ea typeface="+mn-ea"/>
                <a:cs typeface="+mn-cs"/>
              </a:rPr>
              <a:t>or equivalently (using UNIX pipelining):	</a:t>
            </a:r>
          </a:p>
          <a:p>
            <a:pPr marL="0" marR="0" lvl="0" indent="0" algn="l" defTabSz="457200" rtl="0" eaLnBrk="1" fontAlgn="auto" latinLnBrk="0" hangingPunct="1">
              <a:lnSpc>
                <a:spcPct val="12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ea typeface="+mn-ea"/>
                <a:cs typeface="+mn-cs"/>
              </a:rPr>
              <a:t>		</a:t>
            </a:r>
            <a:r>
              <a:rPr kumimoji="0" lang="en-US" sz="2400" b="0" i="0" u="none" strike="noStrike" kern="1200" cap="none" spc="0" normalizeH="0" baseline="0" noProof="0" dirty="0">
                <a:ln>
                  <a:noFill/>
                </a:ln>
                <a:solidFill>
                  <a:srgbClr val="000000"/>
                </a:solidFill>
                <a:effectLst/>
                <a:uLnTx/>
                <a:uFillTx/>
                <a:ea typeface="+mn-ea"/>
                <a:cs typeface="Courier New"/>
              </a:rPr>
              <a:t>cat filename | grep '</a:t>
            </a:r>
            <a:r>
              <a:rPr kumimoji="0" lang="en-US" sz="2400" b="0" i="0" u="none" strike="noStrike" kern="1200" cap="none" spc="0" normalizeH="0" baseline="0" noProof="0" dirty="0" err="1">
                <a:ln>
                  <a:noFill/>
                </a:ln>
                <a:solidFill>
                  <a:srgbClr val="000000"/>
                </a:solidFill>
                <a:effectLst/>
                <a:uLnTx/>
                <a:uFillTx/>
                <a:ea typeface="+mn-ea"/>
                <a:cs typeface="Courier New"/>
              </a:rPr>
              <a:t>regexp</a:t>
            </a:r>
            <a:r>
              <a:rPr kumimoji="0" lang="en-US" sz="2400" b="0" i="0" u="none" strike="noStrike" kern="1200" cap="none" spc="0" normalizeH="0" baseline="0" noProof="0" dirty="0">
                <a:ln>
                  <a:noFill/>
                </a:ln>
                <a:solidFill>
                  <a:srgbClr val="000000"/>
                </a:solidFill>
                <a:effectLst/>
                <a:uLnTx/>
                <a:uFillTx/>
                <a:ea typeface="+mn-ea"/>
                <a:cs typeface="Courier New"/>
              </a:rPr>
              <a:t>’</a:t>
            </a:r>
          </a:p>
          <a:p>
            <a:pPr marL="0" marR="0" lvl="0" indent="0" algn="l" defTabSz="457200" rtl="0" eaLnBrk="1" fontAlgn="auto" latinLnBrk="0" hangingPunct="1">
              <a:lnSpc>
                <a:spcPct val="120000"/>
              </a:lnSpc>
              <a:spcBef>
                <a:spcPts val="0"/>
              </a:spcBef>
              <a:spcAft>
                <a:spcPts val="0"/>
              </a:spcAft>
              <a:buClrTx/>
              <a:buSzTx/>
              <a:buFontTx/>
              <a:buNone/>
              <a:tabLst/>
              <a:defRPr/>
            </a:pPr>
            <a:endParaRPr lang="en-US" sz="2400" dirty="0">
              <a:solidFill>
                <a:srgbClr val="000000"/>
              </a:solidFill>
              <a:cs typeface="Courier New"/>
            </a:endParaRPr>
          </a:p>
          <a:p>
            <a:pPr>
              <a:lnSpc>
                <a:spcPct val="120000"/>
              </a:lnSpc>
            </a:pPr>
            <a:r>
              <a:rPr lang="en-US" sz="2400" b="1" dirty="0">
                <a:solidFill>
                  <a:srgbClr val="000000"/>
                </a:solidFill>
              </a:rPr>
              <a:t>2) sed – stream editor</a:t>
            </a:r>
          </a:p>
          <a:p>
            <a:pPr marL="0" marR="0" lvl="0" indent="0" algn="l" defTabSz="457200" rtl="0" eaLnBrk="1" fontAlgn="auto" latinLnBrk="0" hangingPunct="1">
              <a:lnSpc>
                <a:spcPct val="12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ea typeface="+mn-ea"/>
              <a:cs typeface="Courier New"/>
            </a:endParaRPr>
          </a:p>
          <a:p>
            <a:pPr marL="0" marR="0" lvl="0" indent="0" algn="l" defTabSz="457200" rtl="0" eaLnBrk="1" fontAlgn="auto" latinLnBrk="0" hangingPunct="1">
              <a:lnSpc>
                <a:spcPct val="120000"/>
              </a:lnSpc>
              <a:spcBef>
                <a:spcPts val="0"/>
              </a:spcBef>
              <a:spcAft>
                <a:spcPts val="0"/>
              </a:spcAft>
              <a:buClrTx/>
              <a:buSzTx/>
              <a:buFontTx/>
              <a:buNone/>
              <a:tabLst/>
              <a:defRPr/>
            </a:pPr>
            <a:r>
              <a:rPr lang="en-US" sz="2400" b="1" dirty="0">
                <a:solidFill>
                  <a:srgbClr val="000000"/>
                </a:solidFill>
                <a:cs typeface="Courier New"/>
              </a:rPr>
              <a:t>3) </a:t>
            </a:r>
            <a:r>
              <a:rPr lang="en-US" sz="2400" b="1" dirty="0" err="1">
                <a:solidFill>
                  <a:srgbClr val="000000"/>
                </a:solidFill>
                <a:cs typeface="Courier New"/>
              </a:rPr>
              <a:t>awk</a:t>
            </a:r>
            <a:r>
              <a:rPr lang="en-US" sz="2400" b="1" dirty="0">
                <a:solidFill>
                  <a:srgbClr val="000000"/>
                </a:solidFill>
                <a:cs typeface="Courier New"/>
              </a:rPr>
              <a:t> – general purpose text processing language</a:t>
            </a:r>
            <a:endParaRPr kumimoji="0" lang="en-US" sz="2400" b="1" i="0" u="none" strike="noStrike" kern="1200" cap="none" spc="0" normalizeH="0" baseline="0" noProof="0" dirty="0">
              <a:ln>
                <a:noFill/>
              </a:ln>
              <a:solidFill>
                <a:srgbClr val="000000"/>
              </a:solidFill>
              <a:effectLst/>
              <a:uLnTx/>
              <a:uFillTx/>
              <a:ea typeface="+mn-ea"/>
              <a:cs typeface="Courier New"/>
            </a:endParaRPr>
          </a:p>
        </p:txBody>
      </p:sp>
    </p:spTree>
    <p:extLst>
      <p:ext uri="{BB962C8B-B14F-4D97-AF65-F5344CB8AC3E}">
        <p14:creationId xmlns:p14="http://schemas.microsoft.com/office/powerpoint/2010/main" val="10402832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23876" y="436826"/>
            <a:ext cx="8543924" cy="802196"/>
          </a:xfrm>
        </p:spPr>
        <p:txBody>
          <a:bodyPr>
            <a:normAutofit fontScale="90000"/>
          </a:bodyPr>
          <a:lstStyle/>
          <a:p>
            <a:r>
              <a:rPr lang="en-US" dirty="0"/>
              <a:t>Data Wrangling</a:t>
            </a:r>
            <a:br>
              <a:rPr lang="en-US" dirty="0"/>
            </a:br>
            <a:endParaRPr lang="en-US" dirty="0"/>
          </a:p>
        </p:txBody>
      </p:sp>
      <p:sp>
        <p:nvSpPr>
          <p:cNvPr id="2" name="Slide Number Placeholder 1"/>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CCED5813-E1B4-4374-9A09-ECF5D627AAA2}" type="slidenum">
              <a:rPr kumimoji="0" lang="en-US" sz="1800" b="0" i="0" u="none" strike="noStrike" kern="1200" cap="none" spc="0" normalizeH="0" baseline="0" noProof="0">
                <a:ln>
                  <a:noFill/>
                </a:ln>
                <a:solidFill>
                  <a:srgbClr val="000000"/>
                </a:solidFill>
                <a:effectLst/>
                <a:uLnTx/>
                <a:uFillTx/>
                <a:latin typeface="Tahoma"/>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40</a:t>
            </a:fld>
            <a:endParaRPr kumimoji="0" lang="en-US" sz="1800" b="0" i="0" u="none" strike="noStrike" kern="1200" cap="none" spc="0" normalizeH="0" baseline="0" noProof="0">
              <a:ln>
                <a:noFill/>
              </a:ln>
              <a:solidFill>
                <a:srgbClr val="000000"/>
              </a:solidFill>
              <a:effectLst/>
              <a:uLnTx/>
              <a:uFillTx/>
              <a:latin typeface="Tahoma"/>
              <a:ea typeface="+mn-ea"/>
              <a:cs typeface="+mn-cs"/>
            </a:endParaRPr>
          </a:p>
        </p:txBody>
      </p:sp>
      <p:sp>
        <p:nvSpPr>
          <p:cNvPr id="6" name="Rectangle 5"/>
          <p:cNvSpPr/>
          <p:nvPr/>
        </p:nvSpPr>
        <p:spPr>
          <a:xfrm>
            <a:off x="-47625" y="6611779"/>
            <a:ext cx="8936160" cy="246221"/>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Tahoma"/>
                <a:ea typeface="+mn-ea"/>
                <a:cs typeface="+mn-cs"/>
              </a:rPr>
              <a:t>[Sean </a:t>
            </a:r>
            <a:r>
              <a:rPr kumimoji="0" lang="en-US" sz="1000" b="0" i="0" u="none" strike="noStrike" kern="1200" cap="none" spc="0" normalizeH="0" baseline="0" noProof="0" dirty="0" err="1">
                <a:ln>
                  <a:noFill/>
                </a:ln>
                <a:solidFill>
                  <a:srgbClr val="000000"/>
                </a:solidFill>
                <a:effectLst/>
                <a:uLnTx/>
                <a:uFillTx/>
                <a:latin typeface="Tahoma"/>
                <a:ea typeface="+mn-ea"/>
                <a:cs typeface="+mn-cs"/>
              </a:rPr>
              <a:t>Kandel</a:t>
            </a:r>
            <a:r>
              <a:rPr kumimoji="0" lang="en-US" sz="1000" b="0" i="0" u="none" strike="noStrike" kern="1200" cap="none" spc="0" normalizeH="0" baseline="0" noProof="0" dirty="0">
                <a:ln>
                  <a:noFill/>
                </a:ln>
                <a:solidFill>
                  <a:srgbClr val="000000"/>
                </a:solidFill>
                <a:effectLst/>
                <a:uLnTx/>
                <a:uFillTx/>
                <a:latin typeface="Tahoma"/>
                <a:ea typeface="+mn-ea"/>
                <a:cs typeface="+mn-cs"/>
              </a:rPr>
              <a:t> et al: Research directions in data wrangling: Visualizations and transformations for usable and credible data, Information Visualization, 2011]</a:t>
            </a:r>
          </a:p>
        </p:txBody>
      </p:sp>
      <p:pic>
        <p:nvPicPr>
          <p:cNvPr id="7" name="Picture 6"/>
          <p:cNvPicPr>
            <a:picLocks noChangeAspect="1"/>
          </p:cNvPicPr>
          <p:nvPr/>
        </p:nvPicPr>
        <p:blipFill>
          <a:blip r:embed="rId2"/>
          <a:stretch>
            <a:fillRect/>
          </a:stretch>
        </p:blipFill>
        <p:spPr>
          <a:xfrm>
            <a:off x="730250" y="683047"/>
            <a:ext cx="7683500" cy="5928732"/>
          </a:xfrm>
          <a:prstGeom prst="rect">
            <a:avLst/>
          </a:prstGeom>
        </p:spPr>
      </p:pic>
    </p:spTree>
    <p:extLst>
      <p:ext uri="{BB962C8B-B14F-4D97-AF65-F5344CB8AC3E}">
        <p14:creationId xmlns:p14="http://schemas.microsoft.com/office/powerpoint/2010/main" val="36748498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7200" dirty="0"/>
              <a:t>Tokenization and stemming</a:t>
            </a:r>
          </a:p>
        </p:txBody>
      </p:sp>
      <p:sp>
        <p:nvSpPr>
          <p:cNvPr id="3" name="Subtitle 2"/>
          <p:cNvSpPr>
            <a:spLocks noGrp="1"/>
          </p:cNvSpPr>
          <p:nvPr>
            <p:ph type="subTitle" idx="1"/>
          </p:nvPr>
        </p:nvSpPr>
        <p:spPr/>
        <p:txBody>
          <a:bodyPr/>
          <a:lstStyle/>
          <a:p>
            <a:r>
              <a:rPr lang="en-US" sz="3200" dirty="0"/>
              <a:t>working with Text</a:t>
            </a:r>
            <a:endParaRPr lang="en-US" dirty="0"/>
          </a:p>
        </p:txBody>
      </p:sp>
    </p:spTree>
    <p:extLst>
      <p:ext uri="{BB962C8B-B14F-4D97-AF65-F5344CB8AC3E}">
        <p14:creationId xmlns:p14="http://schemas.microsoft.com/office/powerpoint/2010/main" val="14769896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ea typeface="ＭＳ Ｐゴシック" charset="0"/>
              </a:rPr>
              <a:t>tokenization</a:t>
            </a:r>
            <a:endParaRPr lang="en-US" dirty="0"/>
          </a:p>
        </p:txBody>
      </p:sp>
      <p:sp>
        <p:nvSpPr>
          <p:cNvPr id="37890" name="Rectangle 3"/>
          <p:cNvSpPr>
            <a:spLocks noGrp="1" noChangeArrowheads="1"/>
          </p:cNvSpPr>
          <p:nvPr>
            <p:ph idx="4294967295"/>
          </p:nvPr>
        </p:nvSpPr>
        <p:spPr>
          <a:xfrm>
            <a:off x="600075" y="1084263"/>
            <a:ext cx="8543925" cy="4826000"/>
          </a:xfrm>
        </p:spPr>
        <p:txBody>
          <a:bodyPr>
            <a:normAutofit/>
          </a:bodyPr>
          <a:lstStyle/>
          <a:p>
            <a:pPr eaLnBrk="1" hangingPunct="1"/>
            <a:r>
              <a:rPr lang="en-US" sz="2400" b="0" u="sng" dirty="0">
                <a:solidFill>
                  <a:srgbClr val="A40508"/>
                </a:solidFill>
                <a:ea typeface="ＭＳ Ｐゴシック" charset="0"/>
              </a:rPr>
              <a:t>Input</a:t>
            </a:r>
            <a:r>
              <a:rPr lang="en-US" sz="2400" b="0" dirty="0">
                <a:ea typeface="ＭＳ Ｐゴシック" charset="0"/>
              </a:rPr>
              <a:t>: </a:t>
            </a:r>
            <a:r>
              <a:rPr lang="ja-JP" altLang="en-US" sz="2400" b="0" dirty="0">
                <a:ea typeface="ＭＳ Ｐゴシック" charset="0"/>
              </a:rPr>
              <a:t>“</a:t>
            </a:r>
            <a:r>
              <a:rPr lang="en-US" altLang="ja-JP" sz="2400" b="0" i="1" dirty="0">
                <a:ea typeface="ＭＳ Ｐゴシック" charset="0"/>
              </a:rPr>
              <a:t>Friends, Romans and Countrymen</a:t>
            </a:r>
            <a:r>
              <a:rPr lang="ja-JP" altLang="en-US" sz="2400" b="0" dirty="0">
                <a:ea typeface="ＭＳ Ｐゴシック" charset="0"/>
              </a:rPr>
              <a:t>”</a:t>
            </a:r>
            <a:endParaRPr lang="en-US" altLang="ja-JP" sz="2400" b="0" dirty="0">
              <a:ea typeface="ＭＳ Ｐゴシック" charset="0"/>
            </a:endParaRPr>
          </a:p>
          <a:p>
            <a:pPr eaLnBrk="1" hangingPunct="1"/>
            <a:r>
              <a:rPr lang="en-US" sz="2400" b="0" u="sng" dirty="0">
                <a:solidFill>
                  <a:srgbClr val="A40508"/>
                </a:solidFill>
                <a:ea typeface="ＭＳ Ｐゴシック" charset="0"/>
              </a:rPr>
              <a:t>Output</a:t>
            </a:r>
            <a:r>
              <a:rPr lang="en-US" sz="2400" b="0" dirty="0">
                <a:ea typeface="ＭＳ Ｐゴシック" charset="0"/>
              </a:rPr>
              <a:t>: Tokens</a:t>
            </a:r>
          </a:p>
          <a:p>
            <a:pPr lvl="1" eaLnBrk="1" hangingPunct="1"/>
            <a:r>
              <a:rPr lang="en-US" sz="2400" i="1" dirty="0">
                <a:ea typeface="ＭＳ Ｐゴシック" charset="0"/>
              </a:rPr>
              <a:t>Friends</a:t>
            </a:r>
          </a:p>
          <a:p>
            <a:pPr lvl="1" eaLnBrk="1" hangingPunct="1"/>
            <a:r>
              <a:rPr lang="en-US" sz="2400" i="1" dirty="0">
                <a:ea typeface="ＭＳ Ｐゴシック" charset="0"/>
              </a:rPr>
              <a:t>Romans</a:t>
            </a:r>
          </a:p>
          <a:p>
            <a:pPr lvl="1" eaLnBrk="1" hangingPunct="1"/>
            <a:r>
              <a:rPr lang="en-US" sz="2400" i="1" dirty="0">
                <a:ea typeface="ＭＳ Ｐゴシック" charset="0"/>
              </a:rPr>
              <a:t>and</a:t>
            </a:r>
          </a:p>
          <a:p>
            <a:pPr lvl="1" eaLnBrk="1" hangingPunct="1"/>
            <a:r>
              <a:rPr lang="en-US" sz="2400" i="1" dirty="0">
                <a:ea typeface="ＭＳ Ｐゴシック" charset="0"/>
              </a:rPr>
              <a:t>Countrymen</a:t>
            </a:r>
          </a:p>
          <a:p>
            <a:pPr eaLnBrk="1" hangingPunct="1"/>
            <a:r>
              <a:rPr lang="en-US" sz="2400" b="0" dirty="0">
                <a:ea typeface="ＭＳ Ｐゴシック" charset="0"/>
              </a:rPr>
              <a:t>A </a:t>
            </a:r>
            <a:r>
              <a:rPr lang="en-US" sz="2400" b="0" dirty="0">
                <a:solidFill>
                  <a:srgbClr val="002060"/>
                </a:solidFill>
                <a:ea typeface="ＭＳ Ｐゴシック" charset="0"/>
              </a:rPr>
              <a:t>token </a:t>
            </a:r>
            <a:r>
              <a:rPr lang="en-US" sz="2400" b="0" dirty="0">
                <a:ea typeface="ＭＳ Ｐゴシック" charset="0"/>
              </a:rPr>
              <a:t>is an instance of a sequence of characters</a:t>
            </a:r>
          </a:p>
          <a:p>
            <a:pPr eaLnBrk="1" hangingPunct="1"/>
            <a:r>
              <a:rPr lang="en-US" sz="2400" b="0" dirty="0">
                <a:ea typeface="ＭＳ Ｐゴシック" charset="0"/>
              </a:rPr>
              <a:t>What are valid tokens?</a:t>
            </a:r>
          </a:p>
        </p:txBody>
      </p:sp>
      <p:sp>
        <p:nvSpPr>
          <p:cNvPr id="37891" name="TextBox 4"/>
          <p:cNvSpPr txBox="1">
            <a:spLocks noChangeArrowheads="1"/>
          </p:cNvSpPr>
          <p:nvPr/>
        </p:nvSpPr>
        <p:spPr bwMode="auto">
          <a:xfrm>
            <a:off x="7620000" y="-33338"/>
            <a:ext cx="1163638" cy="33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Lucida Sans" charset="0"/>
                <a:ea typeface="ＭＳ Ｐゴシック" charset="0"/>
                <a:cs typeface="ＭＳ Ｐゴシック" charset="0"/>
              </a:defRPr>
            </a:lvl1pPr>
            <a:lvl2pPr marL="742950" indent="-285750" eaLnBrk="0" hangingPunct="0">
              <a:defRPr sz="2400">
                <a:solidFill>
                  <a:schemeClr val="tx1"/>
                </a:solidFill>
                <a:latin typeface="Lucida Sans" charset="0"/>
                <a:ea typeface="ＭＳ Ｐゴシック" charset="0"/>
              </a:defRPr>
            </a:lvl2pPr>
            <a:lvl3pPr marL="1143000" indent="-228600" eaLnBrk="0" hangingPunct="0">
              <a:defRPr sz="2400">
                <a:solidFill>
                  <a:schemeClr val="tx1"/>
                </a:solidFill>
                <a:latin typeface="Lucida Sans" charset="0"/>
                <a:ea typeface="ＭＳ Ｐゴシック" charset="0"/>
              </a:defRPr>
            </a:lvl3pPr>
            <a:lvl4pPr marL="1600200" indent="-228600" eaLnBrk="0" hangingPunct="0">
              <a:defRPr sz="2400">
                <a:solidFill>
                  <a:schemeClr val="tx1"/>
                </a:solidFill>
                <a:latin typeface="Lucida Sans" charset="0"/>
                <a:ea typeface="ＭＳ Ｐゴシック" charset="0"/>
              </a:defRPr>
            </a:lvl4pPr>
            <a:lvl5pPr marL="2057400" indent="-228600" eaLnBrk="0" hangingPunct="0">
              <a:defRPr sz="2400">
                <a:solidFill>
                  <a:schemeClr val="tx1"/>
                </a:solidFill>
                <a:latin typeface="Lucida Sans" charset="0"/>
                <a:ea typeface="ＭＳ Ｐゴシック" charset="0"/>
              </a:defRPr>
            </a:lvl5pPr>
            <a:lvl6pPr marL="2514600" indent="-228600" eaLnBrk="0" fontAlgn="base" hangingPunct="0">
              <a:spcBef>
                <a:spcPct val="0"/>
              </a:spcBef>
              <a:spcAft>
                <a:spcPct val="0"/>
              </a:spcAft>
              <a:defRPr sz="2400">
                <a:solidFill>
                  <a:schemeClr val="tx1"/>
                </a:solidFill>
                <a:latin typeface="Lucida Sans" charset="0"/>
                <a:ea typeface="ＭＳ Ｐゴシック" charset="0"/>
              </a:defRPr>
            </a:lvl6pPr>
            <a:lvl7pPr marL="2971800" indent="-228600" eaLnBrk="0" fontAlgn="base" hangingPunct="0">
              <a:spcBef>
                <a:spcPct val="0"/>
              </a:spcBef>
              <a:spcAft>
                <a:spcPct val="0"/>
              </a:spcAft>
              <a:defRPr sz="2400">
                <a:solidFill>
                  <a:schemeClr val="tx1"/>
                </a:solidFill>
                <a:latin typeface="Lucida Sans" charset="0"/>
                <a:ea typeface="ＭＳ Ｐゴシック" charset="0"/>
              </a:defRPr>
            </a:lvl7pPr>
            <a:lvl8pPr marL="3429000" indent="-228600" eaLnBrk="0" fontAlgn="base" hangingPunct="0">
              <a:spcBef>
                <a:spcPct val="0"/>
              </a:spcBef>
              <a:spcAft>
                <a:spcPct val="0"/>
              </a:spcAft>
              <a:defRPr sz="2400">
                <a:solidFill>
                  <a:schemeClr val="tx1"/>
                </a:solidFill>
                <a:latin typeface="Lucida Sans" charset="0"/>
                <a:ea typeface="ＭＳ Ｐゴシック" charset="0"/>
              </a:defRPr>
            </a:lvl8pPr>
            <a:lvl9pPr marL="3886200" indent="-228600" eaLnBrk="0" fontAlgn="base" hangingPunct="0">
              <a:spcBef>
                <a:spcPct val="0"/>
              </a:spcBef>
              <a:spcAft>
                <a:spcPct val="0"/>
              </a:spcAft>
              <a:defRPr sz="2400">
                <a:solidFill>
                  <a:schemeClr val="tx1"/>
                </a:solidFill>
                <a:latin typeface="Lucida Sans" charset="0"/>
                <a:ea typeface="ＭＳ Ｐゴシック"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BFCFF"/>
                </a:solidFill>
                <a:effectLst/>
                <a:uLnTx/>
                <a:uFillTx/>
                <a:latin typeface="Lucida Sans" charset="0"/>
                <a:ea typeface="ＭＳ Ｐゴシック" charset="0"/>
              </a:rPr>
              <a:t>Sec. 2.2.1</a:t>
            </a:r>
          </a:p>
        </p:txBody>
      </p:sp>
    </p:spTree>
    <p:extLst>
      <p:ext uri="{BB962C8B-B14F-4D97-AF65-F5344CB8AC3E}">
        <p14:creationId xmlns:p14="http://schemas.microsoft.com/office/powerpoint/2010/main" val="40265889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AEAB9-B071-8543-985B-F1AE639BE11D}"/>
              </a:ext>
            </a:extLst>
          </p:cNvPr>
          <p:cNvSpPr>
            <a:spLocks noGrp="1"/>
          </p:cNvSpPr>
          <p:nvPr>
            <p:ph type="title"/>
          </p:nvPr>
        </p:nvSpPr>
        <p:spPr/>
        <p:txBody>
          <a:bodyPr/>
          <a:lstStyle/>
          <a:p>
            <a:r>
              <a:rPr lang="en-US" dirty="0"/>
              <a:t>Why tokenize?</a:t>
            </a:r>
          </a:p>
        </p:txBody>
      </p:sp>
      <p:sp>
        <p:nvSpPr>
          <p:cNvPr id="3" name="Rectangle 3">
            <a:extLst>
              <a:ext uri="{FF2B5EF4-FFF2-40B4-BE49-F238E27FC236}">
                <a16:creationId xmlns:a16="http://schemas.microsoft.com/office/drawing/2014/main" id="{F324D5E6-8B77-EA42-834F-13223F193AFB}"/>
              </a:ext>
            </a:extLst>
          </p:cNvPr>
          <p:cNvSpPr txBox="1">
            <a:spLocks noChangeArrowheads="1"/>
          </p:cNvSpPr>
          <p:nvPr/>
        </p:nvSpPr>
        <p:spPr>
          <a:xfrm>
            <a:off x="300037" y="1247549"/>
            <a:ext cx="8543925" cy="4826000"/>
          </a:xfrm>
          <a:prstGeom prst="rect">
            <a:avLst/>
          </a:prstGeom>
        </p:spPr>
        <p:txBody>
          <a:bodyPr vert="horz" lIns="91440" tIns="45720" rIns="91440" bIns="45720" rtlCol="0">
            <a:normAutofit/>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sz="2400" b="0" dirty="0">
                <a:ea typeface="ＭＳ Ｐゴシック" charset="0"/>
              </a:rPr>
              <a:t>Often useful to think of text as a bag of words, or as a table of words and their frequencies</a:t>
            </a:r>
          </a:p>
          <a:p>
            <a:r>
              <a:rPr lang="en-US" sz="2400" b="0" dirty="0">
                <a:ea typeface="ＭＳ Ｐゴシック" charset="0"/>
              </a:rPr>
              <a:t>Need a standard way to define a word, and correct for differences in formatting, etc. </a:t>
            </a:r>
          </a:p>
          <a:p>
            <a:endParaRPr lang="en-US" sz="2400" b="0" dirty="0">
              <a:ea typeface="ＭＳ Ｐゴシック" charset="0"/>
            </a:endParaRPr>
          </a:p>
          <a:p>
            <a:r>
              <a:rPr lang="en-US" sz="2400" b="0" dirty="0">
                <a:ea typeface="ＭＳ Ｐゴシック" charset="0"/>
              </a:rPr>
              <a:t>Very common in information retrieval (IR) / keyword search</a:t>
            </a:r>
          </a:p>
          <a:p>
            <a:r>
              <a:rPr lang="en-US" sz="2400" b="0" dirty="0">
                <a:ea typeface="ＭＳ Ｐゴシック" charset="0"/>
              </a:rPr>
              <a:t>Typical goal: find similar documents based on their words or n-grams (length n word groups)</a:t>
            </a:r>
          </a:p>
          <a:p>
            <a:endParaRPr lang="en-US" sz="2400" b="0" dirty="0">
              <a:ea typeface="ＭＳ Ｐゴシック" charset="0"/>
            </a:endParaRPr>
          </a:p>
        </p:txBody>
      </p:sp>
    </p:spTree>
    <p:extLst>
      <p:ext uri="{BB962C8B-B14F-4D97-AF65-F5344CB8AC3E}">
        <p14:creationId xmlns:p14="http://schemas.microsoft.com/office/powerpoint/2010/main" val="25717945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051"/>
          <p:cNvSpPr>
            <a:spLocks noGrp="1" noChangeArrowheads="1"/>
          </p:cNvSpPr>
          <p:nvPr>
            <p:ph idx="1"/>
          </p:nvPr>
        </p:nvSpPr>
        <p:spPr>
          <a:xfrm>
            <a:off x="457199" y="1098428"/>
            <a:ext cx="8226425" cy="5143622"/>
          </a:xfrm>
        </p:spPr>
        <p:txBody>
          <a:bodyPr>
            <a:normAutofit/>
          </a:bodyPr>
          <a:lstStyle/>
          <a:p>
            <a:pPr eaLnBrk="1" hangingPunct="1"/>
            <a:r>
              <a:rPr lang="en-US" dirty="0">
                <a:ea typeface="ＭＳ Ｐゴシック" charset="0"/>
              </a:rPr>
              <a:t>Issues in tokenization:</a:t>
            </a:r>
          </a:p>
          <a:p>
            <a:pPr lvl="1" eaLnBrk="1" hangingPunct="1"/>
            <a:r>
              <a:rPr lang="en-US" dirty="0">
                <a:ea typeface="ＭＳ Ｐゴシック" charset="0"/>
              </a:rPr>
              <a:t>Finland</a:t>
            </a:r>
            <a:r>
              <a:rPr lang="ja-JP" altLang="en-US" dirty="0">
                <a:ea typeface="ＭＳ Ｐゴシック" charset="0"/>
              </a:rPr>
              <a:t>’</a:t>
            </a:r>
            <a:r>
              <a:rPr lang="en-US" altLang="ja-JP" dirty="0">
                <a:ea typeface="ＭＳ Ｐゴシック" charset="0"/>
              </a:rPr>
              <a:t>s capital →</a:t>
            </a:r>
            <a:r>
              <a:rPr lang="en-US" altLang="ja-JP" dirty="0">
                <a:ea typeface="ＭＳ Ｐゴシック" charset="0"/>
                <a:sym typeface="Symbol" charset="0"/>
              </a:rPr>
              <a:t> </a:t>
            </a:r>
            <a:r>
              <a:rPr lang="en-US" dirty="0">
                <a:ea typeface="ＭＳ Ｐゴシック" charset="0"/>
                <a:sym typeface="Symbol" charset="0"/>
              </a:rPr>
              <a:t>Finland? </a:t>
            </a:r>
            <a:r>
              <a:rPr lang="en-US" dirty="0" err="1">
                <a:ea typeface="ＭＳ Ｐゴシック" charset="0"/>
                <a:sym typeface="Symbol" charset="0"/>
              </a:rPr>
              <a:t>Finlands</a:t>
            </a:r>
            <a:r>
              <a:rPr lang="en-US" dirty="0">
                <a:ea typeface="ＭＳ Ｐゴシック" charset="0"/>
                <a:sym typeface="Symbol" charset="0"/>
              </a:rPr>
              <a:t>? Finland</a:t>
            </a:r>
            <a:r>
              <a:rPr lang="ja-JP" altLang="en-US" dirty="0">
                <a:ea typeface="ＭＳ Ｐゴシック" charset="0"/>
                <a:sym typeface="Symbol" charset="0"/>
              </a:rPr>
              <a:t>’</a:t>
            </a:r>
            <a:r>
              <a:rPr lang="en-US" altLang="ja-JP" dirty="0">
                <a:ea typeface="ＭＳ Ｐゴシック" charset="0"/>
                <a:sym typeface="Symbol" charset="0"/>
              </a:rPr>
              <a:t>s?</a:t>
            </a:r>
          </a:p>
          <a:p>
            <a:pPr lvl="1"/>
            <a:r>
              <a:rPr lang="en-US" dirty="0">
                <a:ea typeface="ＭＳ Ｐゴシック" charset="0"/>
                <a:sym typeface="Symbol" charset="0"/>
              </a:rPr>
              <a:t>Hewlett-Packard </a:t>
            </a:r>
            <a:r>
              <a:rPr lang="en-US" altLang="ja-JP" dirty="0">
                <a:ea typeface="ＭＳ Ｐゴシック" charset="0"/>
              </a:rPr>
              <a:t>→</a:t>
            </a:r>
            <a:r>
              <a:rPr lang="en-US" dirty="0">
                <a:ea typeface="ＭＳ Ｐゴシック" charset="0"/>
                <a:sym typeface="Symbol" charset="0"/>
              </a:rPr>
              <a:t> Hewlett and Packard as two tokens?</a:t>
            </a:r>
          </a:p>
          <a:p>
            <a:pPr lvl="2" eaLnBrk="1" hangingPunct="1"/>
            <a:r>
              <a:rPr lang="en-US" sz="2000" dirty="0">
                <a:ea typeface="ＭＳ Ｐゴシック" charset="0"/>
              </a:rPr>
              <a:t>state-of-the-art: break up hyphenated sequence.  </a:t>
            </a:r>
          </a:p>
          <a:p>
            <a:pPr lvl="2" eaLnBrk="1" hangingPunct="1"/>
            <a:r>
              <a:rPr lang="en-US" sz="2000" dirty="0">
                <a:ea typeface="ＭＳ Ｐゴシック" charset="0"/>
                <a:sym typeface="Symbol" charset="0"/>
              </a:rPr>
              <a:t>co-education</a:t>
            </a:r>
          </a:p>
          <a:p>
            <a:pPr lvl="2" eaLnBrk="1" hangingPunct="1"/>
            <a:r>
              <a:rPr lang="en-US" sz="2000" dirty="0">
                <a:ea typeface="ＭＳ Ｐゴシック" charset="0"/>
                <a:sym typeface="Symbol" charset="0"/>
              </a:rPr>
              <a:t>lowercase, lower-case, lower case ?</a:t>
            </a:r>
          </a:p>
          <a:p>
            <a:pPr lvl="2" eaLnBrk="1" hangingPunct="1"/>
            <a:r>
              <a:rPr lang="en-US" sz="2000" dirty="0">
                <a:ea typeface="ＭＳ Ｐゴシック" charset="0"/>
                <a:sym typeface="Symbol" charset="0"/>
              </a:rPr>
              <a:t>It can be effective to get the user to put in possible hyphens</a:t>
            </a:r>
          </a:p>
          <a:p>
            <a:pPr lvl="1" eaLnBrk="1" hangingPunct="1"/>
            <a:r>
              <a:rPr lang="en-US" dirty="0">
                <a:ea typeface="ＭＳ Ｐゴシック" charset="0"/>
                <a:sym typeface="Symbol" charset="0"/>
              </a:rPr>
              <a:t>San Francisco: one token or two?  </a:t>
            </a:r>
          </a:p>
          <a:p>
            <a:pPr lvl="2" eaLnBrk="1" hangingPunct="1"/>
            <a:r>
              <a:rPr lang="en-US" sz="2000" dirty="0">
                <a:ea typeface="ＭＳ Ｐゴシック" charset="0"/>
                <a:sym typeface="Symbol" charset="0"/>
              </a:rPr>
              <a:t>How do you decide it is one token?</a:t>
            </a:r>
          </a:p>
        </p:txBody>
      </p:sp>
      <p:sp>
        <p:nvSpPr>
          <p:cNvPr id="38915" name="TextBox 4"/>
          <p:cNvSpPr txBox="1">
            <a:spLocks noChangeArrowheads="1"/>
          </p:cNvSpPr>
          <p:nvPr/>
        </p:nvSpPr>
        <p:spPr bwMode="auto">
          <a:xfrm>
            <a:off x="7620000" y="-33338"/>
            <a:ext cx="1163638" cy="33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Lucida Sans" charset="0"/>
                <a:ea typeface="ＭＳ Ｐゴシック" charset="0"/>
                <a:cs typeface="ＭＳ Ｐゴシック" charset="0"/>
              </a:defRPr>
            </a:lvl1pPr>
            <a:lvl2pPr marL="742950" indent="-285750" eaLnBrk="0" hangingPunct="0">
              <a:defRPr sz="2400">
                <a:solidFill>
                  <a:schemeClr val="tx1"/>
                </a:solidFill>
                <a:latin typeface="Lucida Sans" charset="0"/>
                <a:ea typeface="ＭＳ Ｐゴシック" charset="0"/>
              </a:defRPr>
            </a:lvl2pPr>
            <a:lvl3pPr marL="1143000" indent="-228600" eaLnBrk="0" hangingPunct="0">
              <a:defRPr sz="2400">
                <a:solidFill>
                  <a:schemeClr val="tx1"/>
                </a:solidFill>
                <a:latin typeface="Lucida Sans" charset="0"/>
                <a:ea typeface="ＭＳ Ｐゴシック" charset="0"/>
              </a:defRPr>
            </a:lvl3pPr>
            <a:lvl4pPr marL="1600200" indent="-228600" eaLnBrk="0" hangingPunct="0">
              <a:defRPr sz="2400">
                <a:solidFill>
                  <a:schemeClr val="tx1"/>
                </a:solidFill>
                <a:latin typeface="Lucida Sans" charset="0"/>
                <a:ea typeface="ＭＳ Ｐゴシック" charset="0"/>
              </a:defRPr>
            </a:lvl4pPr>
            <a:lvl5pPr marL="2057400" indent="-228600" eaLnBrk="0" hangingPunct="0">
              <a:defRPr sz="2400">
                <a:solidFill>
                  <a:schemeClr val="tx1"/>
                </a:solidFill>
                <a:latin typeface="Lucida Sans" charset="0"/>
                <a:ea typeface="ＭＳ Ｐゴシック" charset="0"/>
              </a:defRPr>
            </a:lvl5pPr>
            <a:lvl6pPr marL="2514600" indent="-228600" eaLnBrk="0" fontAlgn="base" hangingPunct="0">
              <a:spcBef>
                <a:spcPct val="0"/>
              </a:spcBef>
              <a:spcAft>
                <a:spcPct val="0"/>
              </a:spcAft>
              <a:defRPr sz="2400">
                <a:solidFill>
                  <a:schemeClr val="tx1"/>
                </a:solidFill>
                <a:latin typeface="Lucida Sans" charset="0"/>
                <a:ea typeface="ＭＳ Ｐゴシック" charset="0"/>
              </a:defRPr>
            </a:lvl6pPr>
            <a:lvl7pPr marL="2971800" indent="-228600" eaLnBrk="0" fontAlgn="base" hangingPunct="0">
              <a:spcBef>
                <a:spcPct val="0"/>
              </a:spcBef>
              <a:spcAft>
                <a:spcPct val="0"/>
              </a:spcAft>
              <a:defRPr sz="2400">
                <a:solidFill>
                  <a:schemeClr val="tx1"/>
                </a:solidFill>
                <a:latin typeface="Lucida Sans" charset="0"/>
                <a:ea typeface="ＭＳ Ｐゴシック" charset="0"/>
              </a:defRPr>
            </a:lvl7pPr>
            <a:lvl8pPr marL="3429000" indent="-228600" eaLnBrk="0" fontAlgn="base" hangingPunct="0">
              <a:spcBef>
                <a:spcPct val="0"/>
              </a:spcBef>
              <a:spcAft>
                <a:spcPct val="0"/>
              </a:spcAft>
              <a:defRPr sz="2400">
                <a:solidFill>
                  <a:schemeClr val="tx1"/>
                </a:solidFill>
                <a:latin typeface="Lucida Sans" charset="0"/>
                <a:ea typeface="ＭＳ Ｐゴシック" charset="0"/>
              </a:defRPr>
            </a:lvl8pPr>
            <a:lvl9pPr marL="3886200" indent="-228600" eaLnBrk="0" fontAlgn="base" hangingPunct="0">
              <a:spcBef>
                <a:spcPct val="0"/>
              </a:spcBef>
              <a:spcAft>
                <a:spcPct val="0"/>
              </a:spcAft>
              <a:defRPr sz="2400">
                <a:solidFill>
                  <a:schemeClr val="tx1"/>
                </a:solidFill>
                <a:latin typeface="Lucida Sans" charset="0"/>
                <a:ea typeface="ＭＳ Ｐゴシック"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BFCFF"/>
                </a:solidFill>
                <a:effectLst/>
                <a:uLnTx/>
                <a:uFillTx/>
                <a:latin typeface="Lucida Sans" charset="0"/>
                <a:ea typeface="ＭＳ Ｐゴシック" charset="0"/>
              </a:rPr>
              <a:t>Sec. 2.2.1</a:t>
            </a:r>
          </a:p>
        </p:txBody>
      </p:sp>
      <p:sp>
        <p:nvSpPr>
          <p:cNvPr id="6" name="Rectangle 2"/>
          <p:cNvSpPr txBox="1">
            <a:spLocks noChangeArrowheads="1"/>
          </p:cNvSpPr>
          <p:nvPr/>
        </p:nvSpPr>
        <p:spPr>
          <a:xfrm>
            <a:off x="457200" y="0"/>
            <a:ext cx="7703828" cy="831850"/>
          </a:xfrm>
          <a:prstGeom prst="rect">
            <a:avLst/>
          </a:prstGeom>
        </p:spPr>
        <p:txBody>
          <a:bodyPr vert="horz" lIns="91440" tIns="45720" rIns="91440" bIns="45720" rtlCol="0" anchor="b">
            <a:normAutofit/>
          </a:bodyPr>
          <a:lstStyle>
            <a:lvl1pPr algn="l" defTabSz="914400" rtl="0" eaLnBrk="1" latinLnBrk="0" hangingPunct="1">
              <a:spcBef>
                <a:spcPct val="0"/>
              </a:spcBef>
              <a:buNone/>
              <a:defRPr sz="3600" kern="1200" cap="all" spc="-60" baseline="0">
                <a:solidFill>
                  <a:schemeClr val="tx2"/>
                </a:solidFill>
                <a:latin typeface="Rockwell"/>
                <a:ea typeface="+mj-ea"/>
                <a:cs typeface="Rockwell"/>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all" spc="-60" normalizeH="0" baseline="0" noProof="0" dirty="0">
                <a:ln>
                  <a:noFill/>
                </a:ln>
                <a:solidFill>
                  <a:srgbClr val="D1282E"/>
                </a:solidFill>
                <a:effectLst/>
                <a:uLnTx/>
                <a:uFillTx/>
                <a:latin typeface="Rockwell"/>
                <a:ea typeface="ＭＳ Ｐゴシック" charset="0"/>
              </a:rPr>
              <a:t>Tokenization ISSUES</a:t>
            </a:r>
          </a:p>
        </p:txBody>
      </p:sp>
    </p:spTree>
    <p:extLst>
      <p:ext uri="{BB962C8B-B14F-4D97-AF65-F5344CB8AC3E}">
        <p14:creationId xmlns:p14="http://schemas.microsoft.com/office/powerpoint/2010/main" val="1436576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p:cNvSpPr>
            <a:spLocks noGrp="1" noChangeArrowheads="1"/>
          </p:cNvSpPr>
          <p:nvPr>
            <p:ph idx="1"/>
          </p:nvPr>
        </p:nvSpPr>
        <p:spPr>
          <a:xfrm>
            <a:off x="457200" y="1098428"/>
            <a:ext cx="8210550" cy="5143621"/>
          </a:xfrm>
        </p:spPr>
        <p:txBody>
          <a:bodyPr>
            <a:noAutofit/>
          </a:bodyPr>
          <a:lstStyle/>
          <a:p>
            <a:pPr eaLnBrk="1" hangingPunct="1">
              <a:lnSpc>
                <a:spcPct val="120000"/>
              </a:lnSpc>
            </a:pPr>
            <a:r>
              <a:rPr lang="en-US" sz="1600" i="1" dirty="0">
                <a:ea typeface="ＭＳ Ｐゴシック" charset="0"/>
              </a:rPr>
              <a:t>3/20/91	 Mar. 12, 1991	20/3/91</a:t>
            </a:r>
          </a:p>
          <a:p>
            <a:pPr eaLnBrk="1" hangingPunct="1">
              <a:lnSpc>
                <a:spcPct val="120000"/>
              </a:lnSpc>
            </a:pPr>
            <a:r>
              <a:rPr lang="en-US" sz="1600" i="1" dirty="0">
                <a:ea typeface="ＭＳ Ｐゴシック" charset="0"/>
              </a:rPr>
              <a:t>55 B.C.</a:t>
            </a:r>
          </a:p>
          <a:p>
            <a:pPr eaLnBrk="1" hangingPunct="1">
              <a:lnSpc>
                <a:spcPct val="120000"/>
              </a:lnSpc>
            </a:pPr>
            <a:r>
              <a:rPr lang="en-US" sz="1600" i="1" dirty="0">
                <a:ea typeface="ＭＳ Ｐゴシック" charset="0"/>
              </a:rPr>
              <a:t>B-52</a:t>
            </a:r>
          </a:p>
          <a:p>
            <a:pPr eaLnBrk="1" hangingPunct="1">
              <a:lnSpc>
                <a:spcPct val="120000"/>
              </a:lnSpc>
            </a:pPr>
            <a:r>
              <a:rPr lang="en-US" sz="1600" i="1" dirty="0">
                <a:ea typeface="ＭＳ Ｐゴシック" charset="0"/>
              </a:rPr>
              <a:t>My PGP key is 324a3df234cb23e</a:t>
            </a:r>
          </a:p>
          <a:p>
            <a:pPr eaLnBrk="1" hangingPunct="1">
              <a:lnSpc>
                <a:spcPct val="120000"/>
              </a:lnSpc>
            </a:pPr>
            <a:r>
              <a:rPr lang="en-US" sz="1600" i="1" dirty="0">
                <a:ea typeface="ＭＳ Ｐゴシック" charset="0"/>
              </a:rPr>
              <a:t>(800) 234-2333</a:t>
            </a:r>
          </a:p>
          <a:p>
            <a:pPr lvl="1" eaLnBrk="1" hangingPunct="1">
              <a:lnSpc>
                <a:spcPct val="120000"/>
              </a:lnSpc>
            </a:pPr>
            <a:r>
              <a:rPr lang="en-US" dirty="0">
                <a:ea typeface="ＭＳ Ｐゴシック" charset="0"/>
              </a:rPr>
              <a:t>Often have embedded spaces</a:t>
            </a:r>
          </a:p>
          <a:p>
            <a:pPr lvl="1" eaLnBrk="1" hangingPunct="1">
              <a:lnSpc>
                <a:spcPct val="120000"/>
              </a:lnSpc>
            </a:pPr>
            <a:r>
              <a:rPr lang="en-US" dirty="0">
                <a:ea typeface="ＭＳ Ｐゴシック" charset="0"/>
              </a:rPr>
              <a:t>Older IR systems may not index numbers</a:t>
            </a:r>
          </a:p>
          <a:p>
            <a:pPr lvl="2" eaLnBrk="1" hangingPunct="1">
              <a:lnSpc>
                <a:spcPct val="120000"/>
              </a:lnSpc>
            </a:pPr>
            <a:r>
              <a:rPr lang="en-US" dirty="0">
                <a:ea typeface="ＭＳ Ｐゴシック" charset="0"/>
              </a:rPr>
              <a:t>But often very useful: think about things like looking up error codes/</a:t>
            </a:r>
            <a:r>
              <a:rPr lang="en-US" dirty="0" err="1">
                <a:ea typeface="ＭＳ Ｐゴシック" charset="0"/>
              </a:rPr>
              <a:t>stacktraces</a:t>
            </a:r>
            <a:r>
              <a:rPr lang="en-US" dirty="0">
                <a:ea typeface="ＭＳ Ｐゴシック" charset="0"/>
              </a:rPr>
              <a:t> on the web</a:t>
            </a:r>
          </a:p>
          <a:p>
            <a:pPr lvl="2" eaLnBrk="1" hangingPunct="1">
              <a:lnSpc>
                <a:spcPct val="120000"/>
              </a:lnSpc>
            </a:pPr>
            <a:r>
              <a:rPr lang="en-US" dirty="0">
                <a:ea typeface="ＭＳ Ｐゴシック" charset="0"/>
              </a:rPr>
              <a:t>(One answer is using n-grams: Lecture 3)</a:t>
            </a:r>
          </a:p>
          <a:p>
            <a:pPr lvl="1" eaLnBrk="1" hangingPunct="1">
              <a:lnSpc>
                <a:spcPct val="120000"/>
              </a:lnSpc>
            </a:pPr>
            <a:r>
              <a:rPr lang="en-US" dirty="0">
                <a:ea typeface="ＭＳ Ｐゴシック" charset="0"/>
              </a:rPr>
              <a:t>Will often index </a:t>
            </a:r>
            <a:r>
              <a:rPr lang="ja-JP" altLang="en-US" dirty="0">
                <a:ea typeface="ＭＳ Ｐゴシック" charset="0"/>
              </a:rPr>
              <a:t>“</a:t>
            </a:r>
            <a:r>
              <a:rPr lang="en-US" altLang="ja-JP" dirty="0">
                <a:ea typeface="ＭＳ Ｐゴシック" charset="0"/>
              </a:rPr>
              <a:t>meta-data</a:t>
            </a:r>
            <a:r>
              <a:rPr lang="ja-JP" altLang="en-US" dirty="0">
                <a:ea typeface="ＭＳ Ｐゴシック" charset="0"/>
              </a:rPr>
              <a:t>”</a:t>
            </a:r>
            <a:r>
              <a:rPr lang="en-US" altLang="ja-JP" dirty="0">
                <a:ea typeface="ＭＳ Ｐゴシック" charset="0"/>
              </a:rPr>
              <a:t> separately</a:t>
            </a:r>
          </a:p>
          <a:p>
            <a:pPr lvl="2" eaLnBrk="1" hangingPunct="1">
              <a:lnSpc>
                <a:spcPct val="120000"/>
              </a:lnSpc>
            </a:pPr>
            <a:r>
              <a:rPr lang="en-US" dirty="0">
                <a:ea typeface="ＭＳ Ｐゴシック" charset="0"/>
              </a:rPr>
              <a:t>Creation date, format, </a:t>
            </a:r>
            <a:r>
              <a:rPr lang="en-US" sz="2400" dirty="0">
                <a:ea typeface="ＭＳ Ｐゴシック" charset="0"/>
              </a:rPr>
              <a:t>etc</a:t>
            </a:r>
            <a:r>
              <a:rPr lang="en-US" dirty="0">
                <a:ea typeface="ＭＳ Ｐゴシック" charset="0"/>
              </a:rPr>
              <a:t>.</a:t>
            </a:r>
          </a:p>
        </p:txBody>
      </p:sp>
      <p:sp>
        <p:nvSpPr>
          <p:cNvPr id="39939" name="TextBox 4"/>
          <p:cNvSpPr txBox="1">
            <a:spLocks noChangeArrowheads="1"/>
          </p:cNvSpPr>
          <p:nvPr/>
        </p:nvSpPr>
        <p:spPr bwMode="auto">
          <a:xfrm>
            <a:off x="7620000" y="-33338"/>
            <a:ext cx="1163638" cy="33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Lucida Sans" charset="0"/>
                <a:ea typeface="ＭＳ Ｐゴシック" charset="0"/>
                <a:cs typeface="ＭＳ Ｐゴシック" charset="0"/>
              </a:defRPr>
            </a:lvl1pPr>
            <a:lvl2pPr marL="742950" indent="-285750" eaLnBrk="0" hangingPunct="0">
              <a:defRPr sz="2400">
                <a:solidFill>
                  <a:schemeClr val="tx1"/>
                </a:solidFill>
                <a:latin typeface="Lucida Sans" charset="0"/>
                <a:ea typeface="ＭＳ Ｐゴシック" charset="0"/>
              </a:defRPr>
            </a:lvl2pPr>
            <a:lvl3pPr marL="1143000" indent="-228600" eaLnBrk="0" hangingPunct="0">
              <a:defRPr sz="2400">
                <a:solidFill>
                  <a:schemeClr val="tx1"/>
                </a:solidFill>
                <a:latin typeface="Lucida Sans" charset="0"/>
                <a:ea typeface="ＭＳ Ｐゴシック" charset="0"/>
              </a:defRPr>
            </a:lvl3pPr>
            <a:lvl4pPr marL="1600200" indent="-228600" eaLnBrk="0" hangingPunct="0">
              <a:defRPr sz="2400">
                <a:solidFill>
                  <a:schemeClr val="tx1"/>
                </a:solidFill>
                <a:latin typeface="Lucida Sans" charset="0"/>
                <a:ea typeface="ＭＳ Ｐゴシック" charset="0"/>
              </a:defRPr>
            </a:lvl4pPr>
            <a:lvl5pPr marL="2057400" indent="-228600" eaLnBrk="0" hangingPunct="0">
              <a:defRPr sz="2400">
                <a:solidFill>
                  <a:schemeClr val="tx1"/>
                </a:solidFill>
                <a:latin typeface="Lucida Sans" charset="0"/>
                <a:ea typeface="ＭＳ Ｐゴシック" charset="0"/>
              </a:defRPr>
            </a:lvl5pPr>
            <a:lvl6pPr marL="2514600" indent="-228600" eaLnBrk="0" fontAlgn="base" hangingPunct="0">
              <a:spcBef>
                <a:spcPct val="0"/>
              </a:spcBef>
              <a:spcAft>
                <a:spcPct val="0"/>
              </a:spcAft>
              <a:defRPr sz="2400">
                <a:solidFill>
                  <a:schemeClr val="tx1"/>
                </a:solidFill>
                <a:latin typeface="Lucida Sans" charset="0"/>
                <a:ea typeface="ＭＳ Ｐゴシック" charset="0"/>
              </a:defRPr>
            </a:lvl6pPr>
            <a:lvl7pPr marL="2971800" indent="-228600" eaLnBrk="0" fontAlgn="base" hangingPunct="0">
              <a:spcBef>
                <a:spcPct val="0"/>
              </a:spcBef>
              <a:spcAft>
                <a:spcPct val="0"/>
              </a:spcAft>
              <a:defRPr sz="2400">
                <a:solidFill>
                  <a:schemeClr val="tx1"/>
                </a:solidFill>
                <a:latin typeface="Lucida Sans" charset="0"/>
                <a:ea typeface="ＭＳ Ｐゴシック" charset="0"/>
              </a:defRPr>
            </a:lvl7pPr>
            <a:lvl8pPr marL="3429000" indent="-228600" eaLnBrk="0" fontAlgn="base" hangingPunct="0">
              <a:spcBef>
                <a:spcPct val="0"/>
              </a:spcBef>
              <a:spcAft>
                <a:spcPct val="0"/>
              </a:spcAft>
              <a:defRPr sz="2400">
                <a:solidFill>
                  <a:schemeClr val="tx1"/>
                </a:solidFill>
                <a:latin typeface="Lucida Sans" charset="0"/>
                <a:ea typeface="ＭＳ Ｐゴシック" charset="0"/>
              </a:defRPr>
            </a:lvl8pPr>
            <a:lvl9pPr marL="3886200" indent="-228600" eaLnBrk="0" fontAlgn="base" hangingPunct="0">
              <a:spcBef>
                <a:spcPct val="0"/>
              </a:spcBef>
              <a:spcAft>
                <a:spcPct val="0"/>
              </a:spcAft>
              <a:defRPr sz="2400">
                <a:solidFill>
                  <a:schemeClr val="tx1"/>
                </a:solidFill>
                <a:latin typeface="Lucida Sans" charset="0"/>
                <a:ea typeface="ＭＳ Ｐゴシック"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BFCFF"/>
                </a:solidFill>
                <a:effectLst/>
                <a:uLnTx/>
                <a:uFillTx/>
                <a:latin typeface="Lucida Sans" charset="0"/>
                <a:ea typeface="ＭＳ Ｐゴシック" charset="0"/>
              </a:rPr>
              <a:t>Sec. 2.2.1</a:t>
            </a:r>
          </a:p>
        </p:txBody>
      </p:sp>
      <p:sp>
        <p:nvSpPr>
          <p:cNvPr id="6" name="Rectangle 2"/>
          <p:cNvSpPr txBox="1">
            <a:spLocks noChangeArrowheads="1"/>
          </p:cNvSpPr>
          <p:nvPr/>
        </p:nvSpPr>
        <p:spPr>
          <a:xfrm>
            <a:off x="457200" y="0"/>
            <a:ext cx="7703828" cy="831850"/>
          </a:xfrm>
          <a:prstGeom prst="rect">
            <a:avLst/>
          </a:prstGeom>
        </p:spPr>
        <p:txBody>
          <a:bodyPr vert="horz" lIns="91440" tIns="45720" rIns="91440" bIns="45720" rtlCol="0" anchor="b">
            <a:normAutofit/>
          </a:bodyPr>
          <a:lstStyle>
            <a:lvl1pPr algn="l" defTabSz="914400" rtl="0" eaLnBrk="1" latinLnBrk="0" hangingPunct="1">
              <a:spcBef>
                <a:spcPct val="0"/>
              </a:spcBef>
              <a:buNone/>
              <a:defRPr sz="3600" kern="1200" cap="all" spc="-60" baseline="0">
                <a:solidFill>
                  <a:schemeClr val="tx2"/>
                </a:solidFill>
                <a:latin typeface="Rockwell"/>
                <a:ea typeface="+mj-ea"/>
                <a:cs typeface="Rockwell"/>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all" spc="-60" normalizeH="0" baseline="0" noProof="0" dirty="0">
                <a:ln>
                  <a:noFill/>
                </a:ln>
                <a:solidFill>
                  <a:srgbClr val="D1282E"/>
                </a:solidFill>
                <a:effectLst/>
                <a:uLnTx/>
                <a:uFillTx/>
                <a:latin typeface="Rockwell"/>
                <a:ea typeface="ＭＳ Ｐゴシック" charset="0"/>
              </a:rPr>
              <a:t>Tokenization ISSUES</a:t>
            </a:r>
          </a:p>
        </p:txBody>
      </p:sp>
    </p:spTree>
    <p:extLst>
      <p:ext uri="{BB962C8B-B14F-4D97-AF65-F5344CB8AC3E}">
        <p14:creationId xmlns:p14="http://schemas.microsoft.com/office/powerpoint/2010/main" val="13485710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027"/>
          <p:cNvSpPr>
            <a:spLocks noGrp="1" noChangeArrowheads="1"/>
          </p:cNvSpPr>
          <p:nvPr>
            <p:ph idx="1"/>
          </p:nvPr>
        </p:nvSpPr>
        <p:spPr>
          <a:xfrm>
            <a:off x="431801" y="1054100"/>
            <a:ext cx="8351838" cy="4154391"/>
          </a:xfrm>
        </p:spPr>
        <p:txBody>
          <a:bodyPr>
            <a:noAutofit/>
          </a:bodyPr>
          <a:lstStyle/>
          <a:p>
            <a:pPr eaLnBrk="1" hangingPunct="1"/>
            <a:r>
              <a:rPr lang="en-US" dirty="0">
                <a:ea typeface="ＭＳ Ｐゴシック" charset="0"/>
                <a:sym typeface="Symbol" charset="0"/>
              </a:rPr>
              <a:t>German noun compounds are not segmented</a:t>
            </a:r>
          </a:p>
          <a:p>
            <a:pPr lvl="1" eaLnBrk="1" hangingPunct="1"/>
            <a:r>
              <a:rPr lang="en-US" sz="1600" b="1" i="1" dirty="0" err="1">
                <a:ea typeface="ＭＳ Ｐゴシック" charset="0"/>
                <a:sym typeface="Symbol" charset="0"/>
              </a:rPr>
              <a:t>Lebensversicherungsgesellschaftsangestellter</a:t>
            </a:r>
            <a:r>
              <a:rPr lang="en-US" sz="1600" b="1" i="1" dirty="0">
                <a:ea typeface="ＭＳ Ｐゴシック" charset="0"/>
                <a:sym typeface="Symbol" charset="0"/>
              </a:rPr>
              <a:t> </a:t>
            </a:r>
            <a:r>
              <a:rPr lang="en-US" sz="1600" b="1" i="1" dirty="0">
                <a:ea typeface="ＭＳ Ｐゴシック" charset="0"/>
                <a:sym typeface="Wingdings"/>
              </a:rPr>
              <a:t> </a:t>
            </a:r>
            <a:r>
              <a:rPr lang="ja-JP" altLang="en-US" sz="1600" dirty="0">
                <a:ea typeface="ＭＳ Ｐゴシック" charset="0"/>
                <a:sym typeface="Symbol" charset="0"/>
              </a:rPr>
              <a:t>‘</a:t>
            </a:r>
            <a:r>
              <a:rPr lang="en-US" altLang="ja-JP" sz="1600" dirty="0">
                <a:ea typeface="ＭＳ Ｐゴシック" charset="0"/>
                <a:sym typeface="Symbol" charset="0"/>
              </a:rPr>
              <a:t>life insurance company employee</a:t>
            </a:r>
            <a:r>
              <a:rPr lang="ja-JP" altLang="en-US" sz="1600" dirty="0">
                <a:ea typeface="ＭＳ Ｐゴシック" charset="0"/>
                <a:sym typeface="Symbol" charset="0"/>
              </a:rPr>
              <a:t>’</a:t>
            </a:r>
            <a:endParaRPr lang="en-US" altLang="ja-JP" sz="1600" dirty="0">
              <a:ea typeface="ＭＳ Ｐゴシック" charset="0"/>
              <a:sym typeface="Symbol" charset="0"/>
            </a:endParaRPr>
          </a:p>
          <a:p>
            <a:pPr lvl="1" eaLnBrk="1" hangingPunct="1"/>
            <a:r>
              <a:rPr lang="en-US" sz="1600" dirty="0">
                <a:ea typeface="ＭＳ Ｐゴシック" charset="0"/>
                <a:sym typeface="Symbol" charset="0"/>
              </a:rPr>
              <a:t>German retrieval systems benefit greatly from a </a:t>
            </a:r>
            <a:r>
              <a:rPr lang="en-US" sz="1600" b="1" dirty="0">
                <a:ea typeface="ＭＳ Ｐゴシック" charset="0"/>
                <a:sym typeface="Symbol" charset="0"/>
              </a:rPr>
              <a:t>compound splitter </a:t>
            </a:r>
            <a:r>
              <a:rPr lang="en-US" sz="1600" dirty="0">
                <a:ea typeface="ＭＳ Ｐゴシック" charset="0"/>
                <a:sym typeface="Symbol" charset="0"/>
              </a:rPr>
              <a:t>module (Can give a 15% performance boost for German)</a:t>
            </a:r>
            <a:endParaRPr lang="en-US" sz="1600" dirty="0">
              <a:ea typeface="ＭＳ Ｐゴシック" charset="0"/>
            </a:endParaRPr>
          </a:p>
          <a:p>
            <a:pPr eaLnBrk="1" hangingPunct="1"/>
            <a:r>
              <a:rPr lang="en-US" dirty="0">
                <a:ea typeface="ＭＳ Ｐゴシック" charset="0"/>
              </a:rPr>
              <a:t>French: </a:t>
            </a:r>
            <a:r>
              <a:rPr lang="en-US" sz="1800" b="1" i="1" dirty="0" err="1">
                <a:ea typeface="ＭＳ Ｐゴシック" charset="0"/>
              </a:rPr>
              <a:t>L'ensemble</a:t>
            </a:r>
            <a:r>
              <a:rPr lang="en-US" sz="1800" dirty="0">
                <a:ea typeface="ＭＳ Ｐゴシック" charset="0"/>
              </a:rPr>
              <a:t> </a:t>
            </a:r>
            <a:r>
              <a:rPr lang="en-US" sz="1800" dirty="0">
                <a:ea typeface="ＭＳ Ｐゴシック" charset="0"/>
                <a:sym typeface="Symbol" charset="0"/>
              </a:rPr>
              <a:t>→ one token or two? </a:t>
            </a:r>
            <a:endParaRPr lang="en-US" sz="1800" dirty="0">
              <a:ea typeface="ＭＳ Ｐゴシック" charset="0"/>
              <a:sym typeface="Wingdings"/>
            </a:endParaRPr>
          </a:p>
          <a:p>
            <a:pPr lvl="1" eaLnBrk="1" hangingPunct="1"/>
            <a:r>
              <a:rPr lang="en-US" sz="1600" dirty="0">
                <a:ea typeface="ＭＳ Ｐゴシック" charset="0"/>
                <a:sym typeface="Symbol" charset="0"/>
              </a:rPr>
              <a:t>L ? L</a:t>
            </a:r>
            <a:r>
              <a:rPr lang="ja-JP" altLang="en-US" sz="1600" dirty="0">
                <a:ea typeface="ＭＳ Ｐゴシック" charset="0"/>
                <a:sym typeface="Symbol" charset="0"/>
              </a:rPr>
              <a:t>’</a:t>
            </a:r>
            <a:r>
              <a:rPr lang="en-US" altLang="ja-JP" sz="1600" dirty="0">
                <a:ea typeface="ＭＳ Ｐゴシック" charset="0"/>
                <a:sym typeface="Symbol" charset="0"/>
              </a:rPr>
              <a:t> ? Le ?</a:t>
            </a:r>
          </a:p>
          <a:p>
            <a:pPr lvl="1" eaLnBrk="1" hangingPunct="1"/>
            <a:r>
              <a:rPr lang="en-US" sz="1600" dirty="0">
                <a:ea typeface="ＭＳ Ｐゴシック" charset="0"/>
                <a:sym typeface="Symbol" charset="0"/>
              </a:rPr>
              <a:t>Want l</a:t>
            </a:r>
            <a:r>
              <a:rPr lang="ja-JP" altLang="en-US" sz="1600" dirty="0">
                <a:ea typeface="ＭＳ Ｐゴシック" charset="0"/>
                <a:sym typeface="Symbol" charset="0"/>
              </a:rPr>
              <a:t>’</a:t>
            </a:r>
            <a:r>
              <a:rPr lang="en-US" altLang="ja-JP" sz="1600" dirty="0">
                <a:ea typeface="ＭＳ Ｐゴシック" charset="0"/>
                <a:sym typeface="Symbol" charset="0"/>
              </a:rPr>
              <a:t>ensemble to match with un ensemble (</a:t>
            </a:r>
            <a:r>
              <a:rPr lang="en-US" sz="1600" dirty="0">
                <a:ea typeface="ＭＳ Ｐゴシック" charset="0"/>
                <a:sym typeface="Symbol" charset="0"/>
              </a:rPr>
              <a:t>Until at least 2003, it </a:t>
            </a:r>
            <a:r>
              <a:rPr lang="en-US" sz="1600" dirty="0" err="1">
                <a:ea typeface="ＭＳ Ｐゴシック" charset="0"/>
                <a:sym typeface="Symbol" charset="0"/>
              </a:rPr>
              <a:t>didn</a:t>
            </a:r>
            <a:r>
              <a:rPr lang="ja-JP" altLang="en-US" sz="1600" dirty="0">
                <a:ea typeface="ＭＳ Ｐゴシック" charset="0"/>
                <a:sym typeface="Symbol" charset="0"/>
              </a:rPr>
              <a:t>’</a:t>
            </a:r>
            <a:r>
              <a:rPr lang="en-US" altLang="ja-JP" sz="1600" dirty="0">
                <a:ea typeface="ＭＳ Ｐゴシック" charset="0"/>
                <a:sym typeface="Symbol" charset="0"/>
              </a:rPr>
              <a:t>t on Google)</a:t>
            </a:r>
          </a:p>
          <a:p>
            <a:pPr eaLnBrk="1" hangingPunct="1"/>
            <a:r>
              <a:rPr lang="en-US" dirty="0">
                <a:ea typeface="ＭＳ Ｐゴシック" charset="0"/>
                <a:sym typeface="Symbol" charset="0"/>
              </a:rPr>
              <a:t>Chinese and Japanese have no spaces between words:</a:t>
            </a:r>
          </a:p>
          <a:p>
            <a:pPr lvl="1" eaLnBrk="1" hangingPunct="1"/>
            <a:r>
              <a:rPr lang="ja-JP" altLang="en-US" sz="1600" dirty="0">
                <a:ea typeface="ＭＳ Ｐゴシック" charset="0"/>
                <a:sym typeface="Symbol" charset="0"/>
              </a:rPr>
              <a:t>莎拉波娃现在居住在美国东南部的佛罗里达。</a:t>
            </a:r>
          </a:p>
          <a:p>
            <a:pPr lvl="1" eaLnBrk="1" hangingPunct="1"/>
            <a:r>
              <a:rPr lang="en-US" sz="1600" dirty="0">
                <a:ea typeface="ＭＳ Ｐゴシック" charset="0"/>
                <a:sym typeface="Symbol" charset="0"/>
              </a:rPr>
              <a:t>Not always guaranteed a unique tokenization</a:t>
            </a:r>
            <a:r>
              <a:rPr lang="ja-JP" altLang="en-US" sz="1600" dirty="0">
                <a:ea typeface="ＭＳ Ｐゴシック" charset="0"/>
                <a:sym typeface="Symbol" charset="0"/>
              </a:rPr>
              <a:t> </a:t>
            </a:r>
            <a:endParaRPr lang="en-US" sz="1600" dirty="0">
              <a:ea typeface="ＭＳ Ｐゴシック" charset="0"/>
              <a:sym typeface="Symbol" charset="0"/>
            </a:endParaRPr>
          </a:p>
          <a:p>
            <a:pPr eaLnBrk="1" hangingPunct="1"/>
            <a:r>
              <a:rPr lang="en-US" dirty="0">
                <a:ea typeface="ＭＳ Ｐゴシック" charset="0"/>
              </a:rPr>
              <a:t>Arabic (or Hebrew) is basically written right to left, but with certain items like numbers written left to right</a:t>
            </a:r>
          </a:p>
          <a:p>
            <a:pPr eaLnBrk="1" hangingPunct="1"/>
            <a:endParaRPr lang="en-US" dirty="0">
              <a:ea typeface="ＭＳ Ｐゴシック" charset="0"/>
            </a:endParaRPr>
          </a:p>
          <a:p>
            <a:pPr eaLnBrk="1" hangingPunct="1"/>
            <a:endParaRPr lang="en-US" dirty="0">
              <a:ea typeface="ＭＳ Ｐゴシック" charset="0"/>
            </a:endParaRPr>
          </a:p>
          <a:p>
            <a:pPr eaLnBrk="1" hangingPunct="1"/>
            <a:endParaRPr lang="en-US" sz="1600" b="1" i="1" dirty="0">
              <a:ea typeface="ＭＳ Ｐゴシック" charset="0"/>
              <a:sym typeface="Symbol" charset="0"/>
            </a:endParaRPr>
          </a:p>
        </p:txBody>
      </p:sp>
      <p:sp>
        <p:nvSpPr>
          <p:cNvPr id="40963" name="TextBox 4"/>
          <p:cNvSpPr txBox="1">
            <a:spLocks noChangeArrowheads="1"/>
          </p:cNvSpPr>
          <p:nvPr/>
        </p:nvSpPr>
        <p:spPr bwMode="auto">
          <a:xfrm>
            <a:off x="7620000" y="-33338"/>
            <a:ext cx="1163638" cy="33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Lucida Sans" charset="0"/>
                <a:ea typeface="ＭＳ Ｐゴシック" charset="0"/>
                <a:cs typeface="ＭＳ Ｐゴシック" charset="0"/>
              </a:defRPr>
            </a:lvl1pPr>
            <a:lvl2pPr marL="742950" indent="-285750" eaLnBrk="0" hangingPunct="0">
              <a:defRPr sz="2400">
                <a:solidFill>
                  <a:schemeClr val="tx1"/>
                </a:solidFill>
                <a:latin typeface="Lucida Sans" charset="0"/>
                <a:ea typeface="ＭＳ Ｐゴシック" charset="0"/>
              </a:defRPr>
            </a:lvl2pPr>
            <a:lvl3pPr marL="1143000" indent="-228600" eaLnBrk="0" hangingPunct="0">
              <a:defRPr sz="2400">
                <a:solidFill>
                  <a:schemeClr val="tx1"/>
                </a:solidFill>
                <a:latin typeface="Lucida Sans" charset="0"/>
                <a:ea typeface="ＭＳ Ｐゴシック" charset="0"/>
              </a:defRPr>
            </a:lvl3pPr>
            <a:lvl4pPr marL="1600200" indent="-228600" eaLnBrk="0" hangingPunct="0">
              <a:defRPr sz="2400">
                <a:solidFill>
                  <a:schemeClr val="tx1"/>
                </a:solidFill>
                <a:latin typeface="Lucida Sans" charset="0"/>
                <a:ea typeface="ＭＳ Ｐゴシック" charset="0"/>
              </a:defRPr>
            </a:lvl4pPr>
            <a:lvl5pPr marL="2057400" indent="-228600" eaLnBrk="0" hangingPunct="0">
              <a:defRPr sz="2400">
                <a:solidFill>
                  <a:schemeClr val="tx1"/>
                </a:solidFill>
                <a:latin typeface="Lucida Sans" charset="0"/>
                <a:ea typeface="ＭＳ Ｐゴシック" charset="0"/>
              </a:defRPr>
            </a:lvl5pPr>
            <a:lvl6pPr marL="2514600" indent="-228600" eaLnBrk="0" fontAlgn="base" hangingPunct="0">
              <a:spcBef>
                <a:spcPct val="0"/>
              </a:spcBef>
              <a:spcAft>
                <a:spcPct val="0"/>
              </a:spcAft>
              <a:defRPr sz="2400">
                <a:solidFill>
                  <a:schemeClr val="tx1"/>
                </a:solidFill>
                <a:latin typeface="Lucida Sans" charset="0"/>
                <a:ea typeface="ＭＳ Ｐゴシック" charset="0"/>
              </a:defRPr>
            </a:lvl6pPr>
            <a:lvl7pPr marL="2971800" indent="-228600" eaLnBrk="0" fontAlgn="base" hangingPunct="0">
              <a:spcBef>
                <a:spcPct val="0"/>
              </a:spcBef>
              <a:spcAft>
                <a:spcPct val="0"/>
              </a:spcAft>
              <a:defRPr sz="2400">
                <a:solidFill>
                  <a:schemeClr val="tx1"/>
                </a:solidFill>
                <a:latin typeface="Lucida Sans" charset="0"/>
                <a:ea typeface="ＭＳ Ｐゴシック" charset="0"/>
              </a:defRPr>
            </a:lvl7pPr>
            <a:lvl8pPr marL="3429000" indent="-228600" eaLnBrk="0" fontAlgn="base" hangingPunct="0">
              <a:spcBef>
                <a:spcPct val="0"/>
              </a:spcBef>
              <a:spcAft>
                <a:spcPct val="0"/>
              </a:spcAft>
              <a:defRPr sz="2400">
                <a:solidFill>
                  <a:schemeClr val="tx1"/>
                </a:solidFill>
                <a:latin typeface="Lucida Sans" charset="0"/>
                <a:ea typeface="ＭＳ Ｐゴシック" charset="0"/>
              </a:defRPr>
            </a:lvl8pPr>
            <a:lvl9pPr marL="3886200" indent="-228600" eaLnBrk="0" fontAlgn="base" hangingPunct="0">
              <a:spcBef>
                <a:spcPct val="0"/>
              </a:spcBef>
              <a:spcAft>
                <a:spcPct val="0"/>
              </a:spcAft>
              <a:defRPr sz="2400">
                <a:solidFill>
                  <a:schemeClr val="tx1"/>
                </a:solidFill>
                <a:latin typeface="Lucida Sans" charset="0"/>
                <a:ea typeface="ＭＳ Ｐゴシック"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BFCFF"/>
                </a:solidFill>
                <a:effectLst/>
                <a:uLnTx/>
                <a:uFillTx/>
                <a:latin typeface="Lucida Sans" charset="0"/>
                <a:ea typeface="ＭＳ Ｐゴシック" charset="0"/>
              </a:rPr>
              <a:t>Sec. 2.2.1</a:t>
            </a:r>
          </a:p>
        </p:txBody>
      </p:sp>
      <p:pic>
        <p:nvPicPr>
          <p:cNvPr id="5"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31801" y="5871212"/>
            <a:ext cx="7620000" cy="4365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Rectangle 1"/>
          <p:cNvSpPr/>
          <p:nvPr/>
        </p:nvSpPr>
        <p:spPr>
          <a:xfrm>
            <a:off x="3616664" y="6327392"/>
            <a:ext cx="5166974" cy="523220"/>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alibri" charset="0"/>
                <a:ea typeface="ＭＳ Ｐゴシック" charset="0"/>
                <a:cs typeface="ＭＳ Ｐゴシック" charset="0"/>
              </a:rPr>
              <a:t>←  →    ← →                         ← start</a:t>
            </a:r>
          </a:p>
        </p:txBody>
      </p:sp>
      <p:sp>
        <p:nvSpPr>
          <p:cNvPr id="7" name="Rectangle 2"/>
          <p:cNvSpPr txBox="1">
            <a:spLocks noChangeArrowheads="1"/>
          </p:cNvSpPr>
          <p:nvPr/>
        </p:nvSpPr>
        <p:spPr>
          <a:xfrm>
            <a:off x="457200" y="0"/>
            <a:ext cx="7703828" cy="831850"/>
          </a:xfrm>
          <a:prstGeom prst="rect">
            <a:avLst/>
          </a:prstGeom>
        </p:spPr>
        <p:txBody>
          <a:bodyPr vert="horz" lIns="91440" tIns="45720" rIns="91440" bIns="45720" rtlCol="0" anchor="b">
            <a:normAutofit/>
          </a:bodyPr>
          <a:lstStyle>
            <a:lvl1pPr algn="l" defTabSz="914400" rtl="0" eaLnBrk="1" latinLnBrk="0" hangingPunct="1">
              <a:spcBef>
                <a:spcPct val="0"/>
              </a:spcBef>
              <a:buNone/>
              <a:defRPr sz="3600" kern="1200" cap="all" spc="-60" baseline="0">
                <a:solidFill>
                  <a:schemeClr val="tx2"/>
                </a:solidFill>
                <a:latin typeface="Rockwell"/>
                <a:ea typeface="+mj-ea"/>
                <a:cs typeface="Rockwell"/>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all" spc="-60" normalizeH="0" baseline="0" noProof="0" dirty="0">
                <a:ln>
                  <a:noFill/>
                </a:ln>
                <a:solidFill>
                  <a:srgbClr val="D1282E"/>
                </a:solidFill>
                <a:effectLst/>
                <a:uLnTx/>
                <a:uFillTx/>
                <a:latin typeface="Rockwell"/>
                <a:ea typeface="ＭＳ Ｐゴシック" charset="0"/>
              </a:rPr>
              <a:t>Tokenization: language issues</a:t>
            </a:r>
          </a:p>
        </p:txBody>
      </p:sp>
    </p:spTree>
    <p:extLst>
      <p:ext uri="{BB962C8B-B14F-4D97-AF65-F5344CB8AC3E}">
        <p14:creationId xmlns:p14="http://schemas.microsoft.com/office/powerpoint/2010/main" val="32432985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ea typeface="ＭＳ Ｐゴシック" charset="0"/>
              </a:rPr>
              <a:t>Stop words</a:t>
            </a:r>
            <a:endParaRPr lang="en-US" dirty="0"/>
          </a:p>
        </p:txBody>
      </p:sp>
      <p:sp>
        <p:nvSpPr>
          <p:cNvPr id="44034" name="Rectangle 3"/>
          <p:cNvSpPr>
            <a:spLocks noGrp="1" noChangeArrowheads="1"/>
          </p:cNvSpPr>
          <p:nvPr>
            <p:ph idx="1"/>
          </p:nvPr>
        </p:nvSpPr>
        <p:spPr>
          <a:xfrm>
            <a:off x="457200" y="1098428"/>
            <a:ext cx="8210550" cy="5143622"/>
          </a:xfrm>
        </p:spPr>
        <p:txBody>
          <a:bodyPr>
            <a:normAutofit/>
          </a:bodyPr>
          <a:lstStyle/>
          <a:p>
            <a:pPr eaLnBrk="1" hangingPunct="1"/>
            <a:r>
              <a:rPr lang="en-US" b="1" dirty="0">
                <a:solidFill>
                  <a:srgbClr val="000000"/>
                </a:solidFill>
                <a:latin typeface="Helvetica Neue" charset="0"/>
                <a:ea typeface="Helvetica Neue" charset="0"/>
                <a:cs typeface="Helvetica Neue" charset="0"/>
              </a:rPr>
              <a:t>With a stop list, you exclude from the dictionary entirely the commonest words. Intuition:</a:t>
            </a:r>
          </a:p>
          <a:p>
            <a:pPr lvl="1" eaLnBrk="1" hangingPunct="1"/>
            <a:r>
              <a:rPr lang="en-US" dirty="0">
                <a:solidFill>
                  <a:srgbClr val="000000"/>
                </a:solidFill>
                <a:latin typeface="Helvetica Neue" charset="0"/>
                <a:ea typeface="Helvetica Neue" charset="0"/>
                <a:cs typeface="Helvetica Neue" charset="0"/>
              </a:rPr>
              <a:t>They have little semantic content: </a:t>
            </a:r>
            <a:r>
              <a:rPr lang="en-US" i="1" dirty="0">
                <a:solidFill>
                  <a:srgbClr val="000000"/>
                </a:solidFill>
                <a:latin typeface="Helvetica Neue" charset="0"/>
                <a:ea typeface="Helvetica Neue" charset="0"/>
                <a:cs typeface="Helvetica Neue" charset="0"/>
              </a:rPr>
              <a:t>the, a, and, to, be</a:t>
            </a:r>
          </a:p>
          <a:p>
            <a:pPr lvl="1" eaLnBrk="1" hangingPunct="1"/>
            <a:r>
              <a:rPr lang="en-US" dirty="0">
                <a:solidFill>
                  <a:srgbClr val="000000"/>
                </a:solidFill>
                <a:latin typeface="Helvetica Neue" charset="0"/>
                <a:ea typeface="Helvetica Neue" charset="0"/>
                <a:cs typeface="Helvetica Neue" charset="0"/>
              </a:rPr>
              <a:t>There are a lot of them: ~30% of postings for top 30 words</a:t>
            </a:r>
          </a:p>
          <a:p>
            <a:pPr eaLnBrk="1" hangingPunct="1"/>
            <a:r>
              <a:rPr lang="en-US" dirty="0">
                <a:solidFill>
                  <a:srgbClr val="000000"/>
                </a:solidFill>
                <a:latin typeface="Helvetica Neue" charset="0"/>
                <a:ea typeface="Helvetica Neue" charset="0"/>
                <a:cs typeface="Helvetica Neue" charset="0"/>
              </a:rPr>
              <a:t>For building search engines, the trend is away from doing this:</a:t>
            </a:r>
          </a:p>
          <a:p>
            <a:pPr lvl="1" eaLnBrk="1" hangingPunct="1"/>
            <a:r>
              <a:rPr lang="en-US" dirty="0">
                <a:solidFill>
                  <a:srgbClr val="000000"/>
                </a:solidFill>
                <a:latin typeface="Helvetica Neue" charset="0"/>
                <a:ea typeface="Helvetica Neue" charset="0"/>
                <a:cs typeface="Helvetica Neue" charset="0"/>
              </a:rPr>
              <a:t>Good compression techniques means the space for including </a:t>
            </a:r>
            <a:r>
              <a:rPr lang="en-US" dirty="0" err="1">
                <a:solidFill>
                  <a:srgbClr val="000000"/>
                </a:solidFill>
                <a:latin typeface="Helvetica Neue" charset="0"/>
                <a:ea typeface="Helvetica Neue" charset="0"/>
                <a:cs typeface="Helvetica Neue" charset="0"/>
              </a:rPr>
              <a:t>stopwords</a:t>
            </a:r>
            <a:r>
              <a:rPr lang="en-US" dirty="0">
                <a:solidFill>
                  <a:srgbClr val="000000"/>
                </a:solidFill>
                <a:latin typeface="Helvetica Neue" charset="0"/>
                <a:ea typeface="Helvetica Neue" charset="0"/>
                <a:cs typeface="Helvetica Neue" charset="0"/>
              </a:rPr>
              <a:t> in a system is very small</a:t>
            </a:r>
          </a:p>
          <a:p>
            <a:pPr lvl="1" eaLnBrk="1" hangingPunct="1"/>
            <a:r>
              <a:rPr lang="en-US" dirty="0">
                <a:solidFill>
                  <a:srgbClr val="000000"/>
                </a:solidFill>
                <a:latin typeface="Helvetica Neue" charset="0"/>
                <a:ea typeface="Helvetica Neue" charset="0"/>
                <a:cs typeface="Helvetica Neue" charset="0"/>
              </a:rPr>
              <a:t>Good query optimization techniques mean you pay little at query time for including stop words.</a:t>
            </a:r>
          </a:p>
          <a:p>
            <a:pPr lvl="1" eaLnBrk="1" hangingPunct="1"/>
            <a:r>
              <a:rPr lang="en-US" dirty="0">
                <a:solidFill>
                  <a:srgbClr val="000000"/>
                </a:solidFill>
                <a:latin typeface="Helvetica Neue" charset="0"/>
                <a:ea typeface="Helvetica Neue" charset="0"/>
                <a:cs typeface="Helvetica Neue" charset="0"/>
              </a:rPr>
              <a:t>You need them for:</a:t>
            </a:r>
          </a:p>
          <a:p>
            <a:pPr lvl="2" eaLnBrk="1" hangingPunct="1"/>
            <a:r>
              <a:rPr lang="en-US" sz="2000" dirty="0">
                <a:solidFill>
                  <a:srgbClr val="000000"/>
                </a:solidFill>
                <a:latin typeface="Helvetica Neue" charset="0"/>
                <a:ea typeface="Helvetica Neue" charset="0"/>
                <a:cs typeface="Helvetica Neue" charset="0"/>
              </a:rPr>
              <a:t>Phrase queries: </a:t>
            </a:r>
            <a:r>
              <a:rPr lang="ja-JP" altLang="en-US" sz="2000" dirty="0">
                <a:solidFill>
                  <a:srgbClr val="000000"/>
                </a:solidFill>
                <a:latin typeface="Helvetica Neue" charset="0"/>
                <a:ea typeface="Helvetica Neue" charset="0"/>
                <a:cs typeface="Helvetica Neue" charset="0"/>
              </a:rPr>
              <a:t>“</a:t>
            </a:r>
            <a:r>
              <a:rPr lang="en-US" altLang="ja-JP" sz="2000" dirty="0">
                <a:solidFill>
                  <a:srgbClr val="000000"/>
                </a:solidFill>
                <a:latin typeface="Helvetica Neue" charset="0"/>
                <a:ea typeface="Helvetica Neue" charset="0"/>
                <a:cs typeface="Helvetica Neue" charset="0"/>
              </a:rPr>
              <a:t>King of Denmark</a:t>
            </a:r>
            <a:r>
              <a:rPr lang="ja-JP" altLang="en-US" sz="2000" dirty="0">
                <a:solidFill>
                  <a:srgbClr val="000000"/>
                </a:solidFill>
                <a:latin typeface="Helvetica Neue" charset="0"/>
                <a:ea typeface="Helvetica Neue" charset="0"/>
                <a:cs typeface="Helvetica Neue" charset="0"/>
              </a:rPr>
              <a:t>”</a:t>
            </a:r>
            <a:endParaRPr lang="en-US" altLang="ja-JP" sz="2000" dirty="0">
              <a:solidFill>
                <a:srgbClr val="000000"/>
              </a:solidFill>
              <a:latin typeface="Helvetica Neue" charset="0"/>
              <a:ea typeface="Helvetica Neue" charset="0"/>
              <a:cs typeface="Helvetica Neue" charset="0"/>
            </a:endParaRPr>
          </a:p>
          <a:p>
            <a:pPr lvl="2" eaLnBrk="1" hangingPunct="1"/>
            <a:r>
              <a:rPr lang="en-US" sz="2000" dirty="0">
                <a:solidFill>
                  <a:srgbClr val="000000"/>
                </a:solidFill>
                <a:latin typeface="Helvetica Neue" charset="0"/>
                <a:ea typeface="Helvetica Neue" charset="0"/>
                <a:cs typeface="Helvetica Neue" charset="0"/>
              </a:rPr>
              <a:t>Various song titles, etc.: </a:t>
            </a:r>
            <a:r>
              <a:rPr lang="ja-JP" altLang="en-US" sz="2000" dirty="0">
                <a:solidFill>
                  <a:srgbClr val="000000"/>
                </a:solidFill>
                <a:latin typeface="Helvetica Neue" charset="0"/>
                <a:ea typeface="Helvetica Neue" charset="0"/>
                <a:cs typeface="Helvetica Neue" charset="0"/>
              </a:rPr>
              <a:t>“</a:t>
            </a:r>
            <a:r>
              <a:rPr lang="en-US" altLang="ja-JP" sz="2000" dirty="0">
                <a:solidFill>
                  <a:srgbClr val="000000"/>
                </a:solidFill>
                <a:latin typeface="Helvetica Neue" charset="0"/>
                <a:ea typeface="Helvetica Neue" charset="0"/>
                <a:cs typeface="Helvetica Neue" charset="0"/>
              </a:rPr>
              <a:t>Let it be</a:t>
            </a:r>
            <a:r>
              <a:rPr lang="ja-JP" altLang="en-US" sz="2000" dirty="0">
                <a:solidFill>
                  <a:srgbClr val="000000"/>
                </a:solidFill>
                <a:latin typeface="Helvetica Neue" charset="0"/>
                <a:ea typeface="Helvetica Neue" charset="0"/>
                <a:cs typeface="Helvetica Neue" charset="0"/>
              </a:rPr>
              <a:t>”</a:t>
            </a:r>
            <a:r>
              <a:rPr lang="en-US" altLang="ja-JP" sz="2000" dirty="0">
                <a:solidFill>
                  <a:srgbClr val="000000"/>
                </a:solidFill>
                <a:latin typeface="Helvetica Neue" charset="0"/>
                <a:ea typeface="Helvetica Neue" charset="0"/>
                <a:cs typeface="Helvetica Neue" charset="0"/>
              </a:rPr>
              <a:t>, </a:t>
            </a:r>
            <a:r>
              <a:rPr lang="ja-JP" altLang="en-US" sz="2000" dirty="0">
                <a:solidFill>
                  <a:srgbClr val="000000"/>
                </a:solidFill>
                <a:latin typeface="Helvetica Neue" charset="0"/>
                <a:ea typeface="Helvetica Neue" charset="0"/>
                <a:cs typeface="Helvetica Neue" charset="0"/>
              </a:rPr>
              <a:t>“</a:t>
            </a:r>
            <a:r>
              <a:rPr lang="en-US" altLang="ja-JP" sz="2000" dirty="0">
                <a:solidFill>
                  <a:srgbClr val="000000"/>
                </a:solidFill>
                <a:latin typeface="Helvetica Neue" charset="0"/>
                <a:ea typeface="Helvetica Neue" charset="0"/>
                <a:cs typeface="Helvetica Neue" charset="0"/>
              </a:rPr>
              <a:t>To be or not to be</a:t>
            </a:r>
            <a:r>
              <a:rPr lang="ja-JP" altLang="en-US" sz="2000" dirty="0">
                <a:solidFill>
                  <a:srgbClr val="000000"/>
                </a:solidFill>
                <a:latin typeface="Helvetica Neue" charset="0"/>
                <a:ea typeface="Helvetica Neue" charset="0"/>
                <a:cs typeface="Helvetica Neue" charset="0"/>
              </a:rPr>
              <a:t>”</a:t>
            </a:r>
            <a:endParaRPr lang="en-US" altLang="ja-JP" sz="2000" dirty="0">
              <a:solidFill>
                <a:srgbClr val="000000"/>
              </a:solidFill>
              <a:latin typeface="Helvetica Neue" charset="0"/>
              <a:ea typeface="Helvetica Neue" charset="0"/>
              <a:cs typeface="Helvetica Neue" charset="0"/>
            </a:endParaRPr>
          </a:p>
          <a:p>
            <a:pPr lvl="2" eaLnBrk="1" hangingPunct="1"/>
            <a:r>
              <a:rPr lang="ja-JP" altLang="en-US" sz="2000" dirty="0">
                <a:solidFill>
                  <a:srgbClr val="000000"/>
                </a:solidFill>
                <a:latin typeface="Helvetica Neue" charset="0"/>
                <a:ea typeface="Helvetica Neue" charset="0"/>
                <a:cs typeface="Helvetica Neue" charset="0"/>
              </a:rPr>
              <a:t>“</a:t>
            </a:r>
            <a:r>
              <a:rPr lang="en-US" altLang="ja-JP" sz="2000" dirty="0">
                <a:solidFill>
                  <a:srgbClr val="000000"/>
                </a:solidFill>
                <a:latin typeface="Helvetica Neue" charset="0"/>
                <a:ea typeface="Helvetica Neue" charset="0"/>
                <a:cs typeface="Helvetica Neue" charset="0"/>
              </a:rPr>
              <a:t>Relational</a:t>
            </a:r>
            <a:r>
              <a:rPr lang="ja-JP" altLang="en-US" sz="2000" dirty="0">
                <a:solidFill>
                  <a:srgbClr val="000000"/>
                </a:solidFill>
                <a:latin typeface="Helvetica Neue" charset="0"/>
                <a:ea typeface="Helvetica Neue" charset="0"/>
                <a:cs typeface="Helvetica Neue" charset="0"/>
              </a:rPr>
              <a:t>”</a:t>
            </a:r>
            <a:r>
              <a:rPr lang="en-US" altLang="ja-JP" sz="2000" dirty="0">
                <a:solidFill>
                  <a:srgbClr val="000000"/>
                </a:solidFill>
                <a:latin typeface="Helvetica Neue" charset="0"/>
                <a:ea typeface="Helvetica Neue" charset="0"/>
                <a:cs typeface="Helvetica Neue" charset="0"/>
              </a:rPr>
              <a:t> queries: </a:t>
            </a:r>
            <a:r>
              <a:rPr lang="ja-JP" altLang="en-US" sz="2000" dirty="0">
                <a:solidFill>
                  <a:srgbClr val="000000"/>
                </a:solidFill>
                <a:latin typeface="Helvetica Neue" charset="0"/>
                <a:ea typeface="Helvetica Neue" charset="0"/>
                <a:cs typeface="Helvetica Neue" charset="0"/>
              </a:rPr>
              <a:t>“</a:t>
            </a:r>
            <a:r>
              <a:rPr lang="en-US" altLang="ja-JP" sz="2000" dirty="0">
                <a:solidFill>
                  <a:srgbClr val="000000"/>
                </a:solidFill>
                <a:latin typeface="Helvetica Neue" charset="0"/>
                <a:ea typeface="Helvetica Neue" charset="0"/>
                <a:cs typeface="Helvetica Neue" charset="0"/>
              </a:rPr>
              <a:t>flights to London</a:t>
            </a:r>
            <a:r>
              <a:rPr lang="ja-JP" altLang="en-US" sz="2000" dirty="0">
                <a:solidFill>
                  <a:srgbClr val="000000"/>
                </a:solidFill>
                <a:latin typeface="Helvetica Neue" charset="0"/>
                <a:ea typeface="Helvetica Neue" charset="0"/>
                <a:cs typeface="Helvetica Neue" charset="0"/>
              </a:rPr>
              <a:t>”</a:t>
            </a:r>
            <a:endParaRPr lang="de-DE" altLang="ja-JP" sz="2000" dirty="0">
              <a:solidFill>
                <a:srgbClr val="000000"/>
              </a:solidFill>
              <a:latin typeface="Helvetica Neue" charset="0"/>
              <a:ea typeface="Helvetica Neue" charset="0"/>
              <a:cs typeface="Helvetica Neue" charset="0"/>
            </a:endParaRPr>
          </a:p>
          <a:p>
            <a:pPr eaLnBrk="1" hangingPunct="1"/>
            <a:r>
              <a:rPr lang="de-DE" dirty="0">
                <a:solidFill>
                  <a:srgbClr val="000000"/>
                </a:solidFill>
                <a:latin typeface="Helvetica Neue" charset="0"/>
                <a:ea typeface="Helvetica Neue" charset="0"/>
                <a:cs typeface="Helvetica Neue" charset="0"/>
              </a:rPr>
              <a:t>In </a:t>
            </a:r>
            <a:r>
              <a:rPr lang="de-DE" dirty="0" err="1">
                <a:solidFill>
                  <a:srgbClr val="000000"/>
                </a:solidFill>
                <a:latin typeface="Helvetica Neue" charset="0"/>
                <a:ea typeface="Helvetica Neue" charset="0"/>
                <a:cs typeface="Helvetica Neue" charset="0"/>
              </a:rPr>
              <a:t>contrast</a:t>
            </a:r>
            <a:r>
              <a:rPr lang="de-DE" dirty="0">
                <a:solidFill>
                  <a:srgbClr val="000000"/>
                </a:solidFill>
                <a:latin typeface="Helvetica Neue" charset="0"/>
                <a:ea typeface="Helvetica Neue" charset="0"/>
                <a:cs typeface="Helvetica Neue" charset="0"/>
              </a:rPr>
              <a:t> </a:t>
            </a:r>
            <a:r>
              <a:rPr lang="de-DE" dirty="0" err="1">
                <a:solidFill>
                  <a:srgbClr val="000000"/>
                </a:solidFill>
                <a:latin typeface="Helvetica Neue" charset="0"/>
                <a:ea typeface="Helvetica Neue" charset="0"/>
                <a:cs typeface="Helvetica Neue" charset="0"/>
              </a:rPr>
              <a:t>for</a:t>
            </a:r>
            <a:r>
              <a:rPr lang="de-DE" dirty="0">
                <a:solidFill>
                  <a:srgbClr val="000000"/>
                </a:solidFill>
                <a:latin typeface="Helvetica Neue" charset="0"/>
                <a:ea typeface="Helvetica Neue" charset="0"/>
                <a:cs typeface="Helvetica Neue" charset="0"/>
              </a:rPr>
              <a:t> </a:t>
            </a:r>
            <a:r>
              <a:rPr lang="de-DE" dirty="0" err="1">
                <a:solidFill>
                  <a:srgbClr val="000000"/>
                </a:solidFill>
                <a:latin typeface="Helvetica Neue" charset="0"/>
                <a:ea typeface="Helvetica Neue" charset="0"/>
                <a:cs typeface="Helvetica Neue" charset="0"/>
              </a:rPr>
              <a:t>analytics</a:t>
            </a:r>
            <a:r>
              <a:rPr lang="de-DE" dirty="0">
                <a:solidFill>
                  <a:srgbClr val="000000"/>
                </a:solidFill>
                <a:latin typeface="Helvetica Neue" charset="0"/>
                <a:ea typeface="Helvetica Neue" charset="0"/>
                <a:cs typeface="Helvetica Neue" charset="0"/>
              </a:rPr>
              <a:t>: </a:t>
            </a:r>
            <a:r>
              <a:rPr lang="de-DE" dirty="0" err="1">
                <a:solidFill>
                  <a:srgbClr val="000000"/>
                </a:solidFill>
                <a:latin typeface="Helvetica Neue" charset="0"/>
                <a:ea typeface="Helvetica Neue" charset="0"/>
                <a:cs typeface="Helvetica Neue" charset="0"/>
              </a:rPr>
              <a:t>you</a:t>
            </a:r>
            <a:r>
              <a:rPr lang="de-DE" dirty="0">
                <a:solidFill>
                  <a:srgbClr val="000000"/>
                </a:solidFill>
                <a:latin typeface="Helvetica Neue" charset="0"/>
                <a:ea typeface="Helvetica Neue" charset="0"/>
                <a:cs typeface="Helvetica Neue" charset="0"/>
              </a:rPr>
              <a:t> </a:t>
            </a:r>
            <a:r>
              <a:rPr lang="de-DE" dirty="0" err="1">
                <a:solidFill>
                  <a:srgbClr val="000000"/>
                </a:solidFill>
                <a:latin typeface="Helvetica Neue" charset="0"/>
                <a:ea typeface="Helvetica Neue" charset="0"/>
                <a:cs typeface="Helvetica Neue" charset="0"/>
              </a:rPr>
              <a:t>often</a:t>
            </a:r>
            <a:r>
              <a:rPr lang="de-DE" dirty="0">
                <a:solidFill>
                  <a:srgbClr val="000000"/>
                </a:solidFill>
                <a:latin typeface="Helvetica Neue" charset="0"/>
                <a:ea typeface="Helvetica Neue" charset="0"/>
                <a:cs typeface="Helvetica Neue" charset="0"/>
              </a:rPr>
              <a:t> </a:t>
            </a:r>
            <a:r>
              <a:rPr lang="de-DE" dirty="0" err="1">
                <a:solidFill>
                  <a:srgbClr val="000000"/>
                </a:solidFill>
                <a:latin typeface="Helvetica Neue" charset="0"/>
                <a:ea typeface="Helvetica Neue" charset="0"/>
                <a:cs typeface="Helvetica Neue" charset="0"/>
              </a:rPr>
              <a:t>remove</a:t>
            </a:r>
            <a:r>
              <a:rPr lang="de-DE" dirty="0">
                <a:solidFill>
                  <a:srgbClr val="000000"/>
                </a:solidFill>
                <a:latin typeface="Helvetica Neue" charset="0"/>
                <a:ea typeface="Helvetica Neue" charset="0"/>
                <a:cs typeface="Helvetica Neue" charset="0"/>
              </a:rPr>
              <a:t> </a:t>
            </a:r>
            <a:r>
              <a:rPr lang="de-DE" dirty="0" err="1">
                <a:solidFill>
                  <a:srgbClr val="000000"/>
                </a:solidFill>
                <a:latin typeface="Helvetica Neue" charset="0"/>
                <a:ea typeface="Helvetica Neue" charset="0"/>
                <a:cs typeface="Helvetica Neue" charset="0"/>
              </a:rPr>
              <a:t>them</a:t>
            </a:r>
            <a:r>
              <a:rPr lang="de-DE" dirty="0">
                <a:solidFill>
                  <a:srgbClr val="000000"/>
                </a:solidFill>
                <a:latin typeface="Helvetica Neue" charset="0"/>
                <a:ea typeface="Helvetica Neue" charset="0"/>
                <a:cs typeface="Helvetica Neue" charset="0"/>
              </a:rPr>
              <a:t>. </a:t>
            </a:r>
            <a:r>
              <a:rPr lang="de-DE" dirty="0" err="1">
                <a:solidFill>
                  <a:srgbClr val="000000"/>
                </a:solidFill>
                <a:latin typeface="Helvetica Neue" charset="0"/>
                <a:ea typeface="Helvetica Neue" charset="0"/>
                <a:cs typeface="Helvetica Neue" charset="0"/>
              </a:rPr>
              <a:t>Why</a:t>
            </a:r>
            <a:r>
              <a:rPr lang="de-DE" dirty="0">
                <a:solidFill>
                  <a:srgbClr val="000000"/>
                </a:solidFill>
                <a:latin typeface="Helvetica Neue" charset="0"/>
                <a:ea typeface="Helvetica Neue" charset="0"/>
                <a:cs typeface="Helvetica Neue" charset="0"/>
              </a:rPr>
              <a:t>?</a:t>
            </a:r>
            <a:endParaRPr lang="en-US" dirty="0">
              <a:solidFill>
                <a:srgbClr val="000000"/>
              </a:solidFill>
              <a:latin typeface="Helvetica Neue" charset="0"/>
              <a:ea typeface="Helvetica Neue" charset="0"/>
              <a:cs typeface="Helvetica Neue" charset="0"/>
            </a:endParaRPr>
          </a:p>
        </p:txBody>
      </p:sp>
      <p:sp>
        <p:nvSpPr>
          <p:cNvPr id="44035" name="TextBox 4"/>
          <p:cNvSpPr txBox="1">
            <a:spLocks noChangeArrowheads="1"/>
          </p:cNvSpPr>
          <p:nvPr/>
        </p:nvSpPr>
        <p:spPr bwMode="auto">
          <a:xfrm>
            <a:off x="7620000" y="-33338"/>
            <a:ext cx="1163638" cy="33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Lucida Sans" charset="0"/>
                <a:ea typeface="ＭＳ Ｐゴシック" charset="0"/>
                <a:cs typeface="ＭＳ Ｐゴシック" charset="0"/>
              </a:defRPr>
            </a:lvl1pPr>
            <a:lvl2pPr marL="742950" indent="-285750" eaLnBrk="0" hangingPunct="0">
              <a:defRPr sz="2400">
                <a:solidFill>
                  <a:schemeClr val="tx1"/>
                </a:solidFill>
                <a:latin typeface="Lucida Sans" charset="0"/>
                <a:ea typeface="ＭＳ Ｐゴシック" charset="0"/>
              </a:defRPr>
            </a:lvl2pPr>
            <a:lvl3pPr marL="1143000" indent="-228600" eaLnBrk="0" hangingPunct="0">
              <a:defRPr sz="2400">
                <a:solidFill>
                  <a:schemeClr val="tx1"/>
                </a:solidFill>
                <a:latin typeface="Lucida Sans" charset="0"/>
                <a:ea typeface="ＭＳ Ｐゴシック" charset="0"/>
              </a:defRPr>
            </a:lvl3pPr>
            <a:lvl4pPr marL="1600200" indent="-228600" eaLnBrk="0" hangingPunct="0">
              <a:defRPr sz="2400">
                <a:solidFill>
                  <a:schemeClr val="tx1"/>
                </a:solidFill>
                <a:latin typeface="Lucida Sans" charset="0"/>
                <a:ea typeface="ＭＳ Ｐゴシック" charset="0"/>
              </a:defRPr>
            </a:lvl4pPr>
            <a:lvl5pPr marL="2057400" indent="-228600" eaLnBrk="0" hangingPunct="0">
              <a:defRPr sz="2400">
                <a:solidFill>
                  <a:schemeClr val="tx1"/>
                </a:solidFill>
                <a:latin typeface="Lucida Sans" charset="0"/>
                <a:ea typeface="ＭＳ Ｐゴシック" charset="0"/>
              </a:defRPr>
            </a:lvl5pPr>
            <a:lvl6pPr marL="2514600" indent="-228600" eaLnBrk="0" fontAlgn="base" hangingPunct="0">
              <a:spcBef>
                <a:spcPct val="0"/>
              </a:spcBef>
              <a:spcAft>
                <a:spcPct val="0"/>
              </a:spcAft>
              <a:defRPr sz="2400">
                <a:solidFill>
                  <a:schemeClr val="tx1"/>
                </a:solidFill>
                <a:latin typeface="Lucida Sans" charset="0"/>
                <a:ea typeface="ＭＳ Ｐゴシック" charset="0"/>
              </a:defRPr>
            </a:lvl6pPr>
            <a:lvl7pPr marL="2971800" indent="-228600" eaLnBrk="0" fontAlgn="base" hangingPunct="0">
              <a:spcBef>
                <a:spcPct val="0"/>
              </a:spcBef>
              <a:spcAft>
                <a:spcPct val="0"/>
              </a:spcAft>
              <a:defRPr sz="2400">
                <a:solidFill>
                  <a:schemeClr val="tx1"/>
                </a:solidFill>
                <a:latin typeface="Lucida Sans" charset="0"/>
                <a:ea typeface="ＭＳ Ｐゴシック" charset="0"/>
              </a:defRPr>
            </a:lvl7pPr>
            <a:lvl8pPr marL="3429000" indent="-228600" eaLnBrk="0" fontAlgn="base" hangingPunct="0">
              <a:spcBef>
                <a:spcPct val="0"/>
              </a:spcBef>
              <a:spcAft>
                <a:spcPct val="0"/>
              </a:spcAft>
              <a:defRPr sz="2400">
                <a:solidFill>
                  <a:schemeClr val="tx1"/>
                </a:solidFill>
                <a:latin typeface="Lucida Sans" charset="0"/>
                <a:ea typeface="ＭＳ Ｐゴシック" charset="0"/>
              </a:defRPr>
            </a:lvl8pPr>
            <a:lvl9pPr marL="3886200" indent="-228600" eaLnBrk="0" fontAlgn="base" hangingPunct="0">
              <a:spcBef>
                <a:spcPct val="0"/>
              </a:spcBef>
              <a:spcAft>
                <a:spcPct val="0"/>
              </a:spcAft>
              <a:defRPr sz="2400">
                <a:solidFill>
                  <a:schemeClr val="tx1"/>
                </a:solidFill>
                <a:latin typeface="Lucida Sans" charset="0"/>
                <a:ea typeface="ＭＳ Ｐゴシック"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BFCFF"/>
                </a:solidFill>
                <a:effectLst/>
                <a:uLnTx/>
                <a:uFillTx/>
                <a:latin typeface="Lucida Sans" charset="0"/>
                <a:ea typeface="ＭＳ Ｐゴシック" charset="0"/>
              </a:rPr>
              <a:t>Sec. 2.2.2</a:t>
            </a:r>
          </a:p>
        </p:txBody>
      </p:sp>
      <p:sp>
        <p:nvSpPr>
          <p:cNvPr id="5" name="Rectangle 2"/>
          <p:cNvSpPr txBox="1">
            <a:spLocks noChangeArrowheads="1"/>
          </p:cNvSpPr>
          <p:nvPr/>
        </p:nvSpPr>
        <p:spPr>
          <a:xfrm>
            <a:off x="457200" y="0"/>
            <a:ext cx="7703828" cy="831850"/>
          </a:xfrm>
          <a:prstGeom prst="rect">
            <a:avLst/>
          </a:prstGeom>
        </p:spPr>
        <p:txBody>
          <a:bodyPr vert="horz" lIns="91440" tIns="45720" rIns="91440" bIns="45720" rtlCol="0" anchor="b">
            <a:normAutofit/>
          </a:bodyPr>
          <a:lstStyle>
            <a:lvl1pPr algn="l" defTabSz="914400" rtl="0" eaLnBrk="1" latinLnBrk="0" hangingPunct="1">
              <a:spcBef>
                <a:spcPct val="0"/>
              </a:spcBef>
              <a:buNone/>
              <a:defRPr sz="3600" kern="1200" cap="all" spc="-60" baseline="0">
                <a:solidFill>
                  <a:schemeClr val="tx2"/>
                </a:solidFill>
                <a:latin typeface="Rockwell"/>
                <a:ea typeface="+mj-ea"/>
                <a:cs typeface="Rockwell"/>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3200" b="0" i="0" u="none" strike="noStrike" kern="1200" cap="all" spc="-60" normalizeH="0" baseline="0" noProof="0" dirty="0">
              <a:ln>
                <a:noFill/>
              </a:ln>
              <a:solidFill>
                <a:srgbClr val="D1282E"/>
              </a:solidFill>
              <a:effectLst/>
              <a:uLnTx/>
              <a:uFillTx/>
              <a:latin typeface="Rockwell"/>
              <a:ea typeface="ＭＳ Ｐゴシック" charset="0"/>
            </a:endParaRPr>
          </a:p>
        </p:txBody>
      </p:sp>
    </p:spTree>
    <p:extLst>
      <p:ext uri="{BB962C8B-B14F-4D97-AF65-F5344CB8AC3E}">
        <p14:creationId xmlns:p14="http://schemas.microsoft.com/office/powerpoint/2010/main" val="389080900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ea typeface="ＭＳ Ｐゴシック" charset="0"/>
              </a:rPr>
              <a:t>Normalization to terms</a:t>
            </a:r>
            <a:endParaRPr lang="en-US" dirty="0"/>
          </a:p>
        </p:txBody>
      </p:sp>
      <p:sp>
        <p:nvSpPr>
          <p:cNvPr id="46082" name="Rectangle 2051"/>
          <p:cNvSpPr>
            <a:spLocks noGrp="1" noChangeArrowheads="1"/>
          </p:cNvSpPr>
          <p:nvPr>
            <p:ph idx="4294967295"/>
          </p:nvPr>
        </p:nvSpPr>
        <p:spPr>
          <a:xfrm>
            <a:off x="457200" y="1098550"/>
            <a:ext cx="8153400" cy="5143500"/>
          </a:xfrm>
        </p:spPr>
        <p:txBody>
          <a:bodyPr>
            <a:normAutofit/>
          </a:bodyPr>
          <a:lstStyle/>
          <a:p>
            <a:pPr eaLnBrk="1" hangingPunct="1"/>
            <a:r>
              <a:rPr lang="en-US" dirty="0">
                <a:ea typeface="ＭＳ Ｐゴシック" charset="0"/>
                <a:sym typeface="Symbol" charset="0"/>
              </a:rPr>
              <a:t>We need to </a:t>
            </a:r>
            <a:r>
              <a:rPr lang="ja-JP" altLang="en-US" dirty="0">
                <a:ea typeface="ＭＳ Ｐゴシック" charset="0"/>
                <a:sym typeface="Symbol" charset="0"/>
              </a:rPr>
              <a:t>“</a:t>
            </a:r>
            <a:r>
              <a:rPr lang="en-US" altLang="ja-JP" dirty="0">
                <a:ea typeface="ＭＳ Ｐゴシック" charset="0"/>
                <a:sym typeface="Symbol" charset="0"/>
              </a:rPr>
              <a:t>normalize</a:t>
            </a:r>
            <a:r>
              <a:rPr lang="ja-JP" altLang="en-US" dirty="0">
                <a:ea typeface="ＭＳ Ｐゴシック" charset="0"/>
                <a:sym typeface="Symbol" charset="0"/>
              </a:rPr>
              <a:t>”</a:t>
            </a:r>
            <a:r>
              <a:rPr lang="en-US" altLang="ja-JP" dirty="0">
                <a:ea typeface="ＭＳ Ｐゴシック" charset="0"/>
                <a:sym typeface="Symbol" charset="0"/>
              </a:rPr>
              <a:t> words in indexed text as well as query words into the same form</a:t>
            </a:r>
          </a:p>
          <a:p>
            <a:pPr lvl="1" eaLnBrk="1" hangingPunct="1"/>
            <a:r>
              <a:rPr lang="en-US" dirty="0">
                <a:ea typeface="ＭＳ Ｐゴシック" charset="0"/>
                <a:sym typeface="Symbol" charset="0"/>
              </a:rPr>
              <a:t>We want to match </a:t>
            </a:r>
            <a:r>
              <a:rPr lang="en-US" b="1" i="1" dirty="0">
                <a:ea typeface="ＭＳ Ｐゴシック" charset="0"/>
                <a:sym typeface="Symbol" charset="0"/>
              </a:rPr>
              <a:t>U.S.A.</a:t>
            </a:r>
            <a:r>
              <a:rPr lang="en-US" dirty="0">
                <a:ea typeface="ＭＳ Ｐゴシック" charset="0"/>
                <a:sym typeface="Symbol" charset="0"/>
              </a:rPr>
              <a:t> and </a:t>
            </a:r>
            <a:r>
              <a:rPr lang="en-US" b="1" i="1" dirty="0">
                <a:ea typeface="ＭＳ Ｐゴシック" charset="0"/>
                <a:sym typeface="Symbol" charset="0"/>
              </a:rPr>
              <a:t>USA</a:t>
            </a:r>
          </a:p>
          <a:p>
            <a:pPr eaLnBrk="1" hangingPunct="1"/>
            <a:r>
              <a:rPr lang="en-US" dirty="0">
                <a:ea typeface="ＭＳ Ｐゴシック" charset="0"/>
                <a:sym typeface="Symbol" charset="0"/>
              </a:rPr>
              <a:t>Result is terms: a </a:t>
            </a:r>
            <a:r>
              <a:rPr lang="en-US" dirty="0">
                <a:solidFill>
                  <a:srgbClr val="139CB7"/>
                </a:solidFill>
                <a:ea typeface="ＭＳ Ｐゴシック" charset="0"/>
                <a:sym typeface="Symbol" charset="0"/>
              </a:rPr>
              <a:t>term</a:t>
            </a:r>
            <a:r>
              <a:rPr lang="en-US" dirty="0">
                <a:ea typeface="ＭＳ Ｐゴシック" charset="0"/>
                <a:sym typeface="Symbol" charset="0"/>
              </a:rPr>
              <a:t> is a (normalized) word type, which is an entry in our IR system dictionary</a:t>
            </a:r>
          </a:p>
          <a:p>
            <a:pPr eaLnBrk="1" hangingPunct="1"/>
            <a:r>
              <a:rPr lang="en-US" dirty="0">
                <a:ea typeface="ＭＳ Ｐゴシック" charset="0"/>
                <a:sym typeface="Symbol" charset="0"/>
              </a:rPr>
              <a:t>We most commonly implicitly define </a:t>
            </a:r>
            <a:r>
              <a:rPr lang="en-US" b="1" dirty="0">
                <a:solidFill>
                  <a:srgbClr val="FF0000"/>
                </a:solidFill>
                <a:ea typeface="ＭＳ Ｐゴシック" charset="0"/>
                <a:sym typeface="Symbol" charset="0"/>
              </a:rPr>
              <a:t>equivalence classes</a:t>
            </a:r>
            <a:r>
              <a:rPr lang="en-US" dirty="0">
                <a:ea typeface="ＭＳ Ｐゴシック" charset="0"/>
                <a:sym typeface="Symbol" charset="0"/>
              </a:rPr>
              <a:t> of terms by, e.g., </a:t>
            </a:r>
          </a:p>
          <a:p>
            <a:pPr lvl="1" eaLnBrk="1" hangingPunct="1"/>
            <a:r>
              <a:rPr lang="en-US" dirty="0">
                <a:ea typeface="ＭＳ Ｐゴシック" charset="0"/>
                <a:sym typeface="Symbol" charset="0"/>
              </a:rPr>
              <a:t>deleting periods to form a term</a:t>
            </a:r>
          </a:p>
          <a:p>
            <a:pPr lvl="2" eaLnBrk="1" hangingPunct="1"/>
            <a:r>
              <a:rPr lang="en-US" b="1" i="1" dirty="0">
                <a:ea typeface="ＭＳ Ｐゴシック" charset="0"/>
                <a:sym typeface="Symbol" charset="0"/>
              </a:rPr>
              <a:t>U.S.A.</a:t>
            </a:r>
            <a:r>
              <a:rPr lang="en-US" b="1" dirty="0">
                <a:ea typeface="ＭＳ Ｐゴシック" charset="0"/>
                <a:sym typeface="Symbol" charset="0"/>
              </a:rPr>
              <a:t>,</a:t>
            </a:r>
            <a:r>
              <a:rPr lang="en-US" dirty="0">
                <a:ea typeface="ＭＳ Ｐゴシック" charset="0"/>
                <a:sym typeface="Symbol" charset="0"/>
              </a:rPr>
              <a:t> </a:t>
            </a:r>
            <a:r>
              <a:rPr lang="en-US" b="1" i="1" dirty="0">
                <a:ea typeface="ＭＳ Ｐゴシック" charset="0"/>
                <a:sym typeface="Symbol" charset="0"/>
              </a:rPr>
              <a:t>USA  →  USA</a:t>
            </a:r>
          </a:p>
          <a:p>
            <a:pPr lvl="1" eaLnBrk="1" hangingPunct="1"/>
            <a:r>
              <a:rPr lang="en-US" dirty="0">
                <a:ea typeface="ＭＳ Ｐゴシック" charset="0"/>
                <a:sym typeface="Symbol" charset="0"/>
              </a:rPr>
              <a:t>deleting hyphens to form a term</a:t>
            </a:r>
          </a:p>
          <a:p>
            <a:pPr lvl="2" eaLnBrk="1" hangingPunct="1"/>
            <a:r>
              <a:rPr lang="en-US" b="1" i="1" dirty="0">
                <a:ea typeface="ＭＳ Ｐゴシック" charset="0"/>
                <a:sym typeface="Symbol" charset="0"/>
              </a:rPr>
              <a:t>anti-discriminatory, </a:t>
            </a:r>
            <a:r>
              <a:rPr lang="en-US" b="1" i="1" dirty="0" err="1">
                <a:ea typeface="ＭＳ Ｐゴシック" charset="0"/>
                <a:sym typeface="Symbol" charset="0"/>
              </a:rPr>
              <a:t>antidiscriminatory</a:t>
            </a:r>
            <a:r>
              <a:rPr lang="en-US" b="1" i="1" dirty="0">
                <a:ea typeface="ＭＳ Ｐゴシック" charset="0"/>
                <a:sym typeface="Symbol" charset="0"/>
              </a:rPr>
              <a:t>  </a:t>
            </a:r>
            <a:r>
              <a:rPr lang="en-US" altLang="ja-JP" b="1" i="1" dirty="0">
                <a:ea typeface="ＭＳ Ｐゴシック" charset="0"/>
                <a:sym typeface="Symbol" charset="0"/>
              </a:rPr>
              <a:t>→</a:t>
            </a:r>
            <a:r>
              <a:rPr lang="en-US" b="1" i="1" dirty="0">
                <a:ea typeface="ＭＳ Ｐゴシック" charset="0"/>
                <a:sym typeface="Symbol" charset="0"/>
              </a:rPr>
              <a:t>  </a:t>
            </a:r>
            <a:r>
              <a:rPr lang="en-US" b="1" i="1" dirty="0" err="1">
                <a:ea typeface="ＭＳ Ｐゴシック" charset="0"/>
                <a:sym typeface="Symbol" charset="0"/>
              </a:rPr>
              <a:t>antidiscriminatory</a:t>
            </a:r>
            <a:endParaRPr lang="en-US" b="1" i="1" dirty="0">
              <a:ea typeface="ＭＳ Ｐゴシック" charset="0"/>
              <a:sym typeface="Symbol" charset="0"/>
            </a:endParaRPr>
          </a:p>
        </p:txBody>
      </p:sp>
      <p:sp>
        <p:nvSpPr>
          <p:cNvPr id="46083" name="TextBox 4"/>
          <p:cNvSpPr txBox="1">
            <a:spLocks noChangeArrowheads="1"/>
          </p:cNvSpPr>
          <p:nvPr/>
        </p:nvSpPr>
        <p:spPr bwMode="auto">
          <a:xfrm>
            <a:off x="7620000" y="-33338"/>
            <a:ext cx="1163638" cy="33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Lucida Sans" charset="0"/>
                <a:ea typeface="ＭＳ Ｐゴシック" charset="0"/>
                <a:cs typeface="ＭＳ Ｐゴシック" charset="0"/>
              </a:defRPr>
            </a:lvl1pPr>
            <a:lvl2pPr marL="742950" indent="-285750" eaLnBrk="0" hangingPunct="0">
              <a:defRPr sz="2400">
                <a:solidFill>
                  <a:schemeClr val="tx1"/>
                </a:solidFill>
                <a:latin typeface="Lucida Sans" charset="0"/>
                <a:ea typeface="ＭＳ Ｐゴシック" charset="0"/>
              </a:defRPr>
            </a:lvl2pPr>
            <a:lvl3pPr marL="1143000" indent="-228600" eaLnBrk="0" hangingPunct="0">
              <a:defRPr sz="2400">
                <a:solidFill>
                  <a:schemeClr val="tx1"/>
                </a:solidFill>
                <a:latin typeface="Lucida Sans" charset="0"/>
                <a:ea typeface="ＭＳ Ｐゴシック" charset="0"/>
              </a:defRPr>
            </a:lvl3pPr>
            <a:lvl4pPr marL="1600200" indent="-228600" eaLnBrk="0" hangingPunct="0">
              <a:defRPr sz="2400">
                <a:solidFill>
                  <a:schemeClr val="tx1"/>
                </a:solidFill>
                <a:latin typeface="Lucida Sans" charset="0"/>
                <a:ea typeface="ＭＳ Ｐゴシック" charset="0"/>
              </a:defRPr>
            </a:lvl4pPr>
            <a:lvl5pPr marL="2057400" indent="-228600" eaLnBrk="0" hangingPunct="0">
              <a:defRPr sz="2400">
                <a:solidFill>
                  <a:schemeClr val="tx1"/>
                </a:solidFill>
                <a:latin typeface="Lucida Sans" charset="0"/>
                <a:ea typeface="ＭＳ Ｐゴシック" charset="0"/>
              </a:defRPr>
            </a:lvl5pPr>
            <a:lvl6pPr marL="2514600" indent="-228600" eaLnBrk="0" fontAlgn="base" hangingPunct="0">
              <a:spcBef>
                <a:spcPct val="0"/>
              </a:spcBef>
              <a:spcAft>
                <a:spcPct val="0"/>
              </a:spcAft>
              <a:defRPr sz="2400">
                <a:solidFill>
                  <a:schemeClr val="tx1"/>
                </a:solidFill>
                <a:latin typeface="Lucida Sans" charset="0"/>
                <a:ea typeface="ＭＳ Ｐゴシック" charset="0"/>
              </a:defRPr>
            </a:lvl6pPr>
            <a:lvl7pPr marL="2971800" indent="-228600" eaLnBrk="0" fontAlgn="base" hangingPunct="0">
              <a:spcBef>
                <a:spcPct val="0"/>
              </a:spcBef>
              <a:spcAft>
                <a:spcPct val="0"/>
              </a:spcAft>
              <a:defRPr sz="2400">
                <a:solidFill>
                  <a:schemeClr val="tx1"/>
                </a:solidFill>
                <a:latin typeface="Lucida Sans" charset="0"/>
                <a:ea typeface="ＭＳ Ｐゴシック" charset="0"/>
              </a:defRPr>
            </a:lvl7pPr>
            <a:lvl8pPr marL="3429000" indent="-228600" eaLnBrk="0" fontAlgn="base" hangingPunct="0">
              <a:spcBef>
                <a:spcPct val="0"/>
              </a:spcBef>
              <a:spcAft>
                <a:spcPct val="0"/>
              </a:spcAft>
              <a:defRPr sz="2400">
                <a:solidFill>
                  <a:schemeClr val="tx1"/>
                </a:solidFill>
                <a:latin typeface="Lucida Sans" charset="0"/>
                <a:ea typeface="ＭＳ Ｐゴシック" charset="0"/>
              </a:defRPr>
            </a:lvl8pPr>
            <a:lvl9pPr marL="3886200" indent="-228600" eaLnBrk="0" fontAlgn="base" hangingPunct="0">
              <a:spcBef>
                <a:spcPct val="0"/>
              </a:spcBef>
              <a:spcAft>
                <a:spcPct val="0"/>
              </a:spcAft>
              <a:defRPr sz="2400">
                <a:solidFill>
                  <a:schemeClr val="tx1"/>
                </a:solidFill>
                <a:latin typeface="Lucida Sans" charset="0"/>
                <a:ea typeface="ＭＳ Ｐゴシック"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BFCFF"/>
                </a:solidFill>
                <a:effectLst/>
                <a:uLnTx/>
                <a:uFillTx/>
                <a:latin typeface="Lucida Sans" charset="0"/>
                <a:ea typeface="ＭＳ Ｐゴシック" charset="0"/>
              </a:rPr>
              <a:t>Sec. 2.2.3</a:t>
            </a:r>
          </a:p>
        </p:txBody>
      </p:sp>
      <p:sp>
        <p:nvSpPr>
          <p:cNvPr id="5" name="Rectangle 2"/>
          <p:cNvSpPr txBox="1">
            <a:spLocks noChangeArrowheads="1"/>
          </p:cNvSpPr>
          <p:nvPr/>
        </p:nvSpPr>
        <p:spPr>
          <a:xfrm>
            <a:off x="457200" y="0"/>
            <a:ext cx="7703828" cy="831850"/>
          </a:xfrm>
          <a:prstGeom prst="rect">
            <a:avLst/>
          </a:prstGeom>
        </p:spPr>
        <p:txBody>
          <a:bodyPr vert="horz" lIns="91440" tIns="45720" rIns="91440" bIns="45720" rtlCol="0" anchor="b">
            <a:normAutofit/>
          </a:bodyPr>
          <a:lstStyle>
            <a:lvl1pPr algn="l" defTabSz="914400" rtl="0" eaLnBrk="1" latinLnBrk="0" hangingPunct="1">
              <a:spcBef>
                <a:spcPct val="0"/>
              </a:spcBef>
              <a:buNone/>
              <a:defRPr sz="3600" kern="1200" cap="all" spc="-60" baseline="0">
                <a:solidFill>
                  <a:schemeClr val="tx2"/>
                </a:solidFill>
                <a:latin typeface="Rockwell"/>
                <a:ea typeface="+mj-ea"/>
                <a:cs typeface="Rockwell"/>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3200" b="0" i="0" u="none" strike="noStrike" kern="1200" cap="all" spc="-60" normalizeH="0" baseline="0" noProof="0" dirty="0">
              <a:ln>
                <a:noFill/>
              </a:ln>
              <a:solidFill>
                <a:srgbClr val="D1282E"/>
              </a:solidFill>
              <a:effectLst/>
              <a:uLnTx/>
              <a:uFillTx/>
              <a:latin typeface="Rockwell"/>
              <a:ea typeface="ＭＳ Ｐゴシック" charset="0"/>
            </a:endParaRPr>
          </a:p>
        </p:txBody>
      </p:sp>
    </p:spTree>
    <p:extLst>
      <p:ext uri="{BB962C8B-B14F-4D97-AF65-F5344CB8AC3E}">
        <p14:creationId xmlns:p14="http://schemas.microsoft.com/office/powerpoint/2010/main" val="300199312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p:cNvSpPr>
            <a:spLocks noGrp="1" noChangeArrowheads="1"/>
          </p:cNvSpPr>
          <p:nvPr>
            <p:ph idx="1"/>
          </p:nvPr>
        </p:nvSpPr>
        <p:spPr>
          <a:xfrm>
            <a:off x="457200" y="1098428"/>
            <a:ext cx="8210550" cy="5143622"/>
          </a:xfrm>
        </p:spPr>
        <p:txBody>
          <a:bodyPr>
            <a:noAutofit/>
          </a:bodyPr>
          <a:lstStyle/>
          <a:p>
            <a:pPr eaLnBrk="1" hangingPunct="1"/>
            <a:r>
              <a:rPr lang="en-US" sz="2400" dirty="0">
                <a:ea typeface="ＭＳ Ｐゴシック" charset="0"/>
              </a:rPr>
              <a:t>Accents: e.g., French</a:t>
            </a:r>
            <a:r>
              <a:rPr lang="en-US" sz="2400" b="1" i="1" dirty="0">
                <a:ea typeface="ＭＳ Ｐゴシック" charset="0"/>
              </a:rPr>
              <a:t> résumé</a:t>
            </a:r>
            <a:r>
              <a:rPr lang="en-US" sz="2400" dirty="0">
                <a:ea typeface="ＭＳ Ｐゴシック" charset="0"/>
              </a:rPr>
              <a:t> vs. </a:t>
            </a:r>
            <a:r>
              <a:rPr lang="en-US" sz="2400" b="1" i="1" dirty="0">
                <a:ea typeface="ＭＳ Ｐゴシック" charset="0"/>
              </a:rPr>
              <a:t>resume</a:t>
            </a:r>
            <a:r>
              <a:rPr lang="en-US" sz="2400" b="1" dirty="0">
                <a:ea typeface="ＭＳ Ｐゴシック" charset="0"/>
              </a:rPr>
              <a:t>.</a:t>
            </a:r>
          </a:p>
          <a:p>
            <a:pPr eaLnBrk="1" hangingPunct="1"/>
            <a:r>
              <a:rPr lang="en-US" sz="2400" dirty="0">
                <a:ea typeface="ＭＳ Ｐゴシック" charset="0"/>
                <a:sym typeface="Symbol" charset="0"/>
              </a:rPr>
              <a:t>Umlauts: e.g., German: </a:t>
            </a:r>
            <a:r>
              <a:rPr lang="en-US" sz="2400" b="1" i="1" dirty="0" err="1">
                <a:ea typeface="ＭＳ Ｐゴシック" charset="0"/>
                <a:sym typeface="Symbol" charset="0"/>
              </a:rPr>
              <a:t>Tuebingen</a:t>
            </a:r>
            <a:r>
              <a:rPr lang="en-US" sz="2400" dirty="0">
                <a:ea typeface="ＭＳ Ｐゴシック" charset="0"/>
                <a:sym typeface="Symbol" charset="0"/>
              </a:rPr>
              <a:t> vs. </a:t>
            </a:r>
            <a:r>
              <a:rPr lang="en-US" sz="2400" b="1" i="1" dirty="0" err="1">
                <a:ea typeface="ＭＳ Ｐゴシック" charset="0"/>
                <a:sym typeface="Symbol" charset="0"/>
              </a:rPr>
              <a:t>Tübingen</a:t>
            </a:r>
            <a:endParaRPr lang="en-US" sz="2400" b="1" i="1" dirty="0">
              <a:ea typeface="ＭＳ Ｐゴシック" charset="0"/>
              <a:sym typeface="Symbol" charset="0"/>
            </a:endParaRPr>
          </a:p>
          <a:p>
            <a:pPr lvl="1" eaLnBrk="1" hangingPunct="1"/>
            <a:r>
              <a:rPr lang="en-US" sz="2400" dirty="0">
                <a:ea typeface="ＭＳ Ｐゴシック" charset="0"/>
                <a:sym typeface="Symbol" charset="0"/>
              </a:rPr>
              <a:t>Should be equivalent</a:t>
            </a:r>
          </a:p>
          <a:p>
            <a:pPr eaLnBrk="1" hangingPunct="1"/>
            <a:r>
              <a:rPr lang="en-US" sz="2400" dirty="0">
                <a:ea typeface="ＭＳ Ｐゴシック" charset="0"/>
                <a:sym typeface="Symbol" charset="0"/>
              </a:rPr>
              <a:t>Most important criterion:</a:t>
            </a:r>
          </a:p>
          <a:p>
            <a:pPr lvl="1" eaLnBrk="1" hangingPunct="1"/>
            <a:r>
              <a:rPr lang="en-US" sz="2400" dirty="0">
                <a:ea typeface="ＭＳ Ｐゴシック" charset="0"/>
                <a:sym typeface="Symbol" charset="0"/>
              </a:rPr>
              <a:t>How are your users like to write their queries for these words?</a:t>
            </a:r>
          </a:p>
          <a:p>
            <a:pPr lvl="1" eaLnBrk="1" hangingPunct="1"/>
            <a:endParaRPr lang="en-US" sz="1800" dirty="0">
              <a:ea typeface="ＭＳ Ｐゴシック" charset="0"/>
              <a:sym typeface="Symbol" charset="0"/>
            </a:endParaRPr>
          </a:p>
          <a:p>
            <a:pPr eaLnBrk="1" hangingPunct="1"/>
            <a:r>
              <a:rPr lang="en-US" sz="2400" dirty="0">
                <a:ea typeface="ＭＳ Ｐゴシック" charset="0"/>
                <a:sym typeface="Symbol" charset="0"/>
              </a:rPr>
              <a:t>Even in languages that standardly have accents, users often may not type them</a:t>
            </a:r>
          </a:p>
          <a:p>
            <a:pPr lvl="1" eaLnBrk="1" hangingPunct="1"/>
            <a:r>
              <a:rPr lang="en-US" sz="2400" dirty="0">
                <a:ea typeface="ＭＳ Ｐゴシック" charset="0"/>
                <a:sym typeface="Symbol" charset="0"/>
              </a:rPr>
              <a:t>Often best to normalize to a de-accented term</a:t>
            </a:r>
          </a:p>
          <a:p>
            <a:pPr lvl="2" eaLnBrk="1" hangingPunct="1"/>
            <a:r>
              <a:rPr lang="en-US" sz="2000" b="1" i="1" dirty="0" err="1">
                <a:ea typeface="ＭＳ Ｐゴシック" charset="0"/>
                <a:sym typeface="Symbol" charset="0"/>
              </a:rPr>
              <a:t>Tuebingen</a:t>
            </a:r>
            <a:r>
              <a:rPr lang="en-US" sz="2000" b="1" i="1" dirty="0">
                <a:ea typeface="ＭＳ Ｐゴシック" charset="0"/>
                <a:sym typeface="Symbol" charset="0"/>
              </a:rPr>
              <a:t>, </a:t>
            </a:r>
            <a:r>
              <a:rPr lang="en-US" sz="2000" b="1" i="1" dirty="0" err="1">
                <a:ea typeface="ＭＳ Ｐゴシック" charset="0"/>
                <a:sym typeface="Symbol" charset="0"/>
              </a:rPr>
              <a:t>Tübingen</a:t>
            </a:r>
            <a:r>
              <a:rPr lang="en-US" sz="2000" b="1" i="1" dirty="0">
                <a:ea typeface="ＭＳ Ｐゴシック" charset="0"/>
                <a:sym typeface="Symbol" charset="0"/>
              </a:rPr>
              <a:t>, Tubingen </a:t>
            </a:r>
            <a:r>
              <a:rPr lang="en-US" altLang="ja-JP" sz="2000" dirty="0">
                <a:ea typeface="ＭＳ Ｐゴシック" charset="0"/>
                <a:sym typeface="Symbol" charset="0"/>
              </a:rPr>
              <a:t>→</a:t>
            </a:r>
            <a:r>
              <a:rPr lang="en-US" sz="2000" b="1" i="1" dirty="0">
                <a:ea typeface="ＭＳ Ｐゴシック" charset="0"/>
                <a:sym typeface="Symbol" charset="0"/>
              </a:rPr>
              <a:t> Tubingen</a:t>
            </a:r>
            <a:endParaRPr lang="en-US" sz="2000" dirty="0">
              <a:ea typeface="ＭＳ Ｐゴシック" charset="0"/>
              <a:sym typeface="Symbol" charset="0"/>
            </a:endParaRPr>
          </a:p>
        </p:txBody>
      </p:sp>
      <p:sp>
        <p:nvSpPr>
          <p:cNvPr id="47107" name="TextBox 4"/>
          <p:cNvSpPr txBox="1">
            <a:spLocks noChangeArrowheads="1"/>
          </p:cNvSpPr>
          <p:nvPr/>
        </p:nvSpPr>
        <p:spPr bwMode="auto">
          <a:xfrm>
            <a:off x="7620000" y="-33338"/>
            <a:ext cx="1163638" cy="33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Lucida Sans" charset="0"/>
                <a:ea typeface="ＭＳ Ｐゴシック" charset="0"/>
                <a:cs typeface="ＭＳ Ｐゴシック" charset="0"/>
              </a:defRPr>
            </a:lvl1pPr>
            <a:lvl2pPr marL="742950" indent="-285750" eaLnBrk="0" hangingPunct="0">
              <a:defRPr sz="2400">
                <a:solidFill>
                  <a:schemeClr val="tx1"/>
                </a:solidFill>
                <a:latin typeface="Lucida Sans" charset="0"/>
                <a:ea typeface="ＭＳ Ｐゴシック" charset="0"/>
              </a:defRPr>
            </a:lvl2pPr>
            <a:lvl3pPr marL="1143000" indent="-228600" eaLnBrk="0" hangingPunct="0">
              <a:defRPr sz="2400">
                <a:solidFill>
                  <a:schemeClr val="tx1"/>
                </a:solidFill>
                <a:latin typeface="Lucida Sans" charset="0"/>
                <a:ea typeface="ＭＳ Ｐゴシック" charset="0"/>
              </a:defRPr>
            </a:lvl3pPr>
            <a:lvl4pPr marL="1600200" indent="-228600" eaLnBrk="0" hangingPunct="0">
              <a:defRPr sz="2400">
                <a:solidFill>
                  <a:schemeClr val="tx1"/>
                </a:solidFill>
                <a:latin typeface="Lucida Sans" charset="0"/>
                <a:ea typeface="ＭＳ Ｐゴシック" charset="0"/>
              </a:defRPr>
            </a:lvl4pPr>
            <a:lvl5pPr marL="2057400" indent="-228600" eaLnBrk="0" hangingPunct="0">
              <a:defRPr sz="2400">
                <a:solidFill>
                  <a:schemeClr val="tx1"/>
                </a:solidFill>
                <a:latin typeface="Lucida Sans" charset="0"/>
                <a:ea typeface="ＭＳ Ｐゴシック" charset="0"/>
              </a:defRPr>
            </a:lvl5pPr>
            <a:lvl6pPr marL="2514600" indent="-228600" eaLnBrk="0" fontAlgn="base" hangingPunct="0">
              <a:spcBef>
                <a:spcPct val="0"/>
              </a:spcBef>
              <a:spcAft>
                <a:spcPct val="0"/>
              </a:spcAft>
              <a:defRPr sz="2400">
                <a:solidFill>
                  <a:schemeClr val="tx1"/>
                </a:solidFill>
                <a:latin typeface="Lucida Sans" charset="0"/>
                <a:ea typeface="ＭＳ Ｐゴシック" charset="0"/>
              </a:defRPr>
            </a:lvl6pPr>
            <a:lvl7pPr marL="2971800" indent="-228600" eaLnBrk="0" fontAlgn="base" hangingPunct="0">
              <a:spcBef>
                <a:spcPct val="0"/>
              </a:spcBef>
              <a:spcAft>
                <a:spcPct val="0"/>
              </a:spcAft>
              <a:defRPr sz="2400">
                <a:solidFill>
                  <a:schemeClr val="tx1"/>
                </a:solidFill>
                <a:latin typeface="Lucida Sans" charset="0"/>
                <a:ea typeface="ＭＳ Ｐゴシック" charset="0"/>
              </a:defRPr>
            </a:lvl7pPr>
            <a:lvl8pPr marL="3429000" indent="-228600" eaLnBrk="0" fontAlgn="base" hangingPunct="0">
              <a:spcBef>
                <a:spcPct val="0"/>
              </a:spcBef>
              <a:spcAft>
                <a:spcPct val="0"/>
              </a:spcAft>
              <a:defRPr sz="2400">
                <a:solidFill>
                  <a:schemeClr val="tx1"/>
                </a:solidFill>
                <a:latin typeface="Lucida Sans" charset="0"/>
                <a:ea typeface="ＭＳ Ｐゴシック" charset="0"/>
              </a:defRPr>
            </a:lvl8pPr>
            <a:lvl9pPr marL="3886200" indent="-228600" eaLnBrk="0" fontAlgn="base" hangingPunct="0">
              <a:spcBef>
                <a:spcPct val="0"/>
              </a:spcBef>
              <a:spcAft>
                <a:spcPct val="0"/>
              </a:spcAft>
              <a:defRPr sz="2400">
                <a:solidFill>
                  <a:schemeClr val="tx1"/>
                </a:solidFill>
                <a:latin typeface="Lucida Sans" charset="0"/>
                <a:ea typeface="ＭＳ Ｐゴシック"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BFCFF"/>
                </a:solidFill>
                <a:effectLst/>
                <a:uLnTx/>
                <a:uFillTx/>
                <a:latin typeface="Lucida Sans" charset="0"/>
                <a:ea typeface="ＭＳ Ｐゴシック" charset="0"/>
              </a:rPr>
              <a:t>Sec. 2.2.3</a:t>
            </a:r>
          </a:p>
        </p:txBody>
      </p:sp>
      <p:sp>
        <p:nvSpPr>
          <p:cNvPr id="5" name="Rectangle 2"/>
          <p:cNvSpPr txBox="1">
            <a:spLocks noChangeArrowheads="1"/>
          </p:cNvSpPr>
          <p:nvPr/>
        </p:nvSpPr>
        <p:spPr>
          <a:xfrm>
            <a:off x="457200" y="0"/>
            <a:ext cx="7703828" cy="831850"/>
          </a:xfrm>
          <a:prstGeom prst="rect">
            <a:avLst/>
          </a:prstGeom>
        </p:spPr>
        <p:txBody>
          <a:bodyPr vert="horz" lIns="91440" tIns="45720" rIns="91440" bIns="45720" rtlCol="0" anchor="b">
            <a:normAutofit/>
          </a:bodyPr>
          <a:lstStyle>
            <a:lvl1pPr algn="l" defTabSz="914400" rtl="0" eaLnBrk="1" latinLnBrk="0" hangingPunct="1">
              <a:spcBef>
                <a:spcPct val="0"/>
              </a:spcBef>
              <a:buNone/>
              <a:defRPr sz="3600" kern="1200" cap="all" spc="-60" baseline="0">
                <a:solidFill>
                  <a:schemeClr val="tx2"/>
                </a:solidFill>
                <a:latin typeface="Rockwell"/>
                <a:ea typeface="+mj-ea"/>
                <a:cs typeface="Rockwell"/>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all" spc="-60" normalizeH="0" baseline="0" noProof="0" dirty="0">
                <a:ln>
                  <a:noFill/>
                </a:ln>
                <a:solidFill>
                  <a:srgbClr val="D1282E"/>
                </a:solidFill>
                <a:effectLst/>
                <a:uLnTx/>
                <a:uFillTx/>
                <a:latin typeface="Rockwell"/>
                <a:ea typeface="ＭＳ Ｐゴシック" charset="0"/>
              </a:rPr>
              <a:t>Normalization: other languages</a:t>
            </a:r>
          </a:p>
        </p:txBody>
      </p:sp>
    </p:spTree>
    <p:extLst>
      <p:ext uri="{BB962C8B-B14F-4D97-AF65-F5344CB8AC3E}">
        <p14:creationId xmlns:p14="http://schemas.microsoft.com/office/powerpoint/2010/main" val="26108217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a:latin typeface="Impact" charset="0"/>
              </a:rPr>
              <a:t>What Is a Regular Expression?</a:t>
            </a:r>
          </a:p>
        </p:txBody>
      </p:sp>
      <p:sp>
        <p:nvSpPr>
          <p:cNvPr id="8195" name="Rectangle 3"/>
          <p:cNvSpPr>
            <a:spLocks noGrp="1" noChangeArrowheads="1"/>
          </p:cNvSpPr>
          <p:nvPr>
            <p:ph type="body" idx="1"/>
          </p:nvPr>
        </p:nvSpPr>
        <p:spPr>
          <a:xfrm>
            <a:off x="457200" y="1371600"/>
            <a:ext cx="7772400" cy="4267200"/>
          </a:xfrm>
        </p:spPr>
        <p:txBody>
          <a:bodyPr>
            <a:normAutofit lnSpcReduction="10000"/>
          </a:bodyPr>
          <a:lstStyle/>
          <a:p>
            <a:pPr eaLnBrk="1" hangingPunct="1">
              <a:lnSpc>
                <a:spcPct val="90000"/>
              </a:lnSpc>
            </a:pPr>
            <a:r>
              <a:rPr lang="en-US" sz="2800" b="0" dirty="0">
                <a:latin typeface="Helvetica Neue" charset="0"/>
                <a:ea typeface="Helvetica Neue" charset="0"/>
                <a:cs typeface="Helvetica Neue" charset="0"/>
              </a:rPr>
              <a:t>A regular expression (</a:t>
            </a:r>
            <a:r>
              <a:rPr lang="en-US" sz="2800" b="0" i="1" dirty="0">
                <a:latin typeface="Helvetica Neue" charset="0"/>
                <a:ea typeface="Helvetica Neue" charset="0"/>
                <a:cs typeface="Helvetica Neue" charset="0"/>
              </a:rPr>
              <a:t>regex</a:t>
            </a:r>
            <a:r>
              <a:rPr lang="en-US" sz="2800" b="0" dirty="0">
                <a:latin typeface="Helvetica Neue" charset="0"/>
                <a:ea typeface="Helvetica Neue" charset="0"/>
                <a:cs typeface="Helvetica Neue" charset="0"/>
              </a:rPr>
              <a:t>) describes a set of possible input strings.</a:t>
            </a:r>
          </a:p>
          <a:p>
            <a:pPr eaLnBrk="1" hangingPunct="1">
              <a:lnSpc>
                <a:spcPct val="90000"/>
              </a:lnSpc>
            </a:pPr>
            <a:r>
              <a:rPr lang="en-US" sz="2800" b="0" i="1" dirty="0">
                <a:latin typeface="Helvetica Neue" charset="0"/>
                <a:ea typeface="Helvetica Neue" charset="0"/>
                <a:cs typeface="Helvetica Neue" charset="0"/>
              </a:rPr>
              <a:t>Regular expressions</a:t>
            </a:r>
            <a:r>
              <a:rPr lang="en-US" sz="2800" b="0" dirty="0">
                <a:latin typeface="Helvetica Neue" charset="0"/>
                <a:ea typeface="Helvetica Neue" charset="0"/>
                <a:cs typeface="Helvetica Neue" charset="0"/>
              </a:rPr>
              <a:t> descend from a fundamental concept in Computer Science called </a:t>
            </a:r>
            <a:r>
              <a:rPr lang="en-US" sz="2800" b="0" i="1" dirty="0">
                <a:latin typeface="Helvetica Neue" charset="0"/>
                <a:ea typeface="Helvetica Neue" charset="0"/>
                <a:cs typeface="Helvetica Neue" charset="0"/>
              </a:rPr>
              <a:t>finite automata</a:t>
            </a:r>
            <a:r>
              <a:rPr lang="en-US" sz="2800" b="0" dirty="0">
                <a:latin typeface="Helvetica Neue" charset="0"/>
                <a:ea typeface="Helvetica Neue" charset="0"/>
                <a:cs typeface="Helvetica Neue" charset="0"/>
              </a:rPr>
              <a:t> theory</a:t>
            </a:r>
          </a:p>
          <a:p>
            <a:pPr eaLnBrk="1" hangingPunct="1">
              <a:lnSpc>
                <a:spcPct val="90000"/>
              </a:lnSpc>
            </a:pPr>
            <a:r>
              <a:rPr lang="en-US" sz="2800" b="0" i="1" dirty="0">
                <a:latin typeface="Helvetica Neue" charset="0"/>
                <a:ea typeface="Helvetica Neue" charset="0"/>
                <a:cs typeface="Helvetica Neue" charset="0"/>
              </a:rPr>
              <a:t>Regular expressions</a:t>
            </a:r>
            <a:r>
              <a:rPr lang="en-US" sz="2800" b="0" dirty="0">
                <a:latin typeface="Helvetica Neue" charset="0"/>
                <a:ea typeface="Helvetica Neue" charset="0"/>
                <a:cs typeface="Helvetica Neue" charset="0"/>
              </a:rPr>
              <a:t> are endemic to Unix</a:t>
            </a:r>
          </a:p>
          <a:p>
            <a:pPr lvl="1" eaLnBrk="1" hangingPunct="1">
              <a:lnSpc>
                <a:spcPct val="90000"/>
              </a:lnSpc>
            </a:pPr>
            <a:r>
              <a:rPr lang="en-US" sz="2400" dirty="0">
                <a:latin typeface="Helvetica Neue" charset="0"/>
                <a:ea typeface="Helvetica Neue" charset="0"/>
                <a:cs typeface="Helvetica Neue" charset="0"/>
              </a:rPr>
              <a:t>vi, </a:t>
            </a:r>
            <a:r>
              <a:rPr lang="en-US" sz="2400" dirty="0" err="1">
                <a:latin typeface="Helvetica Neue" charset="0"/>
                <a:ea typeface="Helvetica Neue" charset="0"/>
                <a:cs typeface="Helvetica Neue" charset="0"/>
              </a:rPr>
              <a:t>ed</a:t>
            </a:r>
            <a:r>
              <a:rPr lang="en-US" sz="2400" dirty="0">
                <a:latin typeface="Helvetica Neue" charset="0"/>
                <a:ea typeface="Helvetica Neue" charset="0"/>
                <a:cs typeface="Helvetica Neue" charset="0"/>
              </a:rPr>
              <a:t>, </a:t>
            </a:r>
            <a:r>
              <a:rPr lang="en-US" sz="2400" dirty="0" err="1">
                <a:latin typeface="Helvetica Neue" charset="0"/>
                <a:ea typeface="Helvetica Neue" charset="0"/>
                <a:cs typeface="Helvetica Neue" charset="0"/>
              </a:rPr>
              <a:t>sed</a:t>
            </a:r>
            <a:r>
              <a:rPr lang="en-US" sz="2400" dirty="0">
                <a:latin typeface="Helvetica Neue" charset="0"/>
                <a:ea typeface="Helvetica Neue" charset="0"/>
                <a:cs typeface="Helvetica Neue" charset="0"/>
              </a:rPr>
              <a:t>, and </a:t>
            </a:r>
            <a:r>
              <a:rPr lang="en-US" sz="2400" dirty="0" err="1">
                <a:latin typeface="Helvetica Neue" charset="0"/>
                <a:ea typeface="Helvetica Neue" charset="0"/>
                <a:cs typeface="Helvetica Neue" charset="0"/>
              </a:rPr>
              <a:t>emacs</a:t>
            </a:r>
            <a:endParaRPr lang="en-US" sz="2400" dirty="0">
              <a:latin typeface="Helvetica Neue" charset="0"/>
              <a:ea typeface="Helvetica Neue" charset="0"/>
              <a:cs typeface="Helvetica Neue" charset="0"/>
            </a:endParaRPr>
          </a:p>
          <a:p>
            <a:pPr lvl="1" eaLnBrk="1" hangingPunct="1">
              <a:lnSpc>
                <a:spcPct val="90000"/>
              </a:lnSpc>
            </a:pPr>
            <a:r>
              <a:rPr lang="en-US" sz="2400" dirty="0" err="1">
                <a:latin typeface="Helvetica Neue" charset="0"/>
                <a:ea typeface="Helvetica Neue" charset="0"/>
                <a:cs typeface="Helvetica Neue" charset="0"/>
              </a:rPr>
              <a:t>awk</a:t>
            </a:r>
            <a:r>
              <a:rPr lang="en-US" sz="2400" dirty="0">
                <a:latin typeface="Helvetica Neue" charset="0"/>
                <a:ea typeface="Helvetica Neue" charset="0"/>
                <a:cs typeface="Helvetica Neue" charset="0"/>
              </a:rPr>
              <a:t>, </a:t>
            </a:r>
            <a:r>
              <a:rPr lang="en-US" sz="2400" dirty="0" err="1">
                <a:latin typeface="Helvetica Neue" charset="0"/>
                <a:ea typeface="Helvetica Neue" charset="0"/>
                <a:cs typeface="Helvetica Neue" charset="0"/>
              </a:rPr>
              <a:t>tcl</a:t>
            </a:r>
            <a:r>
              <a:rPr lang="en-US" sz="2400" dirty="0">
                <a:latin typeface="Helvetica Neue" charset="0"/>
                <a:ea typeface="Helvetica Neue" charset="0"/>
                <a:cs typeface="Helvetica Neue" charset="0"/>
              </a:rPr>
              <a:t>, </a:t>
            </a:r>
            <a:r>
              <a:rPr lang="en-US" sz="2400" dirty="0" err="1">
                <a:latin typeface="Helvetica Neue" charset="0"/>
                <a:ea typeface="Helvetica Neue" charset="0"/>
                <a:cs typeface="Helvetica Neue" charset="0"/>
              </a:rPr>
              <a:t>perl</a:t>
            </a:r>
            <a:r>
              <a:rPr lang="en-US" sz="2400" dirty="0">
                <a:latin typeface="Helvetica Neue" charset="0"/>
                <a:ea typeface="Helvetica Neue" charset="0"/>
                <a:cs typeface="Helvetica Neue" charset="0"/>
              </a:rPr>
              <a:t> and Python</a:t>
            </a:r>
          </a:p>
          <a:p>
            <a:pPr lvl="1" eaLnBrk="1" hangingPunct="1">
              <a:lnSpc>
                <a:spcPct val="90000"/>
              </a:lnSpc>
            </a:pPr>
            <a:r>
              <a:rPr lang="en-US" sz="2400" dirty="0" err="1">
                <a:latin typeface="Helvetica Neue" charset="0"/>
                <a:ea typeface="Helvetica Neue" charset="0"/>
                <a:cs typeface="Helvetica Neue" charset="0"/>
              </a:rPr>
              <a:t>grep</a:t>
            </a:r>
            <a:r>
              <a:rPr lang="en-US" sz="2400" dirty="0">
                <a:latin typeface="Helvetica Neue" charset="0"/>
                <a:ea typeface="Helvetica Neue" charset="0"/>
                <a:cs typeface="Helvetica Neue" charset="0"/>
              </a:rPr>
              <a:t>, </a:t>
            </a:r>
            <a:r>
              <a:rPr lang="en-US" sz="2400" dirty="0" err="1">
                <a:latin typeface="Helvetica Neue" charset="0"/>
                <a:ea typeface="Helvetica Neue" charset="0"/>
                <a:cs typeface="Helvetica Neue" charset="0"/>
              </a:rPr>
              <a:t>egrep</a:t>
            </a:r>
            <a:r>
              <a:rPr lang="en-US" sz="2400" dirty="0">
                <a:latin typeface="Helvetica Neue" charset="0"/>
                <a:ea typeface="Helvetica Neue" charset="0"/>
                <a:cs typeface="Helvetica Neue" charset="0"/>
              </a:rPr>
              <a:t>, </a:t>
            </a:r>
            <a:r>
              <a:rPr lang="en-US" sz="2400" dirty="0" err="1">
                <a:latin typeface="Helvetica Neue" charset="0"/>
                <a:ea typeface="Helvetica Neue" charset="0"/>
                <a:cs typeface="Helvetica Neue" charset="0"/>
              </a:rPr>
              <a:t>fgrep</a:t>
            </a:r>
            <a:endParaRPr lang="en-US" sz="2400" dirty="0">
              <a:latin typeface="Helvetica Neue" charset="0"/>
              <a:ea typeface="Helvetica Neue" charset="0"/>
              <a:cs typeface="Helvetica Neue" charset="0"/>
            </a:endParaRPr>
          </a:p>
          <a:p>
            <a:pPr lvl="1" eaLnBrk="1" hangingPunct="1">
              <a:lnSpc>
                <a:spcPct val="90000"/>
              </a:lnSpc>
            </a:pPr>
            <a:r>
              <a:rPr lang="en-US" sz="2400" dirty="0">
                <a:latin typeface="Helvetica Neue" charset="0"/>
                <a:ea typeface="Helvetica Neue" charset="0"/>
                <a:cs typeface="Helvetica Neue" charset="0"/>
              </a:rPr>
              <a:t>compilers</a:t>
            </a:r>
          </a:p>
        </p:txBody>
      </p:sp>
    </p:spTree>
    <p:extLst>
      <p:ext uri="{BB962C8B-B14F-4D97-AF65-F5344CB8AC3E}">
        <p14:creationId xmlns:p14="http://schemas.microsoft.com/office/powerpoint/2010/main" val="39264796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Rectangle 3"/>
          <p:cNvSpPr>
            <a:spLocks noGrp="1" noChangeArrowheads="1"/>
          </p:cNvSpPr>
          <p:nvPr>
            <p:ph idx="1"/>
          </p:nvPr>
        </p:nvSpPr>
        <p:spPr/>
        <p:txBody>
          <a:bodyPr>
            <a:noAutofit/>
          </a:bodyPr>
          <a:lstStyle/>
          <a:p>
            <a:pPr eaLnBrk="1" hangingPunct="1"/>
            <a:r>
              <a:rPr lang="en-US" sz="1800" b="0" dirty="0">
                <a:ea typeface="ＭＳ Ｐゴシック" charset="0"/>
                <a:sym typeface="Symbol" charset="0"/>
              </a:rPr>
              <a:t>Normalization of things like date forms</a:t>
            </a:r>
          </a:p>
          <a:p>
            <a:pPr lvl="1" eaLnBrk="1" hangingPunct="1"/>
            <a:r>
              <a:rPr lang="en-US" sz="1800" i="1" dirty="0">
                <a:solidFill>
                  <a:srgbClr val="A40508"/>
                </a:solidFill>
                <a:ea typeface="ＭＳ Ｐゴシック" charset="0"/>
              </a:rPr>
              <a:t>7</a:t>
            </a:r>
            <a:r>
              <a:rPr lang="ja-JP" altLang="en-US" sz="1800" i="1" dirty="0">
                <a:solidFill>
                  <a:srgbClr val="A40508"/>
                </a:solidFill>
                <a:ea typeface="ＭＳ Ｐゴシック" charset="0"/>
              </a:rPr>
              <a:t>月</a:t>
            </a:r>
            <a:r>
              <a:rPr lang="en-US" altLang="ja-JP" sz="1800" i="1" dirty="0">
                <a:solidFill>
                  <a:srgbClr val="A40508"/>
                </a:solidFill>
                <a:ea typeface="ＭＳ Ｐゴシック" charset="0"/>
              </a:rPr>
              <a:t>30</a:t>
            </a:r>
            <a:r>
              <a:rPr lang="ja-JP" altLang="en-US" sz="1800" i="1" dirty="0">
                <a:solidFill>
                  <a:srgbClr val="A40508"/>
                </a:solidFill>
                <a:ea typeface="ＭＳ Ｐゴシック" charset="0"/>
              </a:rPr>
              <a:t>日</a:t>
            </a:r>
            <a:r>
              <a:rPr lang="en-US" altLang="ja-JP" sz="1800" i="1" dirty="0">
                <a:solidFill>
                  <a:srgbClr val="A40508"/>
                </a:solidFill>
                <a:ea typeface="ＭＳ Ｐゴシック" charset="0"/>
              </a:rPr>
              <a:t> vs. 7/30</a:t>
            </a:r>
          </a:p>
          <a:p>
            <a:pPr lvl="1" eaLnBrk="1" hangingPunct="1"/>
            <a:r>
              <a:rPr lang="en-US" sz="1800" i="1" dirty="0">
                <a:solidFill>
                  <a:srgbClr val="A40508"/>
                </a:solidFill>
                <a:ea typeface="ＭＳ Ｐゴシック" charset="0"/>
                <a:sym typeface="Symbol" charset="0"/>
              </a:rPr>
              <a:t>Japanese use of kana vs. Chinese characters</a:t>
            </a:r>
            <a:endParaRPr lang="en-US" sz="1800" dirty="0">
              <a:ea typeface="ＭＳ Ｐゴシック" charset="0"/>
              <a:sym typeface="Symbol" charset="0"/>
            </a:endParaRPr>
          </a:p>
          <a:p>
            <a:pPr eaLnBrk="1" hangingPunct="1">
              <a:buFont typeface="Wingdings" charset="0"/>
              <a:buNone/>
            </a:pPr>
            <a:endParaRPr lang="en-US" sz="1800" b="0" dirty="0">
              <a:ea typeface="ＭＳ Ｐゴシック" charset="0"/>
              <a:sym typeface="Symbol" charset="0"/>
            </a:endParaRPr>
          </a:p>
          <a:p>
            <a:pPr eaLnBrk="1" hangingPunct="1"/>
            <a:r>
              <a:rPr lang="en-US" sz="1800" b="0" dirty="0">
                <a:ea typeface="ＭＳ Ｐゴシック" charset="0"/>
                <a:sym typeface="Symbol" charset="0"/>
              </a:rPr>
              <a:t>Tokenization and normalization may depend on the language and so is intertwined with language detection</a:t>
            </a:r>
          </a:p>
          <a:p>
            <a:pPr eaLnBrk="1" hangingPunct="1"/>
            <a:endParaRPr lang="en-US" sz="3200" b="0" dirty="0">
              <a:ea typeface="ＭＳ Ｐゴシック" charset="0"/>
              <a:sym typeface="Symbol" charset="0"/>
            </a:endParaRPr>
          </a:p>
          <a:p>
            <a:pPr eaLnBrk="1" hangingPunct="1"/>
            <a:r>
              <a:rPr lang="en-US" sz="1800" b="0" dirty="0">
                <a:ea typeface="ＭＳ Ｐゴシック" charset="0"/>
                <a:sym typeface="Symbol" charset="0"/>
              </a:rPr>
              <a:t>Crucial: Need to </a:t>
            </a:r>
            <a:r>
              <a:rPr lang="ja-JP" altLang="en-US" sz="1800" b="0" dirty="0">
                <a:ea typeface="ＭＳ Ｐゴシック" charset="0"/>
                <a:sym typeface="Symbol" charset="0"/>
              </a:rPr>
              <a:t>“</a:t>
            </a:r>
            <a:r>
              <a:rPr lang="en-US" altLang="ja-JP" sz="1800" b="0" dirty="0">
                <a:ea typeface="ＭＳ Ｐゴシック" charset="0"/>
                <a:sym typeface="Symbol" charset="0"/>
              </a:rPr>
              <a:t>normalize</a:t>
            </a:r>
            <a:r>
              <a:rPr lang="ja-JP" altLang="en-US" sz="1800" b="0" dirty="0">
                <a:ea typeface="ＭＳ Ｐゴシック" charset="0"/>
                <a:sym typeface="Symbol" charset="0"/>
              </a:rPr>
              <a:t>”</a:t>
            </a:r>
            <a:r>
              <a:rPr lang="en-US" altLang="ja-JP" sz="1800" b="0" dirty="0">
                <a:ea typeface="ＭＳ Ｐゴシック" charset="0"/>
                <a:sym typeface="Symbol" charset="0"/>
              </a:rPr>
              <a:t> indexed text as well as query terms into the same form</a:t>
            </a:r>
            <a:endParaRPr lang="en-US" sz="1800" b="0" dirty="0">
              <a:ea typeface="ＭＳ Ｐゴシック" charset="0"/>
              <a:sym typeface="Symbol" charset="0"/>
            </a:endParaRPr>
          </a:p>
        </p:txBody>
      </p:sp>
      <p:sp>
        <p:nvSpPr>
          <p:cNvPr id="48131" name="Text Box 6"/>
          <p:cNvSpPr txBox="1">
            <a:spLocks noChangeArrowheads="1"/>
          </p:cNvSpPr>
          <p:nvPr/>
        </p:nvSpPr>
        <p:spPr bwMode="auto">
          <a:xfrm>
            <a:off x="1541519" y="5549553"/>
            <a:ext cx="4249681"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Lucida Sans" charset="0"/>
                <a:ea typeface="ＭＳ Ｐゴシック" charset="0"/>
                <a:cs typeface="ＭＳ Ｐゴシック" charset="0"/>
              </a:defRPr>
            </a:lvl1pPr>
            <a:lvl2pPr marL="742950" indent="-285750" eaLnBrk="0" hangingPunct="0">
              <a:defRPr sz="2400">
                <a:solidFill>
                  <a:schemeClr val="tx1"/>
                </a:solidFill>
                <a:latin typeface="Lucida Sans" charset="0"/>
                <a:ea typeface="ＭＳ Ｐゴシック" charset="0"/>
              </a:defRPr>
            </a:lvl2pPr>
            <a:lvl3pPr marL="1143000" indent="-228600" eaLnBrk="0" hangingPunct="0">
              <a:defRPr sz="2400">
                <a:solidFill>
                  <a:schemeClr val="tx1"/>
                </a:solidFill>
                <a:latin typeface="Lucida Sans" charset="0"/>
                <a:ea typeface="ＭＳ Ｐゴシック" charset="0"/>
              </a:defRPr>
            </a:lvl3pPr>
            <a:lvl4pPr marL="1600200" indent="-228600" eaLnBrk="0" hangingPunct="0">
              <a:defRPr sz="2400">
                <a:solidFill>
                  <a:schemeClr val="tx1"/>
                </a:solidFill>
                <a:latin typeface="Lucida Sans" charset="0"/>
                <a:ea typeface="ＭＳ Ｐゴシック" charset="0"/>
              </a:defRPr>
            </a:lvl4pPr>
            <a:lvl5pPr marL="2057400" indent="-228600" eaLnBrk="0" hangingPunct="0">
              <a:defRPr sz="2400">
                <a:solidFill>
                  <a:schemeClr val="tx1"/>
                </a:solidFill>
                <a:latin typeface="Lucida Sans" charset="0"/>
                <a:ea typeface="ＭＳ Ｐゴシック" charset="0"/>
              </a:defRPr>
            </a:lvl5pPr>
            <a:lvl6pPr marL="2514600" indent="-228600" eaLnBrk="0" fontAlgn="base" hangingPunct="0">
              <a:spcBef>
                <a:spcPct val="0"/>
              </a:spcBef>
              <a:spcAft>
                <a:spcPct val="0"/>
              </a:spcAft>
              <a:defRPr sz="2400">
                <a:solidFill>
                  <a:schemeClr val="tx1"/>
                </a:solidFill>
                <a:latin typeface="Lucida Sans" charset="0"/>
                <a:ea typeface="ＭＳ Ｐゴシック" charset="0"/>
              </a:defRPr>
            </a:lvl6pPr>
            <a:lvl7pPr marL="2971800" indent="-228600" eaLnBrk="0" fontAlgn="base" hangingPunct="0">
              <a:spcBef>
                <a:spcPct val="0"/>
              </a:spcBef>
              <a:spcAft>
                <a:spcPct val="0"/>
              </a:spcAft>
              <a:defRPr sz="2400">
                <a:solidFill>
                  <a:schemeClr val="tx1"/>
                </a:solidFill>
                <a:latin typeface="Lucida Sans" charset="0"/>
                <a:ea typeface="ＭＳ Ｐゴシック" charset="0"/>
              </a:defRPr>
            </a:lvl7pPr>
            <a:lvl8pPr marL="3429000" indent="-228600" eaLnBrk="0" fontAlgn="base" hangingPunct="0">
              <a:spcBef>
                <a:spcPct val="0"/>
              </a:spcBef>
              <a:spcAft>
                <a:spcPct val="0"/>
              </a:spcAft>
              <a:defRPr sz="2400">
                <a:solidFill>
                  <a:schemeClr val="tx1"/>
                </a:solidFill>
                <a:latin typeface="Lucida Sans" charset="0"/>
                <a:ea typeface="ＭＳ Ｐゴシック" charset="0"/>
              </a:defRPr>
            </a:lvl8pPr>
            <a:lvl9pPr marL="3886200" indent="-228600" eaLnBrk="0" fontAlgn="base" hangingPunct="0">
              <a:spcBef>
                <a:spcPct val="0"/>
              </a:spcBef>
              <a:spcAft>
                <a:spcPct val="0"/>
              </a:spcAft>
              <a:defRPr sz="2400">
                <a:solidFill>
                  <a:schemeClr val="tx1"/>
                </a:solidFill>
                <a:latin typeface="Lucida Sans" charset="0"/>
                <a:ea typeface="ＭＳ Ｐゴシック"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err="1">
                <a:ln>
                  <a:noFill/>
                </a:ln>
                <a:solidFill>
                  <a:srgbClr val="000000"/>
                </a:solidFill>
                <a:effectLst/>
                <a:uLnTx/>
                <a:uFillTx/>
                <a:latin typeface="Rockwell"/>
                <a:ea typeface="ＭＳ Ｐゴシック" charset="0"/>
                <a:cs typeface="Rockwell"/>
              </a:rPr>
              <a:t>Morgen</a:t>
            </a:r>
            <a:r>
              <a:rPr kumimoji="0" lang="en-US" sz="2400" b="1" i="1" u="none" strike="noStrike" kern="1200" cap="none" spc="0" normalizeH="0" baseline="0" noProof="0" dirty="0">
                <a:ln>
                  <a:noFill/>
                </a:ln>
                <a:solidFill>
                  <a:srgbClr val="000000"/>
                </a:solidFill>
                <a:effectLst/>
                <a:uLnTx/>
                <a:uFillTx/>
                <a:latin typeface="Rockwell"/>
                <a:ea typeface="ＭＳ Ｐゴシック" charset="0"/>
                <a:cs typeface="Rockwell"/>
              </a:rPr>
              <a:t> will </a:t>
            </a:r>
            <a:r>
              <a:rPr kumimoji="0" lang="en-US" sz="2400" b="1" i="1" u="none" strike="noStrike" kern="1200" cap="none" spc="0" normalizeH="0" baseline="0" noProof="0" dirty="0" err="1">
                <a:ln>
                  <a:noFill/>
                </a:ln>
                <a:solidFill>
                  <a:srgbClr val="000000"/>
                </a:solidFill>
                <a:effectLst/>
                <a:uLnTx/>
                <a:uFillTx/>
                <a:latin typeface="Rockwell"/>
                <a:ea typeface="ＭＳ Ｐゴシック" charset="0"/>
                <a:cs typeface="Rockwell"/>
              </a:rPr>
              <a:t>ich</a:t>
            </a:r>
            <a:r>
              <a:rPr kumimoji="0" lang="en-US" sz="2400" b="1" i="1" u="none" strike="noStrike" kern="1200" cap="none" spc="0" normalizeH="0" baseline="0" noProof="0" dirty="0">
                <a:ln>
                  <a:noFill/>
                </a:ln>
                <a:solidFill>
                  <a:srgbClr val="000000"/>
                </a:solidFill>
                <a:effectLst/>
                <a:uLnTx/>
                <a:uFillTx/>
                <a:latin typeface="Rockwell"/>
                <a:ea typeface="ＭＳ Ｐゴシック" charset="0"/>
                <a:cs typeface="Rockwell"/>
              </a:rPr>
              <a:t> ins MIT</a:t>
            </a:r>
            <a:r>
              <a:rPr kumimoji="0" lang="en-US" sz="2400" b="0" i="0" u="none" strike="noStrike" kern="1200" cap="none" spc="0" normalizeH="0" baseline="0" noProof="0" dirty="0">
                <a:ln>
                  <a:noFill/>
                </a:ln>
                <a:solidFill>
                  <a:srgbClr val="000000"/>
                </a:solidFill>
                <a:effectLst/>
                <a:uLnTx/>
                <a:uFillTx/>
                <a:latin typeface="Rockwell"/>
                <a:ea typeface="ＭＳ Ｐゴシック" charset="0"/>
                <a:cs typeface="Rockwell"/>
              </a:rPr>
              <a:t> … </a:t>
            </a:r>
          </a:p>
        </p:txBody>
      </p:sp>
      <p:grpSp>
        <p:nvGrpSpPr>
          <p:cNvPr id="48132" name="Group 7"/>
          <p:cNvGrpSpPr>
            <a:grpSpLocks/>
          </p:cNvGrpSpPr>
          <p:nvPr/>
        </p:nvGrpSpPr>
        <p:grpSpPr bwMode="auto">
          <a:xfrm>
            <a:off x="4437044" y="5168556"/>
            <a:ext cx="3762375" cy="827088"/>
            <a:chOff x="3094" y="3604"/>
            <a:chExt cx="2370" cy="521"/>
          </a:xfrm>
        </p:grpSpPr>
        <p:sp>
          <p:nvSpPr>
            <p:cNvPr id="48134" name="Rectangle 8"/>
            <p:cNvSpPr>
              <a:spLocks noChangeArrowheads="1"/>
            </p:cNvSpPr>
            <p:nvPr/>
          </p:nvSpPr>
          <p:spPr bwMode="auto">
            <a:xfrm>
              <a:off x="3094" y="3892"/>
              <a:ext cx="484" cy="233"/>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squar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Rockwell"/>
                <a:ea typeface="+mn-ea"/>
                <a:cs typeface="Rockwell"/>
              </a:endParaRPr>
            </a:p>
          </p:txBody>
        </p:sp>
        <p:sp>
          <p:nvSpPr>
            <p:cNvPr id="48135" name="AutoShape 9"/>
            <p:cNvSpPr>
              <a:spLocks/>
            </p:cNvSpPr>
            <p:nvPr/>
          </p:nvSpPr>
          <p:spPr bwMode="auto">
            <a:xfrm>
              <a:off x="4339" y="3604"/>
              <a:ext cx="1125" cy="407"/>
            </a:xfrm>
            <a:prstGeom prst="borderCallout2">
              <a:avLst>
                <a:gd name="adj1" fmla="val 23070"/>
                <a:gd name="adj2" fmla="val -2302"/>
                <a:gd name="adj3" fmla="val 25230"/>
                <a:gd name="adj4" fmla="val -41473"/>
                <a:gd name="adj5" fmla="val 70757"/>
                <a:gd name="adj6" fmla="val -89190"/>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Rockwell"/>
                  <a:ea typeface="+mn-ea"/>
                  <a:cs typeface="Rockwell"/>
                </a:rPr>
                <a:t>Is this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Rockwell"/>
                  <a:ea typeface="+mn-ea"/>
                  <a:cs typeface="Rockwell"/>
                </a:rPr>
                <a:t>German </a:t>
              </a:r>
              <a:r>
                <a:rPr kumimoji="0" lang="ja-JP" altLang="en-US" sz="1800" b="0" i="0" u="none" strike="noStrike" kern="1200" cap="none" spc="0" normalizeH="0" baseline="0" noProof="0">
                  <a:ln>
                    <a:noFill/>
                  </a:ln>
                  <a:solidFill>
                    <a:srgbClr val="000000"/>
                  </a:solidFill>
                  <a:effectLst/>
                  <a:uLnTx/>
                  <a:uFillTx/>
                  <a:latin typeface="Rockwell"/>
                  <a:ea typeface="ＭＳ ゴシック" panose="020B0609070205080204" pitchFamily="49" charset="-128"/>
                  <a:cs typeface="Rockwell"/>
                </a:rPr>
                <a:t>“</a:t>
              </a:r>
              <a:r>
                <a:rPr kumimoji="0" lang="en-US" altLang="ja-JP" sz="1800" b="0" i="0" u="none" strike="noStrike" kern="1200" cap="none" spc="0" normalizeH="0" baseline="0" noProof="0">
                  <a:ln>
                    <a:noFill/>
                  </a:ln>
                  <a:solidFill>
                    <a:srgbClr val="000000"/>
                  </a:solidFill>
                  <a:effectLst/>
                  <a:uLnTx/>
                  <a:uFillTx/>
                  <a:latin typeface="Rockwell"/>
                  <a:ea typeface="ＭＳ ゴシック" panose="020B0609070205080204" pitchFamily="49" charset="-128"/>
                  <a:cs typeface="Rockwell"/>
                </a:rPr>
                <a:t>mit</a:t>
              </a:r>
              <a:r>
                <a:rPr kumimoji="0" lang="ja-JP" altLang="en-US" sz="1800" b="0" i="0" u="none" strike="noStrike" kern="1200" cap="none" spc="0" normalizeH="0" baseline="0" noProof="0">
                  <a:ln>
                    <a:noFill/>
                  </a:ln>
                  <a:solidFill>
                    <a:srgbClr val="000000"/>
                  </a:solidFill>
                  <a:effectLst/>
                  <a:uLnTx/>
                  <a:uFillTx/>
                  <a:latin typeface="Rockwell"/>
                  <a:ea typeface="ＭＳ ゴシック" panose="020B0609070205080204" pitchFamily="49" charset="-128"/>
                  <a:cs typeface="Rockwell"/>
                </a:rPr>
                <a:t>”</a:t>
              </a:r>
              <a:r>
                <a:rPr kumimoji="0" lang="en-US" altLang="ja-JP" sz="1800" b="0" i="0" u="none" strike="noStrike" kern="1200" cap="none" spc="0" normalizeH="0" baseline="0" noProof="0">
                  <a:ln>
                    <a:noFill/>
                  </a:ln>
                  <a:solidFill>
                    <a:srgbClr val="000000"/>
                  </a:solidFill>
                  <a:effectLst/>
                  <a:uLnTx/>
                  <a:uFillTx/>
                  <a:latin typeface="Rockwell"/>
                  <a:ea typeface="ＭＳ ゴシック" panose="020B0609070205080204" pitchFamily="49" charset="-128"/>
                  <a:cs typeface="Rockwell"/>
                </a:rPr>
                <a:t>?</a:t>
              </a:r>
              <a:endParaRPr kumimoji="0" lang="en-US" sz="1800" b="0" i="0" u="none" strike="noStrike" kern="1200" cap="none" spc="0" normalizeH="0" baseline="0" noProof="0">
                <a:ln>
                  <a:noFill/>
                </a:ln>
                <a:solidFill>
                  <a:srgbClr val="000000"/>
                </a:solidFill>
                <a:effectLst/>
                <a:uLnTx/>
                <a:uFillTx/>
                <a:latin typeface="Rockwell"/>
                <a:ea typeface="+mn-ea"/>
                <a:cs typeface="Rockwell"/>
              </a:endParaRPr>
            </a:p>
          </p:txBody>
        </p:sp>
      </p:grpSp>
      <p:sp>
        <p:nvSpPr>
          <p:cNvPr id="48133" name="TextBox 4"/>
          <p:cNvSpPr txBox="1">
            <a:spLocks noChangeArrowheads="1"/>
          </p:cNvSpPr>
          <p:nvPr/>
        </p:nvSpPr>
        <p:spPr bwMode="auto">
          <a:xfrm>
            <a:off x="7620000" y="-33338"/>
            <a:ext cx="1163638" cy="33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Lucida Sans" charset="0"/>
                <a:ea typeface="ＭＳ Ｐゴシック" charset="0"/>
                <a:cs typeface="ＭＳ Ｐゴシック" charset="0"/>
              </a:defRPr>
            </a:lvl1pPr>
            <a:lvl2pPr marL="742950" indent="-285750" eaLnBrk="0" hangingPunct="0">
              <a:defRPr sz="2400">
                <a:solidFill>
                  <a:schemeClr val="tx1"/>
                </a:solidFill>
                <a:latin typeface="Lucida Sans" charset="0"/>
                <a:ea typeface="ＭＳ Ｐゴシック" charset="0"/>
              </a:defRPr>
            </a:lvl2pPr>
            <a:lvl3pPr marL="1143000" indent="-228600" eaLnBrk="0" hangingPunct="0">
              <a:defRPr sz="2400">
                <a:solidFill>
                  <a:schemeClr val="tx1"/>
                </a:solidFill>
                <a:latin typeface="Lucida Sans" charset="0"/>
                <a:ea typeface="ＭＳ Ｐゴシック" charset="0"/>
              </a:defRPr>
            </a:lvl3pPr>
            <a:lvl4pPr marL="1600200" indent="-228600" eaLnBrk="0" hangingPunct="0">
              <a:defRPr sz="2400">
                <a:solidFill>
                  <a:schemeClr val="tx1"/>
                </a:solidFill>
                <a:latin typeface="Lucida Sans" charset="0"/>
                <a:ea typeface="ＭＳ Ｐゴシック" charset="0"/>
              </a:defRPr>
            </a:lvl4pPr>
            <a:lvl5pPr marL="2057400" indent="-228600" eaLnBrk="0" hangingPunct="0">
              <a:defRPr sz="2400">
                <a:solidFill>
                  <a:schemeClr val="tx1"/>
                </a:solidFill>
                <a:latin typeface="Lucida Sans" charset="0"/>
                <a:ea typeface="ＭＳ Ｐゴシック" charset="0"/>
              </a:defRPr>
            </a:lvl5pPr>
            <a:lvl6pPr marL="2514600" indent="-228600" eaLnBrk="0" fontAlgn="base" hangingPunct="0">
              <a:spcBef>
                <a:spcPct val="0"/>
              </a:spcBef>
              <a:spcAft>
                <a:spcPct val="0"/>
              </a:spcAft>
              <a:defRPr sz="2400">
                <a:solidFill>
                  <a:schemeClr val="tx1"/>
                </a:solidFill>
                <a:latin typeface="Lucida Sans" charset="0"/>
                <a:ea typeface="ＭＳ Ｐゴシック" charset="0"/>
              </a:defRPr>
            </a:lvl6pPr>
            <a:lvl7pPr marL="2971800" indent="-228600" eaLnBrk="0" fontAlgn="base" hangingPunct="0">
              <a:spcBef>
                <a:spcPct val="0"/>
              </a:spcBef>
              <a:spcAft>
                <a:spcPct val="0"/>
              </a:spcAft>
              <a:defRPr sz="2400">
                <a:solidFill>
                  <a:schemeClr val="tx1"/>
                </a:solidFill>
                <a:latin typeface="Lucida Sans" charset="0"/>
                <a:ea typeface="ＭＳ Ｐゴシック" charset="0"/>
              </a:defRPr>
            </a:lvl7pPr>
            <a:lvl8pPr marL="3429000" indent="-228600" eaLnBrk="0" fontAlgn="base" hangingPunct="0">
              <a:spcBef>
                <a:spcPct val="0"/>
              </a:spcBef>
              <a:spcAft>
                <a:spcPct val="0"/>
              </a:spcAft>
              <a:defRPr sz="2400">
                <a:solidFill>
                  <a:schemeClr val="tx1"/>
                </a:solidFill>
                <a:latin typeface="Lucida Sans" charset="0"/>
                <a:ea typeface="ＭＳ Ｐゴシック" charset="0"/>
              </a:defRPr>
            </a:lvl8pPr>
            <a:lvl9pPr marL="3886200" indent="-228600" eaLnBrk="0" fontAlgn="base" hangingPunct="0">
              <a:spcBef>
                <a:spcPct val="0"/>
              </a:spcBef>
              <a:spcAft>
                <a:spcPct val="0"/>
              </a:spcAft>
              <a:defRPr sz="2400">
                <a:solidFill>
                  <a:schemeClr val="tx1"/>
                </a:solidFill>
                <a:latin typeface="Lucida Sans" charset="0"/>
                <a:ea typeface="ＭＳ Ｐゴシック"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BFCFF"/>
                </a:solidFill>
                <a:effectLst/>
                <a:uLnTx/>
                <a:uFillTx/>
                <a:latin typeface="Lucida Sans" charset="0"/>
                <a:ea typeface="ＭＳ Ｐゴシック" charset="0"/>
              </a:rPr>
              <a:t>Sec. 2.2.3</a:t>
            </a:r>
          </a:p>
        </p:txBody>
      </p:sp>
      <p:sp>
        <p:nvSpPr>
          <p:cNvPr id="9" name="Rectangle 2"/>
          <p:cNvSpPr txBox="1">
            <a:spLocks noChangeArrowheads="1"/>
          </p:cNvSpPr>
          <p:nvPr/>
        </p:nvSpPr>
        <p:spPr>
          <a:xfrm>
            <a:off x="457200" y="0"/>
            <a:ext cx="7703828" cy="831850"/>
          </a:xfrm>
          <a:prstGeom prst="rect">
            <a:avLst/>
          </a:prstGeom>
        </p:spPr>
        <p:txBody>
          <a:bodyPr vert="horz" lIns="91440" tIns="45720" rIns="91440" bIns="45720" rtlCol="0" anchor="b">
            <a:normAutofit/>
          </a:bodyPr>
          <a:lstStyle>
            <a:lvl1pPr algn="l" defTabSz="914400" rtl="0" eaLnBrk="1" latinLnBrk="0" hangingPunct="1">
              <a:spcBef>
                <a:spcPct val="0"/>
              </a:spcBef>
              <a:buNone/>
              <a:defRPr sz="3600" kern="1200" cap="all" spc="-60" baseline="0">
                <a:solidFill>
                  <a:schemeClr val="tx2"/>
                </a:solidFill>
                <a:latin typeface="Rockwell"/>
                <a:ea typeface="+mj-ea"/>
                <a:cs typeface="Rockwell"/>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ja-JP" sz="3200" b="0" i="0" u="none" strike="noStrike" kern="1200" cap="all" spc="-60" normalizeH="0" baseline="0" noProof="0" dirty="0">
                <a:ln>
                  <a:noFill/>
                </a:ln>
                <a:solidFill>
                  <a:srgbClr val="D1282E"/>
                </a:solidFill>
                <a:effectLst/>
                <a:uLnTx/>
                <a:uFillTx/>
                <a:latin typeface="Rockwell"/>
                <a:ea typeface="ＭＳ Ｐゴシック" charset="0"/>
              </a:rPr>
              <a:t>normalization:</a:t>
            </a:r>
            <a:r>
              <a:rPr kumimoji="0" lang="ja-JP" altLang="en-US" sz="3200" b="0" i="0" u="none" strike="noStrike" kern="1200" cap="all" spc="-60" normalizeH="0" baseline="0" noProof="0" dirty="0">
                <a:ln>
                  <a:noFill/>
                </a:ln>
                <a:solidFill>
                  <a:srgbClr val="D1282E"/>
                </a:solidFill>
                <a:effectLst/>
                <a:uLnTx/>
                <a:uFillTx/>
                <a:latin typeface="Rockwell"/>
                <a:ea typeface="ＭＳ Ｐゴシック" charset="0"/>
              </a:rPr>
              <a:t> </a:t>
            </a:r>
            <a:r>
              <a:rPr kumimoji="0" lang="en-US" altLang="ja-JP" sz="3200" b="0" i="0" u="none" strike="noStrike" kern="1200" cap="all" spc="-60" normalizeH="0" baseline="0" noProof="0" dirty="0">
                <a:ln>
                  <a:noFill/>
                </a:ln>
                <a:solidFill>
                  <a:srgbClr val="D1282E"/>
                </a:solidFill>
                <a:effectLst/>
                <a:uLnTx/>
                <a:uFillTx/>
                <a:latin typeface="Rockwell"/>
                <a:ea typeface="ＭＳ Ｐゴシック" charset="0"/>
              </a:rPr>
              <a:t>other</a:t>
            </a:r>
            <a:r>
              <a:rPr kumimoji="0" lang="ja-JP" altLang="en-US" sz="3200" b="0" i="0" u="none" strike="noStrike" kern="1200" cap="all" spc="-60" normalizeH="0" baseline="0" noProof="0" dirty="0">
                <a:ln>
                  <a:noFill/>
                </a:ln>
                <a:solidFill>
                  <a:srgbClr val="D1282E"/>
                </a:solidFill>
                <a:effectLst/>
                <a:uLnTx/>
                <a:uFillTx/>
                <a:latin typeface="Rockwell"/>
                <a:ea typeface="ＭＳ Ｐゴシック" charset="0"/>
              </a:rPr>
              <a:t> </a:t>
            </a:r>
            <a:r>
              <a:rPr kumimoji="0" lang="en-US" altLang="ja-JP" sz="3200" b="0" i="0" u="none" strike="noStrike" kern="1200" cap="all" spc="-60" normalizeH="0" baseline="0" noProof="0" dirty="0">
                <a:ln>
                  <a:noFill/>
                </a:ln>
                <a:solidFill>
                  <a:srgbClr val="D1282E"/>
                </a:solidFill>
                <a:effectLst/>
                <a:uLnTx/>
                <a:uFillTx/>
                <a:latin typeface="Rockwell"/>
                <a:ea typeface="ＭＳ Ｐゴシック" charset="0"/>
              </a:rPr>
              <a:t>languages</a:t>
            </a:r>
            <a:endParaRPr kumimoji="0" lang="en-US" sz="3200" b="0" i="0" u="none" strike="noStrike" kern="1200" cap="all" spc="-60" normalizeH="0" baseline="0" noProof="0" dirty="0">
              <a:ln>
                <a:noFill/>
              </a:ln>
              <a:solidFill>
                <a:srgbClr val="D1282E"/>
              </a:solidFill>
              <a:effectLst/>
              <a:uLnTx/>
              <a:uFillTx/>
              <a:latin typeface="Rockwell"/>
              <a:ea typeface="ＭＳ Ｐゴシック" charset="0"/>
            </a:endParaRPr>
          </a:p>
        </p:txBody>
      </p:sp>
    </p:spTree>
    <p:extLst>
      <p:ext uri="{BB962C8B-B14F-4D97-AF65-F5344CB8AC3E}">
        <p14:creationId xmlns:p14="http://schemas.microsoft.com/office/powerpoint/2010/main" val="155569753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ea typeface="ＭＳ Ｐゴシック" charset="0"/>
              </a:rPr>
              <a:t>Case folding</a:t>
            </a:r>
            <a:endParaRPr lang="en-US" dirty="0"/>
          </a:p>
        </p:txBody>
      </p:sp>
      <p:sp>
        <p:nvSpPr>
          <p:cNvPr id="49154" name="Rectangle 7"/>
          <p:cNvSpPr>
            <a:spLocks noGrp="1" noChangeArrowheads="1"/>
          </p:cNvSpPr>
          <p:nvPr>
            <p:ph idx="1"/>
          </p:nvPr>
        </p:nvSpPr>
        <p:spPr>
          <a:xfrm>
            <a:off x="457200" y="1098428"/>
            <a:ext cx="8210550" cy="5143622"/>
          </a:xfrm>
        </p:spPr>
        <p:txBody>
          <a:bodyPr>
            <a:noAutofit/>
          </a:bodyPr>
          <a:lstStyle/>
          <a:p>
            <a:pPr eaLnBrk="1" hangingPunct="1"/>
            <a:r>
              <a:rPr lang="en-US" sz="2400" dirty="0">
                <a:ea typeface="ＭＳ Ｐゴシック" charset="0"/>
              </a:rPr>
              <a:t>Reduce all letters to lower case</a:t>
            </a:r>
          </a:p>
          <a:p>
            <a:pPr lvl="1" eaLnBrk="1" hangingPunct="1"/>
            <a:r>
              <a:rPr lang="en-US" sz="2400" dirty="0">
                <a:ea typeface="ＭＳ Ｐゴシック" charset="0"/>
              </a:rPr>
              <a:t>exception: upper case in mid-sentence?</a:t>
            </a:r>
          </a:p>
          <a:p>
            <a:pPr lvl="2" eaLnBrk="1" hangingPunct="1"/>
            <a:r>
              <a:rPr lang="en-US" sz="2000" dirty="0">
                <a:ea typeface="ＭＳ Ｐゴシック" charset="0"/>
              </a:rPr>
              <a:t>e.g., </a:t>
            </a:r>
            <a:r>
              <a:rPr lang="en-US" sz="2000" b="1" i="1" dirty="0">
                <a:ea typeface="ＭＳ Ｐゴシック" charset="0"/>
              </a:rPr>
              <a:t>General Motors</a:t>
            </a:r>
          </a:p>
          <a:p>
            <a:pPr lvl="2" eaLnBrk="1" hangingPunct="1"/>
            <a:r>
              <a:rPr lang="en-US" sz="2000" b="1" i="1" dirty="0">
                <a:ea typeface="ＭＳ Ｐゴシック" charset="0"/>
              </a:rPr>
              <a:t>Fed</a:t>
            </a:r>
            <a:r>
              <a:rPr lang="en-US" sz="2000" dirty="0">
                <a:ea typeface="ＭＳ Ｐゴシック" charset="0"/>
              </a:rPr>
              <a:t> vs. </a:t>
            </a:r>
            <a:r>
              <a:rPr lang="en-US" sz="2000" b="1" i="1" dirty="0">
                <a:ea typeface="ＭＳ Ｐゴシック" charset="0"/>
              </a:rPr>
              <a:t>fed</a:t>
            </a:r>
          </a:p>
          <a:p>
            <a:pPr lvl="2" eaLnBrk="1" hangingPunct="1"/>
            <a:r>
              <a:rPr lang="en-US" sz="2000" b="1" i="1" dirty="0">
                <a:ea typeface="ＭＳ Ｐゴシック" charset="0"/>
              </a:rPr>
              <a:t>Brown</a:t>
            </a:r>
            <a:r>
              <a:rPr lang="en-US" sz="2000" dirty="0">
                <a:ea typeface="ＭＳ Ｐゴシック" charset="0"/>
              </a:rPr>
              <a:t> vs. </a:t>
            </a:r>
            <a:r>
              <a:rPr lang="en-US" sz="2000" b="1" i="1" dirty="0">
                <a:ea typeface="ＭＳ Ｐゴシック" charset="0"/>
              </a:rPr>
              <a:t>brown</a:t>
            </a:r>
          </a:p>
          <a:p>
            <a:pPr lvl="1" eaLnBrk="1" hangingPunct="1"/>
            <a:r>
              <a:rPr lang="en-US" sz="2400" dirty="0">
                <a:ea typeface="ＭＳ Ｐゴシック" charset="0"/>
              </a:rPr>
              <a:t>Often best to lower case everything, since users will use lowercase regardless of </a:t>
            </a:r>
            <a:r>
              <a:rPr lang="ja-JP" altLang="en-US" sz="2400" dirty="0">
                <a:ea typeface="ＭＳ Ｐゴシック" charset="0"/>
              </a:rPr>
              <a:t>‘</a:t>
            </a:r>
            <a:r>
              <a:rPr lang="en-US" altLang="ja-JP" sz="2400" dirty="0">
                <a:ea typeface="ＭＳ Ｐゴシック" charset="0"/>
              </a:rPr>
              <a:t>correct</a:t>
            </a:r>
            <a:r>
              <a:rPr lang="ja-JP" altLang="en-US" sz="2400" dirty="0">
                <a:ea typeface="ＭＳ Ｐゴシック" charset="0"/>
              </a:rPr>
              <a:t>’</a:t>
            </a:r>
            <a:r>
              <a:rPr lang="en-US" altLang="ja-JP" sz="2400" dirty="0">
                <a:ea typeface="ＭＳ Ｐゴシック" charset="0"/>
              </a:rPr>
              <a:t> capitalization…</a:t>
            </a:r>
          </a:p>
          <a:p>
            <a:pPr lvl="1" eaLnBrk="1" hangingPunct="1"/>
            <a:r>
              <a:rPr lang="en-US" altLang="ja-JP" sz="2400" dirty="0">
                <a:ea typeface="ＭＳ Ｐゴシック" charset="0"/>
              </a:rPr>
              <a:t>Again for analytics it depends</a:t>
            </a:r>
          </a:p>
          <a:p>
            <a:pPr lvl="1" eaLnBrk="1" hangingPunct="1"/>
            <a:endParaRPr lang="en-US" sz="900" dirty="0">
              <a:ea typeface="ＭＳ Ｐゴシック" charset="0"/>
            </a:endParaRPr>
          </a:p>
          <a:p>
            <a:pPr eaLnBrk="1" hangingPunct="1"/>
            <a:r>
              <a:rPr lang="en-US" sz="2400" dirty="0">
                <a:ea typeface="ＭＳ Ｐゴシック" charset="0"/>
              </a:rPr>
              <a:t>Google example:</a:t>
            </a:r>
          </a:p>
          <a:p>
            <a:pPr lvl="1" eaLnBrk="1" hangingPunct="1"/>
            <a:r>
              <a:rPr lang="en-US" sz="2400" dirty="0">
                <a:ea typeface="ＭＳ Ｐゴシック" charset="0"/>
              </a:rPr>
              <a:t>Query </a:t>
            </a:r>
            <a:r>
              <a:rPr lang="en-US" sz="2400" b="1" i="1" dirty="0">
                <a:ea typeface="ＭＳ Ｐゴシック" charset="0"/>
              </a:rPr>
              <a:t>C.A.T.  </a:t>
            </a:r>
          </a:p>
          <a:p>
            <a:pPr lvl="1" eaLnBrk="1" hangingPunct="1"/>
            <a:r>
              <a:rPr lang="en-US" sz="2400" dirty="0">
                <a:ea typeface="ＭＳ Ｐゴシック" charset="0"/>
              </a:rPr>
              <a:t>#1</a:t>
            </a:r>
            <a:r>
              <a:rPr lang="en-US" sz="2400" b="1" dirty="0">
                <a:ea typeface="ＭＳ Ｐゴシック" charset="0"/>
              </a:rPr>
              <a:t> </a:t>
            </a:r>
            <a:r>
              <a:rPr lang="en-US" sz="2400" dirty="0">
                <a:ea typeface="ＭＳ Ｐゴシック" charset="0"/>
              </a:rPr>
              <a:t>result is for </a:t>
            </a:r>
            <a:r>
              <a:rPr lang="ja-JP" altLang="en-US" sz="2400" dirty="0">
                <a:ea typeface="ＭＳ Ｐゴシック" charset="0"/>
              </a:rPr>
              <a:t>“</a:t>
            </a:r>
            <a:r>
              <a:rPr lang="en-US" altLang="ja-JP" sz="2400" dirty="0">
                <a:ea typeface="ＭＳ Ｐゴシック" charset="0"/>
              </a:rPr>
              <a:t>cat</a:t>
            </a:r>
            <a:r>
              <a:rPr lang="ja-JP" altLang="en-US" sz="2400" dirty="0">
                <a:ea typeface="ＭＳ Ｐゴシック" charset="0"/>
              </a:rPr>
              <a:t>”</a:t>
            </a:r>
            <a:r>
              <a:rPr lang="en-US" altLang="ja-JP" sz="2400" dirty="0">
                <a:ea typeface="ＭＳ Ｐゴシック" charset="0"/>
              </a:rPr>
              <a:t> </a:t>
            </a:r>
            <a:r>
              <a:rPr lang="en-US" altLang="ja-JP" sz="2400" i="1" dirty="0">
                <a:ea typeface="ＭＳ Ｐゴシック" charset="0"/>
              </a:rPr>
              <a:t>not </a:t>
            </a:r>
            <a:r>
              <a:rPr lang="en-US" altLang="ja-JP" sz="2400" dirty="0">
                <a:ea typeface="ＭＳ Ｐゴシック" charset="0"/>
                <a:sym typeface="Wingdings" charset="0"/>
              </a:rPr>
              <a:t>Caterpillar Inc.</a:t>
            </a:r>
            <a:endParaRPr lang="en-US" sz="2400" b="1" i="1" dirty="0">
              <a:ea typeface="ＭＳ Ｐゴシック" charset="0"/>
            </a:endParaRPr>
          </a:p>
        </p:txBody>
      </p:sp>
      <p:sp>
        <p:nvSpPr>
          <p:cNvPr id="49155" name="TextBox 4"/>
          <p:cNvSpPr txBox="1">
            <a:spLocks noChangeArrowheads="1"/>
          </p:cNvSpPr>
          <p:nvPr/>
        </p:nvSpPr>
        <p:spPr bwMode="auto">
          <a:xfrm>
            <a:off x="7620000" y="-33338"/>
            <a:ext cx="1163638" cy="33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Lucida Sans" charset="0"/>
                <a:ea typeface="ＭＳ Ｐゴシック" charset="0"/>
                <a:cs typeface="ＭＳ Ｐゴシック" charset="0"/>
              </a:defRPr>
            </a:lvl1pPr>
            <a:lvl2pPr marL="742950" indent="-285750" eaLnBrk="0" hangingPunct="0">
              <a:defRPr sz="2400">
                <a:solidFill>
                  <a:schemeClr val="tx1"/>
                </a:solidFill>
                <a:latin typeface="Lucida Sans" charset="0"/>
                <a:ea typeface="ＭＳ Ｐゴシック" charset="0"/>
              </a:defRPr>
            </a:lvl2pPr>
            <a:lvl3pPr marL="1143000" indent="-228600" eaLnBrk="0" hangingPunct="0">
              <a:defRPr sz="2400">
                <a:solidFill>
                  <a:schemeClr val="tx1"/>
                </a:solidFill>
                <a:latin typeface="Lucida Sans" charset="0"/>
                <a:ea typeface="ＭＳ Ｐゴシック" charset="0"/>
              </a:defRPr>
            </a:lvl3pPr>
            <a:lvl4pPr marL="1600200" indent="-228600" eaLnBrk="0" hangingPunct="0">
              <a:defRPr sz="2400">
                <a:solidFill>
                  <a:schemeClr val="tx1"/>
                </a:solidFill>
                <a:latin typeface="Lucida Sans" charset="0"/>
                <a:ea typeface="ＭＳ Ｐゴシック" charset="0"/>
              </a:defRPr>
            </a:lvl4pPr>
            <a:lvl5pPr marL="2057400" indent="-228600" eaLnBrk="0" hangingPunct="0">
              <a:defRPr sz="2400">
                <a:solidFill>
                  <a:schemeClr val="tx1"/>
                </a:solidFill>
                <a:latin typeface="Lucida Sans" charset="0"/>
                <a:ea typeface="ＭＳ Ｐゴシック" charset="0"/>
              </a:defRPr>
            </a:lvl5pPr>
            <a:lvl6pPr marL="2514600" indent="-228600" eaLnBrk="0" fontAlgn="base" hangingPunct="0">
              <a:spcBef>
                <a:spcPct val="0"/>
              </a:spcBef>
              <a:spcAft>
                <a:spcPct val="0"/>
              </a:spcAft>
              <a:defRPr sz="2400">
                <a:solidFill>
                  <a:schemeClr val="tx1"/>
                </a:solidFill>
                <a:latin typeface="Lucida Sans" charset="0"/>
                <a:ea typeface="ＭＳ Ｐゴシック" charset="0"/>
              </a:defRPr>
            </a:lvl6pPr>
            <a:lvl7pPr marL="2971800" indent="-228600" eaLnBrk="0" fontAlgn="base" hangingPunct="0">
              <a:spcBef>
                <a:spcPct val="0"/>
              </a:spcBef>
              <a:spcAft>
                <a:spcPct val="0"/>
              </a:spcAft>
              <a:defRPr sz="2400">
                <a:solidFill>
                  <a:schemeClr val="tx1"/>
                </a:solidFill>
                <a:latin typeface="Lucida Sans" charset="0"/>
                <a:ea typeface="ＭＳ Ｐゴシック" charset="0"/>
              </a:defRPr>
            </a:lvl7pPr>
            <a:lvl8pPr marL="3429000" indent="-228600" eaLnBrk="0" fontAlgn="base" hangingPunct="0">
              <a:spcBef>
                <a:spcPct val="0"/>
              </a:spcBef>
              <a:spcAft>
                <a:spcPct val="0"/>
              </a:spcAft>
              <a:defRPr sz="2400">
                <a:solidFill>
                  <a:schemeClr val="tx1"/>
                </a:solidFill>
                <a:latin typeface="Lucida Sans" charset="0"/>
                <a:ea typeface="ＭＳ Ｐゴシック" charset="0"/>
              </a:defRPr>
            </a:lvl8pPr>
            <a:lvl9pPr marL="3886200" indent="-228600" eaLnBrk="0" fontAlgn="base" hangingPunct="0">
              <a:spcBef>
                <a:spcPct val="0"/>
              </a:spcBef>
              <a:spcAft>
                <a:spcPct val="0"/>
              </a:spcAft>
              <a:defRPr sz="2400">
                <a:solidFill>
                  <a:schemeClr val="tx1"/>
                </a:solidFill>
                <a:latin typeface="Lucida Sans" charset="0"/>
                <a:ea typeface="ＭＳ Ｐゴシック"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BFCFF"/>
                </a:solidFill>
                <a:effectLst/>
                <a:uLnTx/>
                <a:uFillTx/>
                <a:latin typeface="Lucida Sans" charset="0"/>
                <a:ea typeface="ＭＳ Ｐゴシック" charset="0"/>
              </a:rPr>
              <a:t>Sec. 2.2.3</a:t>
            </a:r>
          </a:p>
        </p:txBody>
      </p:sp>
    </p:spTree>
    <p:extLst>
      <p:ext uri="{BB962C8B-B14F-4D97-AF65-F5344CB8AC3E}">
        <p14:creationId xmlns:p14="http://schemas.microsoft.com/office/powerpoint/2010/main" val="343876898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ea typeface="ＭＳ Ｐゴシック" charset="0"/>
              </a:rPr>
              <a:t>Normalization to terms</a:t>
            </a:r>
            <a:endParaRPr lang="en-US" dirty="0"/>
          </a:p>
        </p:txBody>
      </p:sp>
      <p:sp>
        <p:nvSpPr>
          <p:cNvPr id="50178" name="Rectangle 2051"/>
          <p:cNvSpPr>
            <a:spLocks noGrp="1" noChangeArrowheads="1"/>
          </p:cNvSpPr>
          <p:nvPr>
            <p:ph idx="4294967295"/>
          </p:nvPr>
        </p:nvSpPr>
        <p:spPr>
          <a:xfrm>
            <a:off x="457200" y="1098550"/>
            <a:ext cx="8686800" cy="5143500"/>
          </a:xfrm>
        </p:spPr>
        <p:txBody>
          <a:bodyPr>
            <a:noAutofit/>
          </a:bodyPr>
          <a:lstStyle/>
          <a:p>
            <a:pPr eaLnBrk="1" hangingPunct="1"/>
            <a:r>
              <a:rPr lang="en-US" sz="2800" b="0" dirty="0">
                <a:ea typeface="ＭＳ Ｐゴシック" charset="0"/>
                <a:sym typeface="Symbol" charset="0"/>
              </a:rPr>
              <a:t>An alternative to equivalence classing is to do </a:t>
            </a:r>
            <a:r>
              <a:rPr lang="en-US" sz="2800" b="0" dirty="0">
                <a:solidFill>
                  <a:srgbClr val="FF0000"/>
                </a:solidFill>
                <a:ea typeface="ＭＳ Ｐゴシック" charset="0"/>
                <a:sym typeface="Symbol" charset="0"/>
              </a:rPr>
              <a:t>asymmetric expansion</a:t>
            </a:r>
          </a:p>
          <a:p>
            <a:pPr eaLnBrk="1" hangingPunct="1"/>
            <a:r>
              <a:rPr lang="en-US" sz="2800" b="0" dirty="0">
                <a:ea typeface="ＭＳ Ｐゴシック" charset="0"/>
                <a:sym typeface="Symbol" charset="0"/>
              </a:rPr>
              <a:t>An example of where this may be useful</a:t>
            </a:r>
          </a:p>
          <a:p>
            <a:pPr lvl="1" eaLnBrk="1" hangingPunct="1"/>
            <a:r>
              <a:rPr lang="en-US" sz="2800" dirty="0">
                <a:ea typeface="ＭＳ Ｐゴシック" charset="0"/>
                <a:sym typeface="Symbol" charset="0"/>
              </a:rPr>
              <a:t>Enter: </a:t>
            </a:r>
            <a:r>
              <a:rPr lang="en-US" sz="2800" i="1" dirty="0">
                <a:ea typeface="ＭＳ Ｐゴシック" charset="0"/>
                <a:sym typeface="Symbol" charset="0"/>
              </a:rPr>
              <a:t>window</a:t>
            </a:r>
            <a:r>
              <a:rPr lang="en-US" sz="2800" dirty="0">
                <a:ea typeface="ＭＳ Ｐゴシック" charset="0"/>
                <a:sym typeface="Symbol" charset="0"/>
              </a:rPr>
              <a:t>		Search: </a:t>
            </a:r>
            <a:r>
              <a:rPr lang="en-US" sz="2800" i="1" dirty="0">
                <a:ea typeface="ＭＳ Ｐゴシック" charset="0"/>
                <a:sym typeface="Symbol" charset="0"/>
              </a:rPr>
              <a:t>window, windows</a:t>
            </a:r>
          </a:p>
          <a:p>
            <a:pPr lvl="1" eaLnBrk="1" hangingPunct="1"/>
            <a:r>
              <a:rPr lang="en-US" sz="2800" dirty="0">
                <a:ea typeface="ＭＳ Ｐゴシック" charset="0"/>
                <a:sym typeface="Symbol" charset="0"/>
              </a:rPr>
              <a:t>Enter: </a:t>
            </a:r>
            <a:r>
              <a:rPr lang="en-US" sz="2800" i="1" dirty="0">
                <a:ea typeface="ＭＳ Ｐゴシック" charset="0"/>
                <a:sym typeface="Symbol" charset="0"/>
              </a:rPr>
              <a:t>windows</a:t>
            </a:r>
            <a:r>
              <a:rPr lang="en-US" sz="2800" dirty="0">
                <a:ea typeface="ＭＳ Ｐゴシック" charset="0"/>
                <a:sym typeface="Symbol" charset="0"/>
              </a:rPr>
              <a:t>	Search: </a:t>
            </a:r>
            <a:r>
              <a:rPr lang="en-US" sz="2800" i="1" dirty="0">
                <a:ea typeface="ＭＳ Ｐゴシック" charset="0"/>
                <a:sym typeface="Symbol" charset="0"/>
              </a:rPr>
              <a:t>Windows, windows, window</a:t>
            </a:r>
          </a:p>
          <a:p>
            <a:pPr lvl="1" eaLnBrk="1" hangingPunct="1"/>
            <a:r>
              <a:rPr lang="en-US" sz="2800" dirty="0">
                <a:ea typeface="ＭＳ Ｐゴシック" charset="0"/>
                <a:sym typeface="Symbol" charset="0"/>
              </a:rPr>
              <a:t>Enter: </a:t>
            </a:r>
            <a:r>
              <a:rPr lang="en-US" sz="2800" i="1" dirty="0">
                <a:ea typeface="ＭＳ Ｐゴシック" charset="0"/>
                <a:sym typeface="Symbol" charset="0"/>
              </a:rPr>
              <a:t>Windows</a:t>
            </a:r>
            <a:r>
              <a:rPr lang="en-US" sz="2800" dirty="0">
                <a:ea typeface="ＭＳ Ｐゴシック" charset="0"/>
                <a:sym typeface="Symbol" charset="0"/>
              </a:rPr>
              <a:t>	Search: </a:t>
            </a:r>
            <a:r>
              <a:rPr lang="en-US" sz="2800" i="1" dirty="0">
                <a:ea typeface="ＭＳ Ｐゴシック" charset="0"/>
                <a:sym typeface="Symbol" charset="0"/>
              </a:rPr>
              <a:t>Windows</a:t>
            </a:r>
          </a:p>
          <a:p>
            <a:pPr eaLnBrk="1" hangingPunct="1"/>
            <a:r>
              <a:rPr lang="en-US" sz="2800" b="0" dirty="0">
                <a:ea typeface="ＭＳ Ｐゴシック" charset="0"/>
                <a:sym typeface="Symbol" charset="0"/>
              </a:rPr>
              <a:t>Potentially more powerful, but less efficient</a:t>
            </a:r>
          </a:p>
        </p:txBody>
      </p:sp>
      <p:sp>
        <p:nvSpPr>
          <p:cNvPr id="50179" name="TextBox 4"/>
          <p:cNvSpPr txBox="1">
            <a:spLocks noChangeArrowheads="1"/>
          </p:cNvSpPr>
          <p:nvPr/>
        </p:nvSpPr>
        <p:spPr bwMode="auto">
          <a:xfrm>
            <a:off x="7620000" y="-33338"/>
            <a:ext cx="1163638" cy="33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Lucida Sans" charset="0"/>
                <a:ea typeface="ＭＳ Ｐゴシック" charset="0"/>
                <a:cs typeface="ＭＳ Ｐゴシック" charset="0"/>
              </a:defRPr>
            </a:lvl1pPr>
            <a:lvl2pPr marL="742950" indent="-285750" eaLnBrk="0" hangingPunct="0">
              <a:defRPr sz="2400">
                <a:solidFill>
                  <a:schemeClr val="tx1"/>
                </a:solidFill>
                <a:latin typeface="Lucida Sans" charset="0"/>
                <a:ea typeface="ＭＳ Ｐゴシック" charset="0"/>
              </a:defRPr>
            </a:lvl2pPr>
            <a:lvl3pPr marL="1143000" indent="-228600" eaLnBrk="0" hangingPunct="0">
              <a:defRPr sz="2400">
                <a:solidFill>
                  <a:schemeClr val="tx1"/>
                </a:solidFill>
                <a:latin typeface="Lucida Sans" charset="0"/>
                <a:ea typeface="ＭＳ Ｐゴシック" charset="0"/>
              </a:defRPr>
            </a:lvl3pPr>
            <a:lvl4pPr marL="1600200" indent="-228600" eaLnBrk="0" hangingPunct="0">
              <a:defRPr sz="2400">
                <a:solidFill>
                  <a:schemeClr val="tx1"/>
                </a:solidFill>
                <a:latin typeface="Lucida Sans" charset="0"/>
                <a:ea typeface="ＭＳ Ｐゴシック" charset="0"/>
              </a:defRPr>
            </a:lvl4pPr>
            <a:lvl5pPr marL="2057400" indent="-228600" eaLnBrk="0" hangingPunct="0">
              <a:defRPr sz="2400">
                <a:solidFill>
                  <a:schemeClr val="tx1"/>
                </a:solidFill>
                <a:latin typeface="Lucida Sans" charset="0"/>
                <a:ea typeface="ＭＳ Ｐゴシック" charset="0"/>
              </a:defRPr>
            </a:lvl5pPr>
            <a:lvl6pPr marL="2514600" indent="-228600" eaLnBrk="0" fontAlgn="base" hangingPunct="0">
              <a:spcBef>
                <a:spcPct val="0"/>
              </a:spcBef>
              <a:spcAft>
                <a:spcPct val="0"/>
              </a:spcAft>
              <a:defRPr sz="2400">
                <a:solidFill>
                  <a:schemeClr val="tx1"/>
                </a:solidFill>
                <a:latin typeface="Lucida Sans" charset="0"/>
                <a:ea typeface="ＭＳ Ｐゴシック" charset="0"/>
              </a:defRPr>
            </a:lvl6pPr>
            <a:lvl7pPr marL="2971800" indent="-228600" eaLnBrk="0" fontAlgn="base" hangingPunct="0">
              <a:spcBef>
                <a:spcPct val="0"/>
              </a:spcBef>
              <a:spcAft>
                <a:spcPct val="0"/>
              </a:spcAft>
              <a:defRPr sz="2400">
                <a:solidFill>
                  <a:schemeClr val="tx1"/>
                </a:solidFill>
                <a:latin typeface="Lucida Sans" charset="0"/>
                <a:ea typeface="ＭＳ Ｐゴシック" charset="0"/>
              </a:defRPr>
            </a:lvl7pPr>
            <a:lvl8pPr marL="3429000" indent="-228600" eaLnBrk="0" fontAlgn="base" hangingPunct="0">
              <a:spcBef>
                <a:spcPct val="0"/>
              </a:spcBef>
              <a:spcAft>
                <a:spcPct val="0"/>
              </a:spcAft>
              <a:defRPr sz="2400">
                <a:solidFill>
                  <a:schemeClr val="tx1"/>
                </a:solidFill>
                <a:latin typeface="Lucida Sans" charset="0"/>
                <a:ea typeface="ＭＳ Ｐゴシック" charset="0"/>
              </a:defRPr>
            </a:lvl8pPr>
            <a:lvl9pPr marL="3886200" indent="-228600" eaLnBrk="0" fontAlgn="base" hangingPunct="0">
              <a:spcBef>
                <a:spcPct val="0"/>
              </a:spcBef>
              <a:spcAft>
                <a:spcPct val="0"/>
              </a:spcAft>
              <a:defRPr sz="2400">
                <a:solidFill>
                  <a:schemeClr val="tx1"/>
                </a:solidFill>
                <a:latin typeface="Lucida Sans" charset="0"/>
                <a:ea typeface="ＭＳ Ｐゴシック"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BFCFF"/>
                </a:solidFill>
                <a:effectLst/>
                <a:uLnTx/>
                <a:uFillTx/>
                <a:latin typeface="Lucida Sans" charset="0"/>
                <a:ea typeface="ＭＳ Ｐゴシック" charset="0"/>
              </a:rPr>
              <a:t>Sec. 2.2.3</a:t>
            </a:r>
          </a:p>
        </p:txBody>
      </p:sp>
    </p:spTree>
    <p:extLst>
      <p:ext uri="{BB962C8B-B14F-4D97-AF65-F5344CB8AC3E}">
        <p14:creationId xmlns:p14="http://schemas.microsoft.com/office/powerpoint/2010/main" val="217106416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ea typeface="ＭＳ Ｐゴシック" charset="0"/>
              </a:rPr>
              <a:t>Thesauri and </a:t>
            </a:r>
            <a:r>
              <a:rPr lang="en-US" dirty="0" err="1">
                <a:ea typeface="ＭＳ Ｐゴシック" charset="0"/>
              </a:rPr>
              <a:t>soundex</a:t>
            </a:r>
            <a:endParaRPr lang="en-US" dirty="0"/>
          </a:p>
        </p:txBody>
      </p:sp>
      <p:sp>
        <p:nvSpPr>
          <p:cNvPr id="52226" name="Rectangle 3"/>
          <p:cNvSpPr>
            <a:spLocks noGrp="1" noChangeArrowheads="1"/>
          </p:cNvSpPr>
          <p:nvPr>
            <p:ph idx="1"/>
          </p:nvPr>
        </p:nvSpPr>
        <p:spPr>
          <a:xfrm>
            <a:off x="457200" y="1098428"/>
            <a:ext cx="8210550" cy="5143622"/>
          </a:xfrm>
        </p:spPr>
        <p:txBody>
          <a:bodyPr>
            <a:noAutofit/>
          </a:bodyPr>
          <a:lstStyle/>
          <a:p>
            <a:pPr eaLnBrk="1" hangingPunct="1">
              <a:lnSpc>
                <a:spcPct val="90000"/>
              </a:lnSpc>
            </a:pPr>
            <a:r>
              <a:rPr lang="en-US" sz="2400" dirty="0">
                <a:ea typeface="ＭＳ Ｐゴシック" charset="0"/>
              </a:rPr>
              <a:t>Do we handle synonyms?</a:t>
            </a:r>
          </a:p>
          <a:p>
            <a:pPr lvl="1" eaLnBrk="1" hangingPunct="1">
              <a:lnSpc>
                <a:spcPct val="90000"/>
              </a:lnSpc>
            </a:pPr>
            <a:r>
              <a:rPr lang="en-US" sz="2400" dirty="0">
                <a:ea typeface="ＭＳ Ｐゴシック" charset="0"/>
              </a:rPr>
              <a:t>E.g., by hand-constructed equivalence classes</a:t>
            </a:r>
          </a:p>
          <a:p>
            <a:pPr lvl="2" eaLnBrk="1" hangingPunct="1">
              <a:lnSpc>
                <a:spcPct val="90000"/>
              </a:lnSpc>
            </a:pPr>
            <a:r>
              <a:rPr lang="en-US" sz="2000" b="1" i="1" dirty="0">
                <a:ea typeface="ＭＳ Ｐゴシック" charset="0"/>
              </a:rPr>
              <a:t>car</a:t>
            </a:r>
            <a:r>
              <a:rPr lang="en-US" sz="2000" dirty="0">
                <a:ea typeface="ＭＳ Ｐゴシック" charset="0"/>
              </a:rPr>
              <a:t> = </a:t>
            </a:r>
            <a:r>
              <a:rPr lang="en-US" sz="2000" b="1" i="1" dirty="0">
                <a:ea typeface="ＭＳ Ｐゴシック" charset="0"/>
              </a:rPr>
              <a:t>automobile	 color</a:t>
            </a:r>
            <a:r>
              <a:rPr lang="en-US" sz="2000" dirty="0">
                <a:ea typeface="ＭＳ Ｐゴシック" charset="0"/>
              </a:rPr>
              <a:t> = </a:t>
            </a:r>
            <a:r>
              <a:rPr lang="en-US" sz="2000" b="1" i="1" dirty="0" err="1">
                <a:ea typeface="ＭＳ Ｐゴシック" charset="0"/>
              </a:rPr>
              <a:t>colour</a:t>
            </a:r>
            <a:endParaRPr lang="en-US" sz="2000" b="1" i="1" dirty="0">
              <a:ea typeface="ＭＳ Ｐゴシック" charset="0"/>
            </a:endParaRPr>
          </a:p>
          <a:p>
            <a:pPr lvl="1" eaLnBrk="1" hangingPunct="1">
              <a:lnSpc>
                <a:spcPct val="90000"/>
              </a:lnSpc>
            </a:pPr>
            <a:r>
              <a:rPr lang="en-US" sz="2400" dirty="0">
                <a:ea typeface="ＭＳ Ｐゴシック" charset="0"/>
              </a:rPr>
              <a:t>We can rewrite to form equivalence-class terms</a:t>
            </a:r>
          </a:p>
          <a:p>
            <a:pPr lvl="2" eaLnBrk="1" hangingPunct="1">
              <a:lnSpc>
                <a:spcPct val="90000"/>
              </a:lnSpc>
            </a:pPr>
            <a:r>
              <a:rPr lang="en-US" sz="2000" dirty="0">
                <a:ea typeface="ＭＳ Ｐゴシック" charset="0"/>
              </a:rPr>
              <a:t>When the document contains </a:t>
            </a:r>
            <a:r>
              <a:rPr lang="en-US" sz="2000" b="1" i="1" dirty="0">
                <a:ea typeface="ＭＳ Ｐゴシック" charset="0"/>
              </a:rPr>
              <a:t>automobile</a:t>
            </a:r>
            <a:r>
              <a:rPr lang="en-US" sz="2000" dirty="0">
                <a:ea typeface="ＭＳ Ｐゴシック" charset="0"/>
              </a:rPr>
              <a:t>, index it under </a:t>
            </a:r>
            <a:r>
              <a:rPr lang="en-US" sz="2000" b="1" i="1" dirty="0">
                <a:ea typeface="ＭＳ Ｐゴシック" charset="0"/>
              </a:rPr>
              <a:t>car-automobile</a:t>
            </a:r>
            <a:r>
              <a:rPr lang="en-US" sz="2000" dirty="0">
                <a:ea typeface="ＭＳ Ｐゴシック" charset="0"/>
              </a:rPr>
              <a:t> (and vice-versa)</a:t>
            </a:r>
          </a:p>
          <a:p>
            <a:pPr lvl="1" eaLnBrk="1" hangingPunct="1">
              <a:lnSpc>
                <a:spcPct val="90000"/>
              </a:lnSpc>
            </a:pPr>
            <a:r>
              <a:rPr lang="en-US" sz="2400" dirty="0">
                <a:ea typeface="ＭＳ Ｐゴシック" charset="0"/>
              </a:rPr>
              <a:t>Or we can expand a query</a:t>
            </a:r>
          </a:p>
          <a:p>
            <a:pPr lvl="2" eaLnBrk="1" hangingPunct="1">
              <a:lnSpc>
                <a:spcPct val="90000"/>
              </a:lnSpc>
            </a:pPr>
            <a:r>
              <a:rPr lang="en-US" sz="2000" dirty="0">
                <a:ea typeface="ＭＳ Ｐゴシック" charset="0"/>
              </a:rPr>
              <a:t>When the query contains </a:t>
            </a:r>
            <a:r>
              <a:rPr lang="en-US" sz="2000" b="1" i="1" dirty="0">
                <a:ea typeface="ＭＳ Ｐゴシック" charset="0"/>
              </a:rPr>
              <a:t>automobile</a:t>
            </a:r>
            <a:r>
              <a:rPr lang="en-US" sz="2000" dirty="0">
                <a:ea typeface="ＭＳ Ｐゴシック" charset="0"/>
              </a:rPr>
              <a:t>, look under </a:t>
            </a:r>
            <a:r>
              <a:rPr lang="en-US" sz="2000" b="1" i="1" dirty="0">
                <a:ea typeface="ＭＳ Ｐゴシック" charset="0"/>
              </a:rPr>
              <a:t>car</a:t>
            </a:r>
            <a:r>
              <a:rPr lang="en-US" sz="2000" dirty="0">
                <a:ea typeface="ＭＳ Ｐゴシック" charset="0"/>
              </a:rPr>
              <a:t> as well</a:t>
            </a:r>
          </a:p>
          <a:p>
            <a:pPr eaLnBrk="1" hangingPunct="1">
              <a:lnSpc>
                <a:spcPct val="90000"/>
              </a:lnSpc>
            </a:pPr>
            <a:r>
              <a:rPr lang="en-US" sz="2400" dirty="0">
                <a:ea typeface="ＭＳ Ｐゴシック" charset="0"/>
              </a:rPr>
              <a:t>What about spelling mistakes?</a:t>
            </a:r>
          </a:p>
          <a:p>
            <a:pPr lvl="1" eaLnBrk="1" hangingPunct="1">
              <a:lnSpc>
                <a:spcPct val="90000"/>
              </a:lnSpc>
            </a:pPr>
            <a:r>
              <a:rPr lang="en-US" sz="2400" dirty="0">
                <a:ea typeface="ＭＳ Ｐゴシック" charset="0"/>
              </a:rPr>
              <a:t>One approach is </a:t>
            </a:r>
            <a:r>
              <a:rPr lang="en-US" sz="2400" dirty="0" err="1">
                <a:ea typeface="ＭＳ Ｐゴシック" charset="0"/>
              </a:rPr>
              <a:t>soundex</a:t>
            </a:r>
            <a:r>
              <a:rPr lang="en-US" sz="2400" dirty="0">
                <a:ea typeface="ＭＳ Ｐゴシック" charset="0"/>
              </a:rPr>
              <a:t>, which forms equivalence classes of words based on phonetic heuristics</a:t>
            </a:r>
          </a:p>
          <a:p>
            <a:pPr eaLnBrk="1" hangingPunct="1">
              <a:lnSpc>
                <a:spcPct val="90000"/>
              </a:lnSpc>
            </a:pPr>
            <a:r>
              <a:rPr lang="en-US" sz="2400" dirty="0">
                <a:ea typeface="ＭＳ Ｐゴシック" charset="0"/>
              </a:rPr>
              <a:t>More in next lecture</a:t>
            </a:r>
          </a:p>
        </p:txBody>
      </p:sp>
      <p:sp>
        <p:nvSpPr>
          <p:cNvPr id="4" name="Rectangle 2"/>
          <p:cNvSpPr txBox="1">
            <a:spLocks noChangeArrowheads="1"/>
          </p:cNvSpPr>
          <p:nvPr/>
        </p:nvSpPr>
        <p:spPr>
          <a:xfrm>
            <a:off x="457200" y="0"/>
            <a:ext cx="7703828" cy="831850"/>
          </a:xfrm>
          <a:prstGeom prst="rect">
            <a:avLst/>
          </a:prstGeom>
        </p:spPr>
        <p:txBody>
          <a:bodyPr vert="horz" lIns="91440" tIns="45720" rIns="91440" bIns="45720" rtlCol="0" anchor="b">
            <a:normAutofit/>
          </a:bodyPr>
          <a:lstStyle>
            <a:lvl1pPr algn="l" defTabSz="914400" rtl="0" eaLnBrk="1" latinLnBrk="0" hangingPunct="1">
              <a:spcBef>
                <a:spcPct val="0"/>
              </a:spcBef>
              <a:buNone/>
              <a:defRPr sz="3600" kern="1200" cap="all" spc="-60" baseline="0">
                <a:solidFill>
                  <a:schemeClr val="tx2"/>
                </a:solidFill>
                <a:latin typeface="Rockwell"/>
                <a:ea typeface="+mj-ea"/>
                <a:cs typeface="Rockwell"/>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3200" b="0" i="0" u="none" strike="noStrike" kern="1200" cap="all" spc="-60" normalizeH="0" baseline="0" noProof="0" dirty="0">
              <a:ln>
                <a:noFill/>
              </a:ln>
              <a:solidFill>
                <a:srgbClr val="D1282E"/>
              </a:solidFill>
              <a:effectLst/>
              <a:uLnTx/>
              <a:uFillTx/>
              <a:latin typeface="Rockwell"/>
              <a:ea typeface="ＭＳ Ｐゴシック" charset="0"/>
            </a:endParaRPr>
          </a:p>
        </p:txBody>
      </p:sp>
    </p:spTree>
    <p:extLst>
      <p:ext uri="{BB962C8B-B14F-4D97-AF65-F5344CB8AC3E}">
        <p14:creationId xmlns:p14="http://schemas.microsoft.com/office/powerpoint/2010/main" val="345060406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ea typeface="ＭＳ Ｐゴシック" charset="0"/>
              </a:rPr>
              <a:t>lemmatization</a:t>
            </a:r>
            <a:endParaRPr lang="en-US" dirty="0"/>
          </a:p>
        </p:txBody>
      </p:sp>
      <p:sp>
        <p:nvSpPr>
          <p:cNvPr id="53250" name="Rectangle 3"/>
          <p:cNvSpPr>
            <a:spLocks noGrp="1" noChangeArrowheads="1"/>
          </p:cNvSpPr>
          <p:nvPr>
            <p:ph idx="4294967295"/>
          </p:nvPr>
        </p:nvSpPr>
        <p:spPr>
          <a:xfrm>
            <a:off x="457200" y="1098550"/>
            <a:ext cx="7753350" cy="5143500"/>
          </a:xfrm>
        </p:spPr>
        <p:txBody>
          <a:bodyPr>
            <a:noAutofit/>
          </a:bodyPr>
          <a:lstStyle/>
          <a:p>
            <a:pPr eaLnBrk="1" hangingPunct="1"/>
            <a:r>
              <a:rPr lang="en-US" sz="2800" b="0" dirty="0">
                <a:ea typeface="ＭＳ Ｐゴシック" charset="0"/>
              </a:rPr>
              <a:t>Reduce inflectional/variant forms to base form</a:t>
            </a:r>
          </a:p>
          <a:p>
            <a:pPr eaLnBrk="1" hangingPunct="1"/>
            <a:r>
              <a:rPr lang="en-US" sz="2800" b="0" dirty="0">
                <a:ea typeface="ＭＳ Ｐゴシック" charset="0"/>
              </a:rPr>
              <a:t>E.g.</a:t>
            </a:r>
          </a:p>
          <a:p>
            <a:pPr lvl="1" eaLnBrk="1" hangingPunct="1">
              <a:spcBef>
                <a:spcPts val="500"/>
              </a:spcBef>
              <a:spcAft>
                <a:spcPts val="500"/>
              </a:spcAft>
            </a:pPr>
            <a:r>
              <a:rPr lang="en-US" sz="2800" i="1" dirty="0">
                <a:ea typeface="ＭＳ Ｐゴシック" charset="0"/>
              </a:rPr>
              <a:t>am, are,</a:t>
            </a:r>
            <a:r>
              <a:rPr lang="en-US" sz="2800" dirty="0">
                <a:ea typeface="ＭＳ Ｐゴシック" charset="0"/>
              </a:rPr>
              <a:t> </a:t>
            </a:r>
            <a:r>
              <a:rPr lang="en-US" sz="2800" i="1" dirty="0">
                <a:ea typeface="ＭＳ Ｐゴシック" charset="0"/>
              </a:rPr>
              <a:t>is </a:t>
            </a:r>
            <a:r>
              <a:rPr lang="en-US" sz="2800" dirty="0">
                <a:ea typeface="ＭＳ Ｐゴシック" charset="0"/>
                <a:sym typeface="Symbol" charset="0"/>
              </a:rPr>
              <a:t>→</a:t>
            </a:r>
            <a:r>
              <a:rPr lang="en-US" sz="2800" dirty="0">
                <a:ea typeface="ＭＳ Ｐゴシック" charset="0"/>
              </a:rPr>
              <a:t> </a:t>
            </a:r>
            <a:r>
              <a:rPr lang="en-US" sz="2800" i="1" dirty="0">
                <a:ea typeface="ＭＳ Ｐゴシック" charset="0"/>
              </a:rPr>
              <a:t>be</a:t>
            </a:r>
            <a:endParaRPr lang="en-US" sz="2800" dirty="0">
              <a:ea typeface="ＭＳ Ｐゴシック" charset="0"/>
            </a:endParaRPr>
          </a:p>
          <a:p>
            <a:pPr lvl="1" eaLnBrk="1" hangingPunct="1">
              <a:spcBef>
                <a:spcPts val="500"/>
              </a:spcBef>
              <a:spcAft>
                <a:spcPts val="500"/>
              </a:spcAft>
            </a:pPr>
            <a:r>
              <a:rPr lang="en-US" sz="2800" i="1" dirty="0">
                <a:ea typeface="ＭＳ Ｐゴシック" charset="0"/>
              </a:rPr>
              <a:t>car, cars, car's</a:t>
            </a:r>
            <a:r>
              <a:rPr lang="en-US" sz="2800" dirty="0">
                <a:ea typeface="ＭＳ Ｐゴシック" charset="0"/>
              </a:rPr>
              <a:t>, </a:t>
            </a:r>
            <a:r>
              <a:rPr lang="en-US" sz="2800" i="1" dirty="0">
                <a:ea typeface="ＭＳ Ｐゴシック" charset="0"/>
              </a:rPr>
              <a:t>cars’</a:t>
            </a:r>
            <a:r>
              <a:rPr lang="en-US" sz="2800" dirty="0">
                <a:ea typeface="ＭＳ Ｐゴシック" charset="0"/>
              </a:rPr>
              <a:t> </a:t>
            </a:r>
            <a:r>
              <a:rPr lang="en-US" altLang="ja-JP" sz="2800" dirty="0">
                <a:ea typeface="ＭＳ Ｐゴシック" charset="0"/>
                <a:sym typeface="Symbol" charset="0"/>
              </a:rPr>
              <a:t>→</a:t>
            </a:r>
            <a:r>
              <a:rPr lang="en-US" sz="2800" dirty="0">
                <a:ea typeface="ＭＳ Ｐゴシック" charset="0"/>
              </a:rPr>
              <a:t> </a:t>
            </a:r>
            <a:r>
              <a:rPr lang="en-US" sz="2800" i="1" dirty="0">
                <a:ea typeface="ＭＳ Ｐゴシック" charset="0"/>
              </a:rPr>
              <a:t>car</a:t>
            </a:r>
          </a:p>
          <a:p>
            <a:pPr eaLnBrk="1" hangingPunct="1">
              <a:spcBef>
                <a:spcPts val="500"/>
              </a:spcBef>
              <a:spcAft>
                <a:spcPts val="500"/>
              </a:spcAft>
            </a:pPr>
            <a:r>
              <a:rPr lang="en-US" sz="2800" b="0" i="1" dirty="0">
                <a:ea typeface="ＭＳ Ｐゴシック" charset="0"/>
              </a:rPr>
              <a:t>the boy's cars are different colors</a:t>
            </a:r>
            <a:r>
              <a:rPr lang="en-US" sz="2800" b="0" dirty="0">
                <a:ea typeface="ＭＳ Ｐゴシック" charset="0"/>
              </a:rPr>
              <a:t> </a:t>
            </a:r>
            <a:r>
              <a:rPr lang="en-US" altLang="ja-JP" sz="2800" b="0" dirty="0">
                <a:ea typeface="ＭＳ Ｐゴシック" charset="0"/>
                <a:sym typeface="Symbol" charset="0"/>
              </a:rPr>
              <a:t>→</a:t>
            </a:r>
            <a:r>
              <a:rPr lang="en-US" sz="2800" b="0" dirty="0">
                <a:ea typeface="ＭＳ Ｐゴシック" charset="0"/>
              </a:rPr>
              <a:t> </a:t>
            </a:r>
            <a:r>
              <a:rPr lang="en-US" sz="2800" b="0" i="1" dirty="0">
                <a:ea typeface="ＭＳ Ｐゴシック" charset="0"/>
              </a:rPr>
              <a:t>the boy car be different color</a:t>
            </a:r>
          </a:p>
          <a:p>
            <a:pPr eaLnBrk="1" hangingPunct="1">
              <a:spcBef>
                <a:spcPts val="500"/>
              </a:spcBef>
              <a:spcAft>
                <a:spcPts val="500"/>
              </a:spcAft>
            </a:pPr>
            <a:r>
              <a:rPr lang="en-US" sz="2800" b="0" dirty="0">
                <a:ea typeface="ＭＳ Ｐゴシック" charset="0"/>
              </a:rPr>
              <a:t>Lemmatization implies doing </a:t>
            </a:r>
            <a:r>
              <a:rPr lang="ja-JP" altLang="en-US" sz="2800" b="0" dirty="0">
                <a:ea typeface="ＭＳ Ｐゴシック" charset="0"/>
              </a:rPr>
              <a:t>“</a:t>
            </a:r>
            <a:r>
              <a:rPr lang="en-US" altLang="ja-JP" sz="2800" b="0" dirty="0">
                <a:ea typeface="ＭＳ Ｐゴシック" charset="0"/>
              </a:rPr>
              <a:t>proper</a:t>
            </a:r>
            <a:r>
              <a:rPr lang="ja-JP" altLang="en-US" sz="2800" b="0" dirty="0">
                <a:ea typeface="ＭＳ Ｐゴシック" charset="0"/>
              </a:rPr>
              <a:t>”</a:t>
            </a:r>
            <a:r>
              <a:rPr lang="en-US" altLang="ja-JP" sz="2800" b="0" dirty="0">
                <a:ea typeface="ＭＳ Ｐゴシック" charset="0"/>
              </a:rPr>
              <a:t> reduction to dictionary headword form</a:t>
            </a:r>
            <a:endParaRPr lang="en-US" sz="2800" b="0" dirty="0">
              <a:ea typeface="ＭＳ Ｐゴシック" charset="0"/>
            </a:endParaRPr>
          </a:p>
        </p:txBody>
      </p:sp>
      <p:sp>
        <p:nvSpPr>
          <p:cNvPr id="53251" name="TextBox 4"/>
          <p:cNvSpPr txBox="1">
            <a:spLocks noChangeArrowheads="1"/>
          </p:cNvSpPr>
          <p:nvPr/>
        </p:nvSpPr>
        <p:spPr bwMode="auto">
          <a:xfrm>
            <a:off x="7620000" y="-33338"/>
            <a:ext cx="1163638" cy="33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Lucida Sans" charset="0"/>
                <a:ea typeface="ＭＳ Ｐゴシック" charset="0"/>
                <a:cs typeface="ＭＳ Ｐゴシック" charset="0"/>
              </a:defRPr>
            </a:lvl1pPr>
            <a:lvl2pPr marL="742950" indent="-285750" eaLnBrk="0" hangingPunct="0">
              <a:defRPr sz="2400">
                <a:solidFill>
                  <a:schemeClr val="tx1"/>
                </a:solidFill>
                <a:latin typeface="Lucida Sans" charset="0"/>
                <a:ea typeface="ＭＳ Ｐゴシック" charset="0"/>
              </a:defRPr>
            </a:lvl2pPr>
            <a:lvl3pPr marL="1143000" indent="-228600" eaLnBrk="0" hangingPunct="0">
              <a:defRPr sz="2400">
                <a:solidFill>
                  <a:schemeClr val="tx1"/>
                </a:solidFill>
                <a:latin typeface="Lucida Sans" charset="0"/>
                <a:ea typeface="ＭＳ Ｐゴシック" charset="0"/>
              </a:defRPr>
            </a:lvl3pPr>
            <a:lvl4pPr marL="1600200" indent="-228600" eaLnBrk="0" hangingPunct="0">
              <a:defRPr sz="2400">
                <a:solidFill>
                  <a:schemeClr val="tx1"/>
                </a:solidFill>
                <a:latin typeface="Lucida Sans" charset="0"/>
                <a:ea typeface="ＭＳ Ｐゴシック" charset="0"/>
              </a:defRPr>
            </a:lvl4pPr>
            <a:lvl5pPr marL="2057400" indent="-228600" eaLnBrk="0" hangingPunct="0">
              <a:defRPr sz="2400">
                <a:solidFill>
                  <a:schemeClr val="tx1"/>
                </a:solidFill>
                <a:latin typeface="Lucida Sans" charset="0"/>
                <a:ea typeface="ＭＳ Ｐゴシック" charset="0"/>
              </a:defRPr>
            </a:lvl5pPr>
            <a:lvl6pPr marL="2514600" indent="-228600" eaLnBrk="0" fontAlgn="base" hangingPunct="0">
              <a:spcBef>
                <a:spcPct val="0"/>
              </a:spcBef>
              <a:spcAft>
                <a:spcPct val="0"/>
              </a:spcAft>
              <a:defRPr sz="2400">
                <a:solidFill>
                  <a:schemeClr val="tx1"/>
                </a:solidFill>
                <a:latin typeface="Lucida Sans" charset="0"/>
                <a:ea typeface="ＭＳ Ｐゴシック" charset="0"/>
              </a:defRPr>
            </a:lvl6pPr>
            <a:lvl7pPr marL="2971800" indent="-228600" eaLnBrk="0" fontAlgn="base" hangingPunct="0">
              <a:spcBef>
                <a:spcPct val="0"/>
              </a:spcBef>
              <a:spcAft>
                <a:spcPct val="0"/>
              </a:spcAft>
              <a:defRPr sz="2400">
                <a:solidFill>
                  <a:schemeClr val="tx1"/>
                </a:solidFill>
                <a:latin typeface="Lucida Sans" charset="0"/>
                <a:ea typeface="ＭＳ Ｐゴシック" charset="0"/>
              </a:defRPr>
            </a:lvl7pPr>
            <a:lvl8pPr marL="3429000" indent="-228600" eaLnBrk="0" fontAlgn="base" hangingPunct="0">
              <a:spcBef>
                <a:spcPct val="0"/>
              </a:spcBef>
              <a:spcAft>
                <a:spcPct val="0"/>
              </a:spcAft>
              <a:defRPr sz="2400">
                <a:solidFill>
                  <a:schemeClr val="tx1"/>
                </a:solidFill>
                <a:latin typeface="Lucida Sans" charset="0"/>
                <a:ea typeface="ＭＳ Ｐゴシック" charset="0"/>
              </a:defRPr>
            </a:lvl8pPr>
            <a:lvl9pPr marL="3886200" indent="-228600" eaLnBrk="0" fontAlgn="base" hangingPunct="0">
              <a:spcBef>
                <a:spcPct val="0"/>
              </a:spcBef>
              <a:spcAft>
                <a:spcPct val="0"/>
              </a:spcAft>
              <a:defRPr sz="2400">
                <a:solidFill>
                  <a:schemeClr val="tx1"/>
                </a:solidFill>
                <a:latin typeface="Lucida Sans" charset="0"/>
                <a:ea typeface="ＭＳ Ｐゴシック"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BFCFF"/>
                </a:solidFill>
                <a:effectLst/>
                <a:uLnTx/>
                <a:uFillTx/>
                <a:latin typeface="Lucida Sans" charset="0"/>
                <a:ea typeface="ＭＳ Ｐゴシック" charset="0"/>
              </a:rPr>
              <a:t>Sec. 2.2.4</a:t>
            </a:r>
          </a:p>
        </p:txBody>
      </p:sp>
    </p:spTree>
    <p:extLst>
      <p:ext uri="{BB962C8B-B14F-4D97-AF65-F5344CB8AC3E}">
        <p14:creationId xmlns:p14="http://schemas.microsoft.com/office/powerpoint/2010/main" val="224576249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STEMMING</a:t>
            </a:r>
          </a:p>
        </p:txBody>
      </p:sp>
      <p:sp>
        <p:nvSpPr>
          <p:cNvPr id="54274" name="Rectangle 3"/>
          <p:cNvSpPr>
            <a:spLocks noGrp="1" noChangeArrowheads="1"/>
          </p:cNvSpPr>
          <p:nvPr>
            <p:ph idx="4294967295"/>
          </p:nvPr>
        </p:nvSpPr>
        <p:spPr>
          <a:xfrm>
            <a:off x="457200" y="1084263"/>
            <a:ext cx="7753350" cy="2197100"/>
          </a:xfrm>
        </p:spPr>
        <p:txBody>
          <a:bodyPr>
            <a:noAutofit/>
          </a:bodyPr>
          <a:lstStyle/>
          <a:p>
            <a:pPr eaLnBrk="1" hangingPunct="1"/>
            <a:r>
              <a:rPr lang="en-US" sz="2400" dirty="0">
                <a:ea typeface="ＭＳ Ｐゴシック" charset="0"/>
              </a:rPr>
              <a:t>Reduce terms to their </a:t>
            </a:r>
            <a:r>
              <a:rPr lang="ja-JP" altLang="en-US" sz="2400" dirty="0">
                <a:ea typeface="ＭＳ Ｐゴシック" charset="0"/>
              </a:rPr>
              <a:t>“</a:t>
            </a:r>
            <a:r>
              <a:rPr lang="en-US" altLang="ja-JP" sz="2400" dirty="0">
                <a:ea typeface="ＭＳ Ｐゴシック" charset="0"/>
              </a:rPr>
              <a:t>roots</a:t>
            </a:r>
            <a:r>
              <a:rPr lang="ja-JP" altLang="en-US" sz="2400" dirty="0">
                <a:ea typeface="ＭＳ Ｐゴシック" charset="0"/>
              </a:rPr>
              <a:t>”</a:t>
            </a:r>
            <a:r>
              <a:rPr lang="en-US" altLang="ja-JP" sz="2400" dirty="0">
                <a:ea typeface="ＭＳ Ｐゴシック" charset="0"/>
              </a:rPr>
              <a:t> before indexing</a:t>
            </a:r>
          </a:p>
          <a:p>
            <a:pPr eaLnBrk="1" hangingPunct="1"/>
            <a:r>
              <a:rPr lang="ja-JP" altLang="en-US" sz="2400" dirty="0">
                <a:ea typeface="ＭＳ Ｐゴシック" charset="0"/>
              </a:rPr>
              <a:t>“</a:t>
            </a:r>
            <a:r>
              <a:rPr lang="en-US" altLang="ja-JP" sz="2400" dirty="0">
                <a:ea typeface="ＭＳ Ｐゴシック" charset="0"/>
              </a:rPr>
              <a:t>Stemming</a:t>
            </a:r>
            <a:r>
              <a:rPr lang="ja-JP" altLang="en-US" sz="2400" dirty="0">
                <a:ea typeface="ＭＳ Ｐゴシック" charset="0"/>
              </a:rPr>
              <a:t>”</a:t>
            </a:r>
            <a:r>
              <a:rPr lang="en-US" altLang="ja-JP" sz="2400" dirty="0">
                <a:ea typeface="ＭＳ Ｐゴシック" charset="0"/>
              </a:rPr>
              <a:t> suggest crude affix chopping</a:t>
            </a:r>
          </a:p>
          <a:p>
            <a:pPr lvl="1" eaLnBrk="1" hangingPunct="1"/>
            <a:r>
              <a:rPr lang="en-US" sz="2400" dirty="0">
                <a:ea typeface="ＭＳ Ｐゴシック" charset="0"/>
              </a:rPr>
              <a:t>language dependent</a:t>
            </a:r>
          </a:p>
          <a:p>
            <a:pPr lvl="1" eaLnBrk="1" hangingPunct="1"/>
            <a:r>
              <a:rPr lang="en-US" sz="2400" dirty="0">
                <a:ea typeface="ＭＳ Ｐゴシック" charset="0"/>
              </a:rPr>
              <a:t>e.g., </a:t>
            </a:r>
            <a:r>
              <a:rPr lang="en-US" sz="2400" b="1" i="1" dirty="0">
                <a:ea typeface="ＭＳ Ｐゴシック" charset="0"/>
              </a:rPr>
              <a:t>automate(s), automatic, automation</a:t>
            </a:r>
            <a:r>
              <a:rPr lang="en-US" sz="2400" dirty="0">
                <a:ea typeface="ＭＳ Ｐゴシック" charset="0"/>
              </a:rPr>
              <a:t> all reduced to </a:t>
            </a:r>
            <a:r>
              <a:rPr lang="en-US" sz="2400" b="1" i="1" dirty="0">
                <a:ea typeface="ＭＳ Ｐゴシック" charset="0"/>
              </a:rPr>
              <a:t>automat</a:t>
            </a:r>
            <a:r>
              <a:rPr lang="en-US" sz="2400" dirty="0">
                <a:ea typeface="ＭＳ Ｐゴシック" charset="0"/>
              </a:rPr>
              <a:t>.</a:t>
            </a:r>
          </a:p>
        </p:txBody>
      </p:sp>
      <p:sp>
        <p:nvSpPr>
          <p:cNvPr id="54275" name="Rectangle 4"/>
          <p:cNvSpPr>
            <a:spLocks noChangeArrowheads="1"/>
          </p:cNvSpPr>
          <p:nvPr/>
        </p:nvSpPr>
        <p:spPr bwMode="auto">
          <a:xfrm>
            <a:off x="777875" y="1671638"/>
            <a:ext cx="18466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Rockwell"/>
              <a:ea typeface="+mn-ea"/>
              <a:cs typeface="Rockwell"/>
            </a:endParaRPr>
          </a:p>
        </p:txBody>
      </p:sp>
      <p:sp>
        <p:nvSpPr>
          <p:cNvPr id="54276" name="Rectangle 5"/>
          <p:cNvSpPr>
            <a:spLocks noChangeArrowheads="1"/>
          </p:cNvSpPr>
          <p:nvPr/>
        </p:nvSpPr>
        <p:spPr bwMode="auto">
          <a:xfrm>
            <a:off x="457200" y="3890607"/>
            <a:ext cx="2937072" cy="1200329"/>
          </a:xfrm>
          <a:prstGeom prst="rect">
            <a:avLst/>
          </a:prstGeom>
          <a:solidFill>
            <a:srgbClr val="FFFFFF">
              <a:alpha val="50195"/>
            </a:srgbClr>
          </a:solidFill>
          <a:ln w="9525">
            <a:solidFill>
              <a:srgbClr val="7A7A7A"/>
            </a:solidFill>
            <a:miter lim="800000"/>
            <a:headEnd/>
            <a:tailEnd/>
          </a:ln>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Rockwell"/>
                <a:ea typeface="+mn-ea"/>
                <a:cs typeface="Rockwell"/>
              </a:rPr>
              <a:t>for example compressed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Rockwell"/>
                <a:ea typeface="+mn-ea"/>
                <a:cs typeface="Rockwell"/>
              </a:rPr>
              <a:t>and compression are both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Rockwell"/>
                <a:ea typeface="+mn-ea"/>
                <a:cs typeface="Rockwell"/>
              </a:rPr>
              <a:t>accepted as equivalent to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Rockwell"/>
                <a:ea typeface="+mn-ea"/>
                <a:cs typeface="Rockwell"/>
              </a:rPr>
              <a:t>compress.</a:t>
            </a:r>
          </a:p>
        </p:txBody>
      </p:sp>
      <p:sp>
        <p:nvSpPr>
          <p:cNvPr id="54278" name="AutoShape 7"/>
          <p:cNvSpPr>
            <a:spLocks noChangeArrowheads="1"/>
          </p:cNvSpPr>
          <p:nvPr/>
        </p:nvSpPr>
        <p:spPr bwMode="auto">
          <a:xfrm>
            <a:off x="4010284" y="4234160"/>
            <a:ext cx="684027" cy="485775"/>
          </a:xfrm>
          <a:prstGeom prst="rightArrow">
            <a:avLst>
              <a:gd name="adj1" fmla="val 50000"/>
              <a:gd name="adj2" fmla="val 25000"/>
            </a:avLst>
          </a:prstGeom>
          <a:solidFill>
            <a:schemeClr val="accent1"/>
          </a:solidFill>
          <a:ln w="9525">
            <a:solidFill>
              <a:schemeClr val="tx1"/>
            </a:solidFill>
            <a:miter lim="800000"/>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Rockwell"/>
              <a:ea typeface="+mn-ea"/>
              <a:cs typeface="Rockwell"/>
            </a:endParaRPr>
          </a:p>
        </p:txBody>
      </p:sp>
      <p:sp>
        <p:nvSpPr>
          <p:cNvPr id="54279" name="TextBox 4"/>
          <p:cNvSpPr txBox="1">
            <a:spLocks noChangeArrowheads="1"/>
          </p:cNvSpPr>
          <p:nvPr/>
        </p:nvSpPr>
        <p:spPr bwMode="auto">
          <a:xfrm>
            <a:off x="7620000" y="-33546"/>
            <a:ext cx="1066318"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Lucida Sans" charset="0"/>
                <a:ea typeface="ＭＳ Ｐゴシック" charset="0"/>
                <a:cs typeface="ＭＳ Ｐゴシック" charset="0"/>
              </a:defRPr>
            </a:lvl1pPr>
            <a:lvl2pPr marL="742950" indent="-285750" eaLnBrk="0" hangingPunct="0">
              <a:defRPr sz="2400">
                <a:solidFill>
                  <a:schemeClr val="tx1"/>
                </a:solidFill>
                <a:latin typeface="Lucida Sans" charset="0"/>
                <a:ea typeface="ＭＳ Ｐゴシック" charset="0"/>
              </a:defRPr>
            </a:lvl2pPr>
            <a:lvl3pPr marL="1143000" indent="-228600" eaLnBrk="0" hangingPunct="0">
              <a:defRPr sz="2400">
                <a:solidFill>
                  <a:schemeClr val="tx1"/>
                </a:solidFill>
                <a:latin typeface="Lucida Sans" charset="0"/>
                <a:ea typeface="ＭＳ Ｐゴシック" charset="0"/>
              </a:defRPr>
            </a:lvl3pPr>
            <a:lvl4pPr marL="1600200" indent="-228600" eaLnBrk="0" hangingPunct="0">
              <a:defRPr sz="2400">
                <a:solidFill>
                  <a:schemeClr val="tx1"/>
                </a:solidFill>
                <a:latin typeface="Lucida Sans" charset="0"/>
                <a:ea typeface="ＭＳ Ｐゴシック" charset="0"/>
              </a:defRPr>
            </a:lvl4pPr>
            <a:lvl5pPr marL="2057400" indent="-228600" eaLnBrk="0" hangingPunct="0">
              <a:defRPr sz="2400">
                <a:solidFill>
                  <a:schemeClr val="tx1"/>
                </a:solidFill>
                <a:latin typeface="Lucida Sans" charset="0"/>
                <a:ea typeface="ＭＳ Ｐゴシック" charset="0"/>
              </a:defRPr>
            </a:lvl5pPr>
            <a:lvl6pPr marL="2514600" indent="-228600" eaLnBrk="0" fontAlgn="base" hangingPunct="0">
              <a:spcBef>
                <a:spcPct val="0"/>
              </a:spcBef>
              <a:spcAft>
                <a:spcPct val="0"/>
              </a:spcAft>
              <a:defRPr sz="2400">
                <a:solidFill>
                  <a:schemeClr val="tx1"/>
                </a:solidFill>
                <a:latin typeface="Lucida Sans" charset="0"/>
                <a:ea typeface="ＭＳ Ｐゴシック" charset="0"/>
              </a:defRPr>
            </a:lvl6pPr>
            <a:lvl7pPr marL="2971800" indent="-228600" eaLnBrk="0" fontAlgn="base" hangingPunct="0">
              <a:spcBef>
                <a:spcPct val="0"/>
              </a:spcBef>
              <a:spcAft>
                <a:spcPct val="0"/>
              </a:spcAft>
              <a:defRPr sz="2400">
                <a:solidFill>
                  <a:schemeClr val="tx1"/>
                </a:solidFill>
                <a:latin typeface="Lucida Sans" charset="0"/>
                <a:ea typeface="ＭＳ Ｐゴシック" charset="0"/>
              </a:defRPr>
            </a:lvl7pPr>
            <a:lvl8pPr marL="3429000" indent="-228600" eaLnBrk="0" fontAlgn="base" hangingPunct="0">
              <a:spcBef>
                <a:spcPct val="0"/>
              </a:spcBef>
              <a:spcAft>
                <a:spcPct val="0"/>
              </a:spcAft>
              <a:defRPr sz="2400">
                <a:solidFill>
                  <a:schemeClr val="tx1"/>
                </a:solidFill>
                <a:latin typeface="Lucida Sans" charset="0"/>
                <a:ea typeface="ＭＳ Ｐゴシック" charset="0"/>
              </a:defRPr>
            </a:lvl8pPr>
            <a:lvl9pPr marL="3886200" indent="-228600" eaLnBrk="0" fontAlgn="base" hangingPunct="0">
              <a:spcBef>
                <a:spcPct val="0"/>
              </a:spcBef>
              <a:spcAft>
                <a:spcPct val="0"/>
              </a:spcAft>
              <a:defRPr sz="2400">
                <a:solidFill>
                  <a:schemeClr val="tx1"/>
                </a:solidFill>
                <a:latin typeface="Lucida Sans" charset="0"/>
                <a:ea typeface="ＭＳ Ｐゴシック"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BFCFF"/>
                </a:solidFill>
                <a:effectLst/>
                <a:uLnTx/>
                <a:uFillTx/>
                <a:latin typeface="Rockwell"/>
                <a:ea typeface="ＭＳ Ｐゴシック" charset="0"/>
                <a:cs typeface="Rockwell"/>
              </a:rPr>
              <a:t>Sec. 2.2.4</a:t>
            </a:r>
          </a:p>
        </p:txBody>
      </p:sp>
      <p:sp>
        <p:nvSpPr>
          <p:cNvPr id="11" name="Rectangle 5"/>
          <p:cNvSpPr>
            <a:spLocks noChangeArrowheads="1"/>
          </p:cNvSpPr>
          <p:nvPr/>
        </p:nvSpPr>
        <p:spPr bwMode="auto">
          <a:xfrm>
            <a:off x="5316375" y="4029105"/>
            <a:ext cx="3343437" cy="923330"/>
          </a:xfrm>
          <a:prstGeom prst="rect">
            <a:avLst/>
          </a:prstGeom>
          <a:solidFill>
            <a:srgbClr val="FFFFFF">
              <a:alpha val="50195"/>
            </a:srgbClr>
          </a:solidFill>
          <a:ln w="9525">
            <a:solidFill>
              <a:srgbClr val="7A7A7A"/>
            </a:solidFill>
            <a:miter lim="800000"/>
            <a:headEnd/>
            <a:tailEnd/>
          </a:ln>
        </p:spPr>
        <p:txBody>
          <a:bodyPr wrap="squar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Rockwell"/>
                <a:ea typeface="+mn-ea"/>
                <a:cs typeface="Rockwell"/>
              </a:rPr>
              <a:t>for </a:t>
            </a:r>
            <a:r>
              <a:rPr kumimoji="0" lang="en-US" sz="1800" b="0" i="0" u="none" strike="noStrike" kern="1200" cap="none" spc="0" normalizeH="0" baseline="0" noProof="0" dirty="0" err="1">
                <a:ln>
                  <a:noFill/>
                </a:ln>
                <a:solidFill>
                  <a:srgbClr val="000000"/>
                </a:solidFill>
                <a:effectLst/>
                <a:uLnTx/>
                <a:uFillTx/>
                <a:latin typeface="Rockwell"/>
                <a:ea typeface="+mn-ea"/>
                <a:cs typeface="Rockwell"/>
              </a:rPr>
              <a:t>exampl</a:t>
            </a:r>
            <a:r>
              <a:rPr kumimoji="0" lang="en-US" sz="1800" b="0" i="0" u="none" strike="noStrike" kern="1200" cap="none" spc="0" normalizeH="0" baseline="0" noProof="0" dirty="0">
                <a:ln>
                  <a:noFill/>
                </a:ln>
                <a:solidFill>
                  <a:srgbClr val="000000"/>
                </a:solidFill>
                <a:effectLst/>
                <a:uLnTx/>
                <a:uFillTx/>
                <a:latin typeface="Rockwell"/>
                <a:ea typeface="+mn-ea"/>
                <a:cs typeface="Rockwell"/>
              </a:rPr>
              <a:t> compress and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Rockwell"/>
                <a:ea typeface="+mn-ea"/>
                <a:cs typeface="Rockwell"/>
              </a:rPr>
              <a:t>compress </a:t>
            </a:r>
            <a:r>
              <a:rPr kumimoji="0" lang="en-US" sz="1800" b="0" i="0" u="none" strike="noStrike" kern="1200" cap="none" spc="0" normalizeH="0" baseline="0" noProof="0" dirty="0" err="1">
                <a:ln>
                  <a:noFill/>
                </a:ln>
                <a:solidFill>
                  <a:srgbClr val="000000"/>
                </a:solidFill>
                <a:effectLst/>
                <a:uLnTx/>
                <a:uFillTx/>
                <a:latin typeface="Rockwell"/>
                <a:ea typeface="+mn-ea"/>
                <a:cs typeface="Rockwell"/>
              </a:rPr>
              <a:t>ar</a:t>
            </a:r>
            <a:r>
              <a:rPr kumimoji="0" lang="en-US" sz="1800" b="0" i="0" u="none" strike="noStrike" kern="1200" cap="none" spc="0" normalizeH="0" baseline="0" noProof="0" dirty="0">
                <a:ln>
                  <a:noFill/>
                </a:ln>
                <a:solidFill>
                  <a:srgbClr val="000000"/>
                </a:solidFill>
                <a:effectLst/>
                <a:uLnTx/>
                <a:uFillTx/>
                <a:latin typeface="Rockwell"/>
                <a:ea typeface="+mn-ea"/>
                <a:cs typeface="Rockwell"/>
              </a:rPr>
              <a:t> both accept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Rockwell"/>
                <a:ea typeface="+mn-ea"/>
                <a:cs typeface="Rockwell"/>
              </a:rPr>
              <a:t>as </a:t>
            </a:r>
            <a:r>
              <a:rPr kumimoji="0" lang="en-US" sz="1800" b="0" i="0" u="none" strike="noStrike" kern="1200" cap="none" spc="0" normalizeH="0" baseline="0" noProof="0" dirty="0" err="1">
                <a:ln>
                  <a:noFill/>
                </a:ln>
                <a:solidFill>
                  <a:srgbClr val="000000"/>
                </a:solidFill>
                <a:effectLst/>
                <a:uLnTx/>
                <a:uFillTx/>
                <a:latin typeface="Rockwell"/>
                <a:ea typeface="+mn-ea"/>
                <a:cs typeface="Rockwell"/>
              </a:rPr>
              <a:t>equival</a:t>
            </a:r>
            <a:r>
              <a:rPr kumimoji="0" lang="en-US" sz="1800" b="0" i="0" u="none" strike="noStrike" kern="1200" cap="none" spc="0" normalizeH="0" baseline="0" noProof="0" dirty="0">
                <a:ln>
                  <a:noFill/>
                </a:ln>
                <a:solidFill>
                  <a:srgbClr val="000000"/>
                </a:solidFill>
                <a:effectLst/>
                <a:uLnTx/>
                <a:uFillTx/>
                <a:latin typeface="Rockwell"/>
                <a:ea typeface="+mn-ea"/>
                <a:cs typeface="Rockwell"/>
              </a:rPr>
              <a:t> to compress</a:t>
            </a:r>
          </a:p>
        </p:txBody>
      </p:sp>
    </p:spTree>
    <p:extLst>
      <p:ext uri="{BB962C8B-B14F-4D97-AF65-F5344CB8AC3E}">
        <p14:creationId xmlns:p14="http://schemas.microsoft.com/office/powerpoint/2010/main" val="89994985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3"/>
          <p:cNvSpPr>
            <a:spLocks noGrp="1" noChangeArrowheads="1"/>
          </p:cNvSpPr>
          <p:nvPr>
            <p:ph idx="1"/>
          </p:nvPr>
        </p:nvSpPr>
        <p:spPr>
          <a:xfrm>
            <a:off x="457200" y="1098428"/>
            <a:ext cx="8210550" cy="5143622"/>
          </a:xfrm>
        </p:spPr>
        <p:txBody>
          <a:bodyPr>
            <a:normAutofit/>
          </a:bodyPr>
          <a:lstStyle/>
          <a:p>
            <a:pPr eaLnBrk="1" hangingPunct="1"/>
            <a:r>
              <a:rPr lang="en-US" sz="2400" dirty="0">
                <a:ea typeface="ＭＳ Ｐゴシック" charset="0"/>
              </a:rPr>
              <a:t>Commonest algorithm for stemming English</a:t>
            </a:r>
          </a:p>
          <a:p>
            <a:pPr lvl="1" eaLnBrk="1" hangingPunct="1"/>
            <a:r>
              <a:rPr lang="en-US" sz="2400" dirty="0">
                <a:ea typeface="ＭＳ Ｐゴシック" charset="0"/>
              </a:rPr>
              <a:t>Results suggest it</a:t>
            </a:r>
            <a:r>
              <a:rPr lang="ja-JP" altLang="en-US" sz="2400" dirty="0">
                <a:ea typeface="ＭＳ Ｐゴシック" charset="0"/>
              </a:rPr>
              <a:t>’</a:t>
            </a:r>
            <a:r>
              <a:rPr lang="en-US" altLang="ja-JP" sz="2400" dirty="0">
                <a:ea typeface="ＭＳ Ｐゴシック" charset="0"/>
              </a:rPr>
              <a:t>s at least as good as other stemming options</a:t>
            </a:r>
          </a:p>
          <a:p>
            <a:pPr eaLnBrk="1" hangingPunct="1"/>
            <a:r>
              <a:rPr lang="en-US" sz="2400" dirty="0">
                <a:ea typeface="ＭＳ Ｐゴシック" charset="0"/>
              </a:rPr>
              <a:t>Conventions + 5 phases of reductions</a:t>
            </a:r>
          </a:p>
          <a:p>
            <a:pPr lvl="1" eaLnBrk="1" hangingPunct="1"/>
            <a:r>
              <a:rPr lang="en-US" sz="2400" dirty="0">
                <a:ea typeface="ＭＳ Ｐゴシック" charset="0"/>
              </a:rPr>
              <a:t>phases applied sequentially</a:t>
            </a:r>
          </a:p>
          <a:p>
            <a:pPr lvl="1" eaLnBrk="1" hangingPunct="1"/>
            <a:r>
              <a:rPr lang="en-US" sz="2400" dirty="0">
                <a:ea typeface="ＭＳ Ｐゴシック" charset="0"/>
              </a:rPr>
              <a:t>each phase consists of a set of commands</a:t>
            </a:r>
          </a:p>
          <a:p>
            <a:pPr lvl="1" eaLnBrk="1" hangingPunct="1"/>
            <a:r>
              <a:rPr lang="en-US" sz="2400" dirty="0">
                <a:ea typeface="ＭＳ Ｐゴシック" charset="0"/>
              </a:rPr>
              <a:t>sample convention: </a:t>
            </a:r>
            <a:r>
              <a:rPr lang="en-US" sz="2400" i="1" dirty="0">
                <a:ea typeface="ＭＳ Ｐゴシック" charset="0"/>
              </a:rPr>
              <a:t>Of the rules in a compound command, select the one that applies to the longest suffix.</a:t>
            </a:r>
          </a:p>
          <a:p>
            <a:pPr eaLnBrk="1" hangingPunct="1"/>
            <a:endParaRPr lang="en-US" sz="2400" dirty="0">
              <a:ea typeface="ＭＳ Ｐゴシック" charset="0"/>
            </a:endParaRPr>
          </a:p>
        </p:txBody>
      </p:sp>
      <p:sp>
        <p:nvSpPr>
          <p:cNvPr id="55299" name="TextBox 4"/>
          <p:cNvSpPr txBox="1">
            <a:spLocks noChangeArrowheads="1"/>
          </p:cNvSpPr>
          <p:nvPr/>
        </p:nvSpPr>
        <p:spPr bwMode="auto">
          <a:xfrm>
            <a:off x="7620000" y="-33338"/>
            <a:ext cx="1163638" cy="33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Lucida Sans" charset="0"/>
                <a:ea typeface="ＭＳ Ｐゴシック" charset="0"/>
                <a:cs typeface="ＭＳ Ｐゴシック" charset="0"/>
              </a:defRPr>
            </a:lvl1pPr>
            <a:lvl2pPr marL="742950" indent="-285750" eaLnBrk="0" hangingPunct="0">
              <a:defRPr sz="2400">
                <a:solidFill>
                  <a:schemeClr val="tx1"/>
                </a:solidFill>
                <a:latin typeface="Lucida Sans" charset="0"/>
                <a:ea typeface="ＭＳ Ｐゴシック" charset="0"/>
              </a:defRPr>
            </a:lvl2pPr>
            <a:lvl3pPr marL="1143000" indent="-228600" eaLnBrk="0" hangingPunct="0">
              <a:defRPr sz="2400">
                <a:solidFill>
                  <a:schemeClr val="tx1"/>
                </a:solidFill>
                <a:latin typeface="Lucida Sans" charset="0"/>
                <a:ea typeface="ＭＳ Ｐゴシック" charset="0"/>
              </a:defRPr>
            </a:lvl3pPr>
            <a:lvl4pPr marL="1600200" indent="-228600" eaLnBrk="0" hangingPunct="0">
              <a:defRPr sz="2400">
                <a:solidFill>
                  <a:schemeClr val="tx1"/>
                </a:solidFill>
                <a:latin typeface="Lucida Sans" charset="0"/>
                <a:ea typeface="ＭＳ Ｐゴシック" charset="0"/>
              </a:defRPr>
            </a:lvl4pPr>
            <a:lvl5pPr marL="2057400" indent="-228600" eaLnBrk="0" hangingPunct="0">
              <a:defRPr sz="2400">
                <a:solidFill>
                  <a:schemeClr val="tx1"/>
                </a:solidFill>
                <a:latin typeface="Lucida Sans" charset="0"/>
                <a:ea typeface="ＭＳ Ｐゴシック" charset="0"/>
              </a:defRPr>
            </a:lvl5pPr>
            <a:lvl6pPr marL="2514600" indent="-228600" eaLnBrk="0" fontAlgn="base" hangingPunct="0">
              <a:spcBef>
                <a:spcPct val="0"/>
              </a:spcBef>
              <a:spcAft>
                <a:spcPct val="0"/>
              </a:spcAft>
              <a:defRPr sz="2400">
                <a:solidFill>
                  <a:schemeClr val="tx1"/>
                </a:solidFill>
                <a:latin typeface="Lucida Sans" charset="0"/>
                <a:ea typeface="ＭＳ Ｐゴシック" charset="0"/>
              </a:defRPr>
            </a:lvl6pPr>
            <a:lvl7pPr marL="2971800" indent="-228600" eaLnBrk="0" fontAlgn="base" hangingPunct="0">
              <a:spcBef>
                <a:spcPct val="0"/>
              </a:spcBef>
              <a:spcAft>
                <a:spcPct val="0"/>
              </a:spcAft>
              <a:defRPr sz="2400">
                <a:solidFill>
                  <a:schemeClr val="tx1"/>
                </a:solidFill>
                <a:latin typeface="Lucida Sans" charset="0"/>
                <a:ea typeface="ＭＳ Ｐゴシック" charset="0"/>
              </a:defRPr>
            </a:lvl7pPr>
            <a:lvl8pPr marL="3429000" indent="-228600" eaLnBrk="0" fontAlgn="base" hangingPunct="0">
              <a:spcBef>
                <a:spcPct val="0"/>
              </a:spcBef>
              <a:spcAft>
                <a:spcPct val="0"/>
              </a:spcAft>
              <a:defRPr sz="2400">
                <a:solidFill>
                  <a:schemeClr val="tx1"/>
                </a:solidFill>
                <a:latin typeface="Lucida Sans" charset="0"/>
                <a:ea typeface="ＭＳ Ｐゴシック" charset="0"/>
              </a:defRPr>
            </a:lvl8pPr>
            <a:lvl9pPr marL="3886200" indent="-228600" eaLnBrk="0" fontAlgn="base" hangingPunct="0">
              <a:spcBef>
                <a:spcPct val="0"/>
              </a:spcBef>
              <a:spcAft>
                <a:spcPct val="0"/>
              </a:spcAft>
              <a:defRPr sz="2400">
                <a:solidFill>
                  <a:schemeClr val="tx1"/>
                </a:solidFill>
                <a:latin typeface="Lucida Sans" charset="0"/>
                <a:ea typeface="ＭＳ Ｐゴシック"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BFCFF"/>
                </a:solidFill>
                <a:effectLst/>
                <a:uLnTx/>
                <a:uFillTx/>
                <a:latin typeface="Lucida Sans" charset="0"/>
                <a:ea typeface="ＭＳ Ｐゴシック" charset="0"/>
              </a:rPr>
              <a:t>Sec. 2.2.4</a:t>
            </a:r>
          </a:p>
        </p:txBody>
      </p:sp>
      <p:sp>
        <p:nvSpPr>
          <p:cNvPr id="5" name="Rectangle 2"/>
          <p:cNvSpPr txBox="1">
            <a:spLocks noChangeArrowheads="1"/>
          </p:cNvSpPr>
          <p:nvPr/>
        </p:nvSpPr>
        <p:spPr>
          <a:xfrm>
            <a:off x="457200" y="0"/>
            <a:ext cx="7703828" cy="850900"/>
          </a:xfrm>
          <a:prstGeom prst="rect">
            <a:avLst/>
          </a:prstGeom>
        </p:spPr>
        <p:txBody>
          <a:bodyPr vert="horz" lIns="91440" tIns="45720" rIns="91440" bIns="45720" rtlCol="0" anchor="b">
            <a:normAutofit/>
          </a:bodyPr>
          <a:lstStyle>
            <a:lvl1pPr algn="l" defTabSz="914400" rtl="0" eaLnBrk="1" latinLnBrk="0" hangingPunct="1">
              <a:spcBef>
                <a:spcPct val="0"/>
              </a:spcBef>
              <a:buNone/>
              <a:defRPr sz="3600" kern="1200" cap="all" spc="-60" baseline="0">
                <a:solidFill>
                  <a:schemeClr val="tx2"/>
                </a:solidFill>
                <a:latin typeface="Rockwell"/>
                <a:ea typeface="+mj-ea"/>
                <a:cs typeface="Rockwell"/>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all" spc="-60" normalizeH="0" baseline="0" noProof="0" dirty="0">
                <a:ln>
                  <a:noFill/>
                </a:ln>
                <a:solidFill>
                  <a:srgbClr val="D1282E"/>
                </a:solidFill>
                <a:effectLst/>
                <a:uLnTx/>
                <a:uFillTx/>
                <a:latin typeface="Rockwell"/>
                <a:ea typeface="ＭＳ Ｐゴシック" charset="0"/>
              </a:rPr>
              <a:t>Porter’s algorithm</a:t>
            </a:r>
          </a:p>
        </p:txBody>
      </p:sp>
    </p:spTree>
    <p:extLst>
      <p:ext uri="{BB962C8B-B14F-4D97-AF65-F5344CB8AC3E}">
        <p14:creationId xmlns:p14="http://schemas.microsoft.com/office/powerpoint/2010/main" val="288591905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3"/>
          <p:cNvSpPr>
            <a:spLocks noGrp="1" noChangeArrowheads="1"/>
          </p:cNvSpPr>
          <p:nvPr>
            <p:ph idx="1"/>
          </p:nvPr>
        </p:nvSpPr>
        <p:spPr>
          <a:xfrm>
            <a:off x="457200" y="1098428"/>
            <a:ext cx="8210550" cy="5143622"/>
          </a:xfrm>
        </p:spPr>
        <p:txBody>
          <a:bodyPr>
            <a:noAutofit/>
          </a:bodyPr>
          <a:lstStyle/>
          <a:p>
            <a:r>
              <a:rPr lang="en-US" sz="2400" i="1" dirty="0" err="1">
                <a:ea typeface="ＭＳ Ｐゴシック" charset="0"/>
              </a:rPr>
              <a:t>sses</a:t>
            </a:r>
            <a:r>
              <a:rPr lang="en-US" sz="2400" dirty="0">
                <a:ea typeface="ＭＳ Ｐゴシック" charset="0"/>
              </a:rPr>
              <a:t> </a:t>
            </a:r>
            <a:r>
              <a:rPr lang="en-US" sz="2400" dirty="0">
                <a:ea typeface="ＭＳ Ｐゴシック" charset="0"/>
                <a:sym typeface="Symbol" charset="0"/>
              </a:rPr>
              <a:t>→ </a:t>
            </a:r>
            <a:r>
              <a:rPr lang="en-US" sz="2400" i="1" dirty="0" err="1">
                <a:ea typeface="ＭＳ Ｐゴシック" charset="0"/>
                <a:sym typeface="Symbol" charset="0"/>
              </a:rPr>
              <a:t>ss</a:t>
            </a:r>
            <a:endParaRPr lang="en-US" sz="2400" i="1" dirty="0">
              <a:ea typeface="ＭＳ Ｐゴシック" charset="0"/>
              <a:sym typeface="Symbol" charset="0"/>
            </a:endParaRPr>
          </a:p>
          <a:p>
            <a:r>
              <a:rPr lang="en-US" sz="2400" i="1" dirty="0" err="1">
                <a:ea typeface="ＭＳ Ｐゴシック" charset="0"/>
              </a:rPr>
              <a:t>ies</a:t>
            </a:r>
            <a:r>
              <a:rPr lang="en-US" sz="2400" dirty="0">
                <a:ea typeface="ＭＳ Ｐゴシック" charset="0"/>
              </a:rPr>
              <a:t> </a:t>
            </a:r>
            <a:r>
              <a:rPr lang="en-US" sz="2400" dirty="0">
                <a:ea typeface="ＭＳ Ｐゴシック" charset="0"/>
                <a:sym typeface="Symbol" charset="0"/>
              </a:rPr>
              <a:t>→ </a:t>
            </a:r>
            <a:r>
              <a:rPr lang="en-US" sz="2400" i="1" dirty="0" err="1">
                <a:ea typeface="ＭＳ Ｐゴシック" charset="0"/>
                <a:sym typeface="Symbol" charset="0"/>
              </a:rPr>
              <a:t>i</a:t>
            </a:r>
            <a:endParaRPr lang="en-US" sz="2400" i="1" dirty="0">
              <a:ea typeface="ＭＳ Ｐゴシック" charset="0"/>
              <a:sym typeface="Symbol" charset="0"/>
            </a:endParaRPr>
          </a:p>
          <a:p>
            <a:r>
              <a:rPr lang="en-US" sz="2400" i="1" dirty="0" err="1">
                <a:ea typeface="ＭＳ Ｐゴシック" charset="0"/>
              </a:rPr>
              <a:t>ational</a:t>
            </a:r>
            <a:r>
              <a:rPr lang="en-US" sz="2400" dirty="0">
                <a:ea typeface="ＭＳ Ｐゴシック" charset="0"/>
              </a:rPr>
              <a:t> </a:t>
            </a:r>
            <a:r>
              <a:rPr lang="en-US" sz="2400" dirty="0">
                <a:ea typeface="ＭＳ Ｐゴシック" charset="0"/>
                <a:sym typeface="Symbol" charset="0"/>
              </a:rPr>
              <a:t>→ </a:t>
            </a:r>
            <a:r>
              <a:rPr lang="en-US" sz="2400" i="1" dirty="0">
                <a:ea typeface="ＭＳ Ｐゴシック" charset="0"/>
                <a:sym typeface="Symbol" charset="0"/>
              </a:rPr>
              <a:t>ate</a:t>
            </a:r>
          </a:p>
          <a:p>
            <a:r>
              <a:rPr lang="en-US" sz="2400" i="1" dirty="0" err="1">
                <a:ea typeface="ＭＳ Ｐゴシック" charset="0"/>
              </a:rPr>
              <a:t>tional</a:t>
            </a:r>
            <a:r>
              <a:rPr lang="en-US" sz="2400" dirty="0">
                <a:ea typeface="ＭＳ Ｐゴシック" charset="0"/>
              </a:rPr>
              <a:t> </a:t>
            </a:r>
            <a:r>
              <a:rPr lang="en-US" sz="2400" dirty="0">
                <a:ea typeface="ＭＳ Ｐゴシック" charset="0"/>
                <a:sym typeface="Symbol" charset="0"/>
              </a:rPr>
              <a:t>→ </a:t>
            </a:r>
            <a:r>
              <a:rPr lang="en-US" sz="2400" i="1" dirty="0" err="1">
                <a:ea typeface="ＭＳ Ｐゴシック" charset="0"/>
                <a:sym typeface="Symbol" charset="0"/>
              </a:rPr>
              <a:t>tion</a:t>
            </a:r>
            <a:endParaRPr lang="en-US" sz="2400" i="1" dirty="0">
              <a:ea typeface="ＭＳ Ｐゴシック" charset="0"/>
              <a:sym typeface="Symbol" charset="0"/>
            </a:endParaRPr>
          </a:p>
          <a:p>
            <a:endParaRPr lang="en-US" sz="2400" i="1" dirty="0">
              <a:ea typeface="ＭＳ Ｐゴシック" charset="0"/>
              <a:sym typeface="Symbol" charset="0"/>
            </a:endParaRPr>
          </a:p>
          <a:p>
            <a:pPr eaLnBrk="1" hangingPunct="1"/>
            <a:r>
              <a:rPr lang="en-US" sz="2400" dirty="0">
                <a:ea typeface="ＭＳ Ｐゴシック" charset="0"/>
                <a:sym typeface="Symbol" charset="0"/>
              </a:rPr>
              <a:t> Weight of word sensitive rules</a:t>
            </a:r>
            <a:endParaRPr lang="en-US" sz="2400" b="1" i="1" dirty="0">
              <a:ea typeface="ＭＳ Ｐゴシック" charset="0"/>
              <a:sym typeface="Symbol" charset="0"/>
            </a:endParaRPr>
          </a:p>
          <a:p>
            <a:pPr eaLnBrk="1" hangingPunct="1"/>
            <a:r>
              <a:rPr lang="en-US" sz="2400" dirty="0">
                <a:ea typeface="ＭＳ Ｐゴシック" charset="0"/>
                <a:sym typeface="Symbol" charset="0"/>
              </a:rPr>
              <a:t> 	</a:t>
            </a:r>
            <a:r>
              <a:rPr lang="en-US" sz="2400" i="1" dirty="0">
                <a:ea typeface="ＭＳ Ｐゴシック" charset="0"/>
                <a:sym typeface="Symbol" charset="0"/>
              </a:rPr>
              <a:t>(m&gt;1) EMENT </a:t>
            </a:r>
            <a:r>
              <a:rPr lang="en-US" sz="2400" dirty="0">
                <a:ea typeface="ＭＳ Ｐゴシック" charset="0"/>
                <a:sym typeface="Symbol" charset="0"/>
              </a:rPr>
              <a:t>→</a:t>
            </a:r>
          </a:p>
          <a:p>
            <a:pPr lvl="2" eaLnBrk="1" hangingPunct="1"/>
            <a:r>
              <a:rPr lang="en-US" sz="2000" i="1" dirty="0">
                <a:ea typeface="ＭＳ Ｐゴシック" charset="0"/>
                <a:sym typeface="Symbol" charset="0"/>
              </a:rPr>
              <a:t>replacement</a:t>
            </a:r>
            <a:r>
              <a:rPr lang="en-US" sz="2000" dirty="0">
                <a:ea typeface="ＭＳ Ｐゴシック" charset="0"/>
                <a:sym typeface="Symbol" charset="0"/>
              </a:rPr>
              <a:t> → </a:t>
            </a:r>
            <a:r>
              <a:rPr lang="en-US" sz="2000" i="1" dirty="0" err="1">
                <a:ea typeface="ＭＳ Ｐゴシック" charset="0"/>
                <a:sym typeface="Symbol" charset="0"/>
              </a:rPr>
              <a:t>replac</a:t>
            </a:r>
            <a:endParaRPr lang="en-US" sz="2000" i="1" dirty="0">
              <a:ea typeface="ＭＳ Ｐゴシック" charset="0"/>
              <a:sym typeface="Symbol" charset="0"/>
            </a:endParaRPr>
          </a:p>
          <a:p>
            <a:pPr lvl="2" eaLnBrk="1" hangingPunct="1"/>
            <a:r>
              <a:rPr lang="en-US" sz="2000" i="1" dirty="0">
                <a:ea typeface="ＭＳ Ｐゴシック" charset="0"/>
                <a:sym typeface="Symbol" charset="0"/>
              </a:rPr>
              <a:t>cement </a:t>
            </a:r>
            <a:r>
              <a:rPr lang="en-US" sz="2000" dirty="0">
                <a:ea typeface="ＭＳ Ｐゴシック" charset="0"/>
                <a:sym typeface="Symbol" charset="0"/>
              </a:rPr>
              <a:t> → </a:t>
            </a:r>
            <a:r>
              <a:rPr lang="en-US" sz="2000" i="1" dirty="0">
                <a:ea typeface="ＭＳ Ｐゴシック" charset="0"/>
                <a:sym typeface="Symbol" charset="0"/>
              </a:rPr>
              <a:t>cement</a:t>
            </a:r>
          </a:p>
          <a:p>
            <a:pPr eaLnBrk="1" hangingPunct="1"/>
            <a:endParaRPr lang="en-US" sz="2800" i="1" dirty="0">
              <a:ea typeface="ＭＳ Ｐゴシック" charset="0"/>
              <a:sym typeface="Symbol" charset="0"/>
            </a:endParaRPr>
          </a:p>
        </p:txBody>
      </p:sp>
      <p:sp>
        <p:nvSpPr>
          <p:cNvPr id="56323" name="TextBox 4"/>
          <p:cNvSpPr txBox="1">
            <a:spLocks noChangeArrowheads="1"/>
          </p:cNvSpPr>
          <p:nvPr/>
        </p:nvSpPr>
        <p:spPr bwMode="auto">
          <a:xfrm>
            <a:off x="7620000" y="-33338"/>
            <a:ext cx="1163638" cy="33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Lucida Sans" charset="0"/>
                <a:ea typeface="ＭＳ Ｐゴシック" charset="0"/>
                <a:cs typeface="ＭＳ Ｐゴシック" charset="0"/>
              </a:defRPr>
            </a:lvl1pPr>
            <a:lvl2pPr marL="742950" indent="-285750" eaLnBrk="0" hangingPunct="0">
              <a:defRPr sz="2400">
                <a:solidFill>
                  <a:schemeClr val="tx1"/>
                </a:solidFill>
                <a:latin typeface="Lucida Sans" charset="0"/>
                <a:ea typeface="ＭＳ Ｐゴシック" charset="0"/>
              </a:defRPr>
            </a:lvl2pPr>
            <a:lvl3pPr marL="1143000" indent="-228600" eaLnBrk="0" hangingPunct="0">
              <a:defRPr sz="2400">
                <a:solidFill>
                  <a:schemeClr val="tx1"/>
                </a:solidFill>
                <a:latin typeface="Lucida Sans" charset="0"/>
                <a:ea typeface="ＭＳ Ｐゴシック" charset="0"/>
              </a:defRPr>
            </a:lvl3pPr>
            <a:lvl4pPr marL="1600200" indent="-228600" eaLnBrk="0" hangingPunct="0">
              <a:defRPr sz="2400">
                <a:solidFill>
                  <a:schemeClr val="tx1"/>
                </a:solidFill>
                <a:latin typeface="Lucida Sans" charset="0"/>
                <a:ea typeface="ＭＳ Ｐゴシック" charset="0"/>
              </a:defRPr>
            </a:lvl4pPr>
            <a:lvl5pPr marL="2057400" indent="-228600" eaLnBrk="0" hangingPunct="0">
              <a:defRPr sz="2400">
                <a:solidFill>
                  <a:schemeClr val="tx1"/>
                </a:solidFill>
                <a:latin typeface="Lucida Sans" charset="0"/>
                <a:ea typeface="ＭＳ Ｐゴシック" charset="0"/>
              </a:defRPr>
            </a:lvl5pPr>
            <a:lvl6pPr marL="2514600" indent="-228600" eaLnBrk="0" fontAlgn="base" hangingPunct="0">
              <a:spcBef>
                <a:spcPct val="0"/>
              </a:spcBef>
              <a:spcAft>
                <a:spcPct val="0"/>
              </a:spcAft>
              <a:defRPr sz="2400">
                <a:solidFill>
                  <a:schemeClr val="tx1"/>
                </a:solidFill>
                <a:latin typeface="Lucida Sans" charset="0"/>
                <a:ea typeface="ＭＳ Ｐゴシック" charset="0"/>
              </a:defRPr>
            </a:lvl6pPr>
            <a:lvl7pPr marL="2971800" indent="-228600" eaLnBrk="0" fontAlgn="base" hangingPunct="0">
              <a:spcBef>
                <a:spcPct val="0"/>
              </a:spcBef>
              <a:spcAft>
                <a:spcPct val="0"/>
              </a:spcAft>
              <a:defRPr sz="2400">
                <a:solidFill>
                  <a:schemeClr val="tx1"/>
                </a:solidFill>
                <a:latin typeface="Lucida Sans" charset="0"/>
                <a:ea typeface="ＭＳ Ｐゴシック" charset="0"/>
              </a:defRPr>
            </a:lvl7pPr>
            <a:lvl8pPr marL="3429000" indent="-228600" eaLnBrk="0" fontAlgn="base" hangingPunct="0">
              <a:spcBef>
                <a:spcPct val="0"/>
              </a:spcBef>
              <a:spcAft>
                <a:spcPct val="0"/>
              </a:spcAft>
              <a:defRPr sz="2400">
                <a:solidFill>
                  <a:schemeClr val="tx1"/>
                </a:solidFill>
                <a:latin typeface="Lucida Sans" charset="0"/>
                <a:ea typeface="ＭＳ Ｐゴシック" charset="0"/>
              </a:defRPr>
            </a:lvl8pPr>
            <a:lvl9pPr marL="3886200" indent="-228600" eaLnBrk="0" fontAlgn="base" hangingPunct="0">
              <a:spcBef>
                <a:spcPct val="0"/>
              </a:spcBef>
              <a:spcAft>
                <a:spcPct val="0"/>
              </a:spcAft>
              <a:defRPr sz="2400">
                <a:solidFill>
                  <a:schemeClr val="tx1"/>
                </a:solidFill>
                <a:latin typeface="Lucida Sans" charset="0"/>
                <a:ea typeface="ＭＳ Ｐゴシック"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BFCFF"/>
                </a:solidFill>
                <a:effectLst/>
                <a:uLnTx/>
                <a:uFillTx/>
                <a:latin typeface="Lucida Sans" charset="0"/>
                <a:ea typeface="ＭＳ Ｐゴシック" charset="0"/>
              </a:rPr>
              <a:t>Sec. 2.2.4</a:t>
            </a:r>
          </a:p>
        </p:txBody>
      </p:sp>
      <p:sp>
        <p:nvSpPr>
          <p:cNvPr id="5" name="Rectangle 2"/>
          <p:cNvSpPr txBox="1">
            <a:spLocks noChangeArrowheads="1"/>
          </p:cNvSpPr>
          <p:nvPr/>
        </p:nvSpPr>
        <p:spPr>
          <a:xfrm>
            <a:off x="457200" y="0"/>
            <a:ext cx="7703828" cy="850900"/>
          </a:xfrm>
          <a:prstGeom prst="rect">
            <a:avLst/>
          </a:prstGeom>
        </p:spPr>
        <p:txBody>
          <a:bodyPr vert="horz" lIns="91440" tIns="45720" rIns="91440" bIns="45720" rtlCol="0" anchor="b">
            <a:normAutofit/>
          </a:bodyPr>
          <a:lstStyle>
            <a:lvl1pPr algn="l" defTabSz="914400" rtl="0" eaLnBrk="1" latinLnBrk="0" hangingPunct="1">
              <a:spcBef>
                <a:spcPct val="0"/>
              </a:spcBef>
              <a:buNone/>
              <a:defRPr sz="3600" kern="1200" cap="all" spc="-60" baseline="0">
                <a:solidFill>
                  <a:schemeClr val="tx2"/>
                </a:solidFill>
                <a:latin typeface="Rockwell"/>
                <a:ea typeface="+mj-ea"/>
                <a:cs typeface="Rockwell"/>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all" spc="-60" normalizeH="0" baseline="0" noProof="0" dirty="0">
                <a:ln>
                  <a:noFill/>
                </a:ln>
                <a:solidFill>
                  <a:srgbClr val="D1282E"/>
                </a:solidFill>
                <a:effectLst/>
                <a:uLnTx/>
                <a:uFillTx/>
                <a:latin typeface="Rockwell"/>
                <a:ea typeface="ＭＳ Ｐゴシック" charset="0"/>
              </a:rPr>
              <a:t>Typical rules in porter</a:t>
            </a:r>
          </a:p>
        </p:txBody>
      </p:sp>
    </p:spTree>
    <p:extLst>
      <p:ext uri="{BB962C8B-B14F-4D97-AF65-F5344CB8AC3E}">
        <p14:creationId xmlns:p14="http://schemas.microsoft.com/office/powerpoint/2010/main" val="360368936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ea typeface="ＭＳ Ｐゴシック" charset="0"/>
              </a:rPr>
              <a:t>Other stemmers</a:t>
            </a:r>
            <a:endParaRPr lang="en-US" dirty="0"/>
          </a:p>
        </p:txBody>
      </p:sp>
      <p:sp>
        <p:nvSpPr>
          <p:cNvPr id="57346" name="Rectangle 3"/>
          <p:cNvSpPr>
            <a:spLocks noGrp="1" noChangeArrowheads="1"/>
          </p:cNvSpPr>
          <p:nvPr>
            <p:ph idx="4294967295"/>
          </p:nvPr>
        </p:nvSpPr>
        <p:spPr>
          <a:xfrm>
            <a:off x="457200" y="1084263"/>
            <a:ext cx="7753350" cy="5157787"/>
          </a:xfrm>
        </p:spPr>
        <p:txBody>
          <a:bodyPr>
            <a:noAutofit/>
          </a:bodyPr>
          <a:lstStyle/>
          <a:p>
            <a:pPr eaLnBrk="1" hangingPunct="1"/>
            <a:r>
              <a:rPr lang="en-US" dirty="0">
                <a:ea typeface="ＭＳ Ｐゴシック" charset="0"/>
              </a:rPr>
              <a:t>Other stemmers exist, e.g., </a:t>
            </a:r>
            <a:r>
              <a:rPr lang="en-US" dirty="0" err="1">
                <a:ea typeface="ＭＳ Ｐゴシック" charset="0"/>
              </a:rPr>
              <a:t>Lovins</a:t>
            </a:r>
            <a:r>
              <a:rPr lang="en-US" dirty="0">
                <a:ea typeface="ＭＳ Ｐゴシック" charset="0"/>
              </a:rPr>
              <a:t> stemmer </a:t>
            </a:r>
          </a:p>
          <a:p>
            <a:pPr lvl="1" eaLnBrk="1" hangingPunct="1"/>
            <a:r>
              <a:rPr lang="en-US" sz="1400" dirty="0">
                <a:ea typeface="ＭＳ Ｐゴシック" charset="0"/>
              </a:rPr>
              <a:t>http://</a:t>
            </a:r>
            <a:r>
              <a:rPr lang="en-US" sz="1400" dirty="0" err="1">
                <a:ea typeface="ＭＳ Ｐゴシック" charset="0"/>
              </a:rPr>
              <a:t>www.comp.lancs.ac.uk</a:t>
            </a:r>
            <a:r>
              <a:rPr lang="en-US" sz="1400" dirty="0">
                <a:ea typeface="ＭＳ Ｐゴシック" charset="0"/>
              </a:rPr>
              <a:t>/computing/research/stemming/general/</a:t>
            </a:r>
            <a:r>
              <a:rPr lang="en-US" sz="1400" dirty="0" err="1">
                <a:ea typeface="ＭＳ Ｐゴシック" charset="0"/>
              </a:rPr>
              <a:t>lovins.htm</a:t>
            </a:r>
            <a:endParaRPr lang="en-US" sz="4400" dirty="0">
              <a:ea typeface="ＭＳ Ｐゴシック" charset="0"/>
            </a:endParaRPr>
          </a:p>
          <a:p>
            <a:pPr lvl="1" eaLnBrk="1" hangingPunct="1"/>
            <a:r>
              <a:rPr lang="en-US" dirty="0">
                <a:ea typeface="ＭＳ Ｐゴシック" charset="0"/>
              </a:rPr>
              <a:t>Single-pass, longest suffix removal (about 250 rules)</a:t>
            </a:r>
          </a:p>
          <a:p>
            <a:pPr eaLnBrk="1" hangingPunct="1"/>
            <a:endParaRPr lang="en-US" sz="1050" dirty="0">
              <a:ea typeface="ＭＳ Ｐゴシック" charset="0"/>
            </a:endParaRPr>
          </a:p>
          <a:p>
            <a:pPr eaLnBrk="1" hangingPunct="1">
              <a:spcBef>
                <a:spcPct val="10000"/>
              </a:spcBef>
            </a:pPr>
            <a:r>
              <a:rPr lang="en-US" dirty="0">
                <a:ea typeface="ＭＳ Ｐゴシック" charset="0"/>
              </a:rPr>
              <a:t>Full morphological analysis – at most modest benefits for retrieval</a:t>
            </a:r>
          </a:p>
          <a:p>
            <a:pPr eaLnBrk="1" hangingPunct="1"/>
            <a:endParaRPr lang="en-US" sz="1050" dirty="0">
              <a:ea typeface="ＭＳ Ｐゴシック" charset="0"/>
            </a:endParaRPr>
          </a:p>
          <a:p>
            <a:pPr eaLnBrk="1" hangingPunct="1">
              <a:spcBef>
                <a:spcPct val="10000"/>
              </a:spcBef>
            </a:pPr>
            <a:r>
              <a:rPr lang="en-US" dirty="0">
                <a:ea typeface="ＭＳ Ｐゴシック" charset="0"/>
              </a:rPr>
              <a:t>Do stemming and other normalizations help?</a:t>
            </a:r>
          </a:p>
          <a:p>
            <a:pPr lvl="1" eaLnBrk="1" hangingPunct="1"/>
            <a:r>
              <a:rPr lang="en-US" sz="2400" dirty="0">
                <a:ea typeface="ＭＳ Ｐゴシック" charset="0"/>
              </a:rPr>
              <a:t>English: very mixed results. Helps recall for some queries but harms precision on others</a:t>
            </a:r>
          </a:p>
          <a:p>
            <a:pPr lvl="2" eaLnBrk="1" hangingPunct="1"/>
            <a:r>
              <a:rPr lang="en-US" dirty="0">
                <a:ea typeface="ＭＳ Ｐゴシック" charset="0"/>
              </a:rPr>
              <a:t>E.g., operative (dentistry) ⇒ </a:t>
            </a:r>
            <a:r>
              <a:rPr lang="en-US" dirty="0" err="1">
                <a:ea typeface="ＭＳ Ｐゴシック" charset="0"/>
              </a:rPr>
              <a:t>oper</a:t>
            </a:r>
            <a:endParaRPr lang="en-US" dirty="0">
              <a:ea typeface="ＭＳ Ｐゴシック" charset="0"/>
            </a:endParaRPr>
          </a:p>
          <a:p>
            <a:pPr lvl="1" eaLnBrk="1" hangingPunct="1"/>
            <a:r>
              <a:rPr lang="en-US" sz="2400" dirty="0">
                <a:ea typeface="ＭＳ Ｐゴシック" charset="0"/>
              </a:rPr>
              <a:t>Definitely useful for Spanish, German, Finnish, …</a:t>
            </a:r>
          </a:p>
          <a:p>
            <a:pPr lvl="2" eaLnBrk="1" hangingPunct="1"/>
            <a:r>
              <a:rPr lang="en-US" dirty="0">
                <a:ea typeface="ＭＳ Ｐゴシック" charset="0"/>
              </a:rPr>
              <a:t>30% performance gains for Finnish!</a:t>
            </a:r>
          </a:p>
        </p:txBody>
      </p:sp>
      <p:sp>
        <p:nvSpPr>
          <p:cNvPr id="57347" name="TextBox 4"/>
          <p:cNvSpPr txBox="1">
            <a:spLocks noChangeArrowheads="1"/>
          </p:cNvSpPr>
          <p:nvPr/>
        </p:nvSpPr>
        <p:spPr bwMode="auto">
          <a:xfrm>
            <a:off x="7620000" y="-33338"/>
            <a:ext cx="1163638" cy="33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Lucida Sans" charset="0"/>
                <a:ea typeface="ＭＳ Ｐゴシック" charset="0"/>
                <a:cs typeface="ＭＳ Ｐゴシック" charset="0"/>
              </a:defRPr>
            </a:lvl1pPr>
            <a:lvl2pPr marL="742950" indent="-285750" eaLnBrk="0" hangingPunct="0">
              <a:defRPr sz="2400">
                <a:solidFill>
                  <a:schemeClr val="tx1"/>
                </a:solidFill>
                <a:latin typeface="Lucida Sans" charset="0"/>
                <a:ea typeface="ＭＳ Ｐゴシック" charset="0"/>
              </a:defRPr>
            </a:lvl2pPr>
            <a:lvl3pPr marL="1143000" indent="-228600" eaLnBrk="0" hangingPunct="0">
              <a:defRPr sz="2400">
                <a:solidFill>
                  <a:schemeClr val="tx1"/>
                </a:solidFill>
                <a:latin typeface="Lucida Sans" charset="0"/>
                <a:ea typeface="ＭＳ Ｐゴシック" charset="0"/>
              </a:defRPr>
            </a:lvl3pPr>
            <a:lvl4pPr marL="1600200" indent="-228600" eaLnBrk="0" hangingPunct="0">
              <a:defRPr sz="2400">
                <a:solidFill>
                  <a:schemeClr val="tx1"/>
                </a:solidFill>
                <a:latin typeface="Lucida Sans" charset="0"/>
                <a:ea typeface="ＭＳ Ｐゴシック" charset="0"/>
              </a:defRPr>
            </a:lvl4pPr>
            <a:lvl5pPr marL="2057400" indent="-228600" eaLnBrk="0" hangingPunct="0">
              <a:defRPr sz="2400">
                <a:solidFill>
                  <a:schemeClr val="tx1"/>
                </a:solidFill>
                <a:latin typeface="Lucida Sans" charset="0"/>
                <a:ea typeface="ＭＳ Ｐゴシック" charset="0"/>
              </a:defRPr>
            </a:lvl5pPr>
            <a:lvl6pPr marL="2514600" indent="-228600" eaLnBrk="0" fontAlgn="base" hangingPunct="0">
              <a:spcBef>
                <a:spcPct val="0"/>
              </a:spcBef>
              <a:spcAft>
                <a:spcPct val="0"/>
              </a:spcAft>
              <a:defRPr sz="2400">
                <a:solidFill>
                  <a:schemeClr val="tx1"/>
                </a:solidFill>
                <a:latin typeface="Lucida Sans" charset="0"/>
                <a:ea typeface="ＭＳ Ｐゴシック" charset="0"/>
              </a:defRPr>
            </a:lvl6pPr>
            <a:lvl7pPr marL="2971800" indent="-228600" eaLnBrk="0" fontAlgn="base" hangingPunct="0">
              <a:spcBef>
                <a:spcPct val="0"/>
              </a:spcBef>
              <a:spcAft>
                <a:spcPct val="0"/>
              </a:spcAft>
              <a:defRPr sz="2400">
                <a:solidFill>
                  <a:schemeClr val="tx1"/>
                </a:solidFill>
                <a:latin typeface="Lucida Sans" charset="0"/>
                <a:ea typeface="ＭＳ Ｐゴシック" charset="0"/>
              </a:defRPr>
            </a:lvl7pPr>
            <a:lvl8pPr marL="3429000" indent="-228600" eaLnBrk="0" fontAlgn="base" hangingPunct="0">
              <a:spcBef>
                <a:spcPct val="0"/>
              </a:spcBef>
              <a:spcAft>
                <a:spcPct val="0"/>
              </a:spcAft>
              <a:defRPr sz="2400">
                <a:solidFill>
                  <a:schemeClr val="tx1"/>
                </a:solidFill>
                <a:latin typeface="Lucida Sans" charset="0"/>
                <a:ea typeface="ＭＳ Ｐゴシック" charset="0"/>
              </a:defRPr>
            </a:lvl8pPr>
            <a:lvl9pPr marL="3886200" indent="-228600" eaLnBrk="0" fontAlgn="base" hangingPunct="0">
              <a:spcBef>
                <a:spcPct val="0"/>
              </a:spcBef>
              <a:spcAft>
                <a:spcPct val="0"/>
              </a:spcAft>
              <a:defRPr sz="2400">
                <a:solidFill>
                  <a:schemeClr val="tx1"/>
                </a:solidFill>
                <a:latin typeface="Lucida Sans" charset="0"/>
                <a:ea typeface="ＭＳ Ｐゴシック"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BFCFF"/>
                </a:solidFill>
                <a:effectLst/>
                <a:uLnTx/>
                <a:uFillTx/>
                <a:latin typeface="Lucida Sans" charset="0"/>
                <a:ea typeface="ＭＳ Ｐゴシック" charset="0"/>
              </a:rPr>
              <a:t>Sec. 2.2.4</a:t>
            </a:r>
          </a:p>
        </p:txBody>
      </p:sp>
      <p:sp>
        <p:nvSpPr>
          <p:cNvPr id="6" name="Rectangle 2"/>
          <p:cNvSpPr txBox="1">
            <a:spLocks noChangeArrowheads="1"/>
          </p:cNvSpPr>
          <p:nvPr/>
        </p:nvSpPr>
        <p:spPr>
          <a:xfrm>
            <a:off x="457200" y="0"/>
            <a:ext cx="7703828" cy="850900"/>
          </a:xfrm>
          <a:prstGeom prst="rect">
            <a:avLst/>
          </a:prstGeom>
        </p:spPr>
        <p:txBody>
          <a:bodyPr vert="horz" lIns="91440" tIns="45720" rIns="91440" bIns="45720" rtlCol="0" anchor="b">
            <a:normAutofit/>
          </a:bodyPr>
          <a:lstStyle>
            <a:lvl1pPr algn="l" defTabSz="914400" rtl="0" eaLnBrk="1" latinLnBrk="0" hangingPunct="1">
              <a:spcBef>
                <a:spcPct val="0"/>
              </a:spcBef>
              <a:buNone/>
              <a:defRPr sz="3600" kern="1200" cap="all" spc="-60" baseline="0">
                <a:solidFill>
                  <a:schemeClr val="tx2"/>
                </a:solidFill>
                <a:latin typeface="Rockwell"/>
                <a:ea typeface="+mj-ea"/>
                <a:cs typeface="Rockwell"/>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3200" b="0" i="0" u="none" strike="noStrike" kern="1200" cap="all" spc="-60" normalizeH="0" baseline="0" noProof="0" dirty="0">
              <a:ln>
                <a:noFill/>
              </a:ln>
              <a:solidFill>
                <a:srgbClr val="D1282E"/>
              </a:solidFill>
              <a:effectLst/>
              <a:uLnTx/>
              <a:uFillTx/>
              <a:latin typeface="Rockwell"/>
              <a:ea typeface="ＭＳ Ｐゴシック" charset="0"/>
            </a:endParaRPr>
          </a:p>
        </p:txBody>
      </p:sp>
    </p:spTree>
    <p:extLst>
      <p:ext uri="{BB962C8B-B14F-4D97-AF65-F5344CB8AC3E}">
        <p14:creationId xmlns:p14="http://schemas.microsoft.com/office/powerpoint/2010/main" val="188354176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ea typeface="ＭＳ Ｐゴシック" charset="0"/>
              </a:rPr>
              <a:t>Other stemmers</a:t>
            </a:r>
            <a:endParaRPr lang="en-US" dirty="0"/>
          </a:p>
        </p:txBody>
      </p:sp>
      <p:sp>
        <p:nvSpPr>
          <p:cNvPr id="58370" name="Rectangle 3"/>
          <p:cNvSpPr>
            <a:spLocks noGrp="1" noChangeArrowheads="1"/>
          </p:cNvSpPr>
          <p:nvPr>
            <p:ph idx="4294967295"/>
          </p:nvPr>
        </p:nvSpPr>
        <p:spPr>
          <a:xfrm>
            <a:off x="203839" y="1327150"/>
            <a:ext cx="8210550" cy="5143500"/>
          </a:xfrm>
        </p:spPr>
        <p:txBody>
          <a:bodyPr>
            <a:normAutofit/>
          </a:bodyPr>
          <a:lstStyle/>
          <a:p>
            <a:pPr eaLnBrk="1" hangingPunct="1"/>
            <a:r>
              <a:rPr lang="en-US" sz="1800" dirty="0">
                <a:ea typeface="ＭＳ Ｐゴシック" charset="0"/>
              </a:rPr>
              <a:t>Many of the above features embody transformations that are</a:t>
            </a:r>
          </a:p>
          <a:p>
            <a:pPr lvl="1" eaLnBrk="1" hangingPunct="1"/>
            <a:r>
              <a:rPr lang="en-US" sz="1800" dirty="0">
                <a:ea typeface="ＭＳ Ｐゴシック" charset="0"/>
              </a:rPr>
              <a:t>Language-specific and</a:t>
            </a:r>
          </a:p>
          <a:p>
            <a:pPr lvl="1" eaLnBrk="1" hangingPunct="1"/>
            <a:r>
              <a:rPr lang="en-US" sz="1800" dirty="0">
                <a:ea typeface="ＭＳ Ｐゴシック" charset="0"/>
              </a:rPr>
              <a:t>Often, application-specific</a:t>
            </a:r>
          </a:p>
          <a:p>
            <a:pPr eaLnBrk="1" hangingPunct="1"/>
            <a:r>
              <a:rPr lang="en-US" sz="1800" dirty="0">
                <a:ea typeface="ＭＳ Ｐゴシック" charset="0"/>
              </a:rPr>
              <a:t>These are </a:t>
            </a:r>
            <a:r>
              <a:rPr lang="ja-JP" altLang="en-US" sz="1800" dirty="0">
                <a:ea typeface="ＭＳ Ｐゴシック" charset="0"/>
              </a:rPr>
              <a:t>“</a:t>
            </a:r>
            <a:r>
              <a:rPr lang="en-US" altLang="ja-JP" sz="1800" dirty="0">
                <a:ea typeface="ＭＳ Ｐゴシック" charset="0"/>
              </a:rPr>
              <a:t>plug-in</a:t>
            </a:r>
            <a:r>
              <a:rPr lang="ja-JP" altLang="en-US" sz="1800" dirty="0">
                <a:ea typeface="ＭＳ Ｐゴシック" charset="0"/>
              </a:rPr>
              <a:t>”</a:t>
            </a:r>
            <a:r>
              <a:rPr lang="en-US" altLang="ja-JP" sz="1800" dirty="0">
                <a:ea typeface="ＭＳ Ｐゴシック" charset="0"/>
              </a:rPr>
              <a:t> addenda to the indexing process</a:t>
            </a:r>
          </a:p>
          <a:p>
            <a:pPr eaLnBrk="1" hangingPunct="1"/>
            <a:r>
              <a:rPr lang="en-US" sz="1800" dirty="0">
                <a:ea typeface="ＭＳ Ｐゴシック" charset="0"/>
              </a:rPr>
              <a:t>Both open source and commercial plug-ins are available for handling these</a:t>
            </a:r>
          </a:p>
          <a:p>
            <a:pPr lvl="1" eaLnBrk="1" hangingPunct="1">
              <a:buFont typeface="Wingdings" charset="0"/>
              <a:buNone/>
            </a:pPr>
            <a:endParaRPr lang="en-US" sz="1800" dirty="0">
              <a:ea typeface="ＭＳ Ｐゴシック" charset="0"/>
            </a:endParaRPr>
          </a:p>
        </p:txBody>
      </p:sp>
      <p:sp>
        <p:nvSpPr>
          <p:cNvPr id="58371" name="TextBox 4"/>
          <p:cNvSpPr txBox="1">
            <a:spLocks noChangeArrowheads="1"/>
          </p:cNvSpPr>
          <p:nvPr/>
        </p:nvSpPr>
        <p:spPr bwMode="auto">
          <a:xfrm>
            <a:off x="7620000" y="-33338"/>
            <a:ext cx="1163638" cy="33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Lucida Sans" charset="0"/>
                <a:ea typeface="ＭＳ Ｐゴシック" charset="0"/>
                <a:cs typeface="ＭＳ Ｐゴシック" charset="0"/>
              </a:defRPr>
            </a:lvl1pPr>
            <a:lvl2pPr marL="742950" indent="-285750" eaLnBrk="0" hangingPunct="0">
              <a:defRPr sz="2400">
                <a:solidFill>
                  <a:schemeClr val="tx1"/>
                </a:solidFill>
                <a:latin typeface="Lucida Sans" charset="0"/>
                <a:ea typeface="ＭＳ Ｐゴシック" charset="0"/>
              </a:defRPr>
            </a:lvl2pPr>
            <a:lvl3pPr marL="1143000" indent="-228600" eaLnBrk="0" hangingPunct="0">
              <a:defRPr sz="2400">
                <a:solidFill>
                  <a:schemeClr val="tx1"/>
                </a:solidFill>
                <a:latin typeface="Lucida Sans" charset="0"/>
                <a:ea typeface="ＭＳ Ｐゴシック" charset="0"/>
              </a:defRPr>
            </a:lvl3pPr>
            <a:lvl4pPr marL="1600200" indent="-228600" eaLnBrk="0" hangingPunct="0">
              <a:defRPr sz="2400">
                <a:solidFill>
                  <a:schemeClr val="tx1"/>
                </a:solidFill>
                <a:latin typeface="Lucida Sans" charset="0"/>
                <a:ea typeface="ＭＳ Ｐゴシック" charset="0"/>
              </a:defRPr>
            </a:lvl4pPr>
            <a:lvl5pPr marL="2057400" indent="-228600" eaLnBrk="0" hangingPunct="0">
              <a:defRPr sz="2400">
                <a:solidFill>
                  <a:schemeClr val="tx1"/>
                </a:solidFill>
                <a:latin typeface="Lucida Sans" charset="0"/>
                <a:ea typeface="ＭＳ Ｐゴシック" charset="0"/>
              </a:defRPr>
            </a:lvl5pPr>
            <a:lvl6pPr marL="2514600" indent="-228600" eaLnBrk="0" fontAlgn="base" hangingPunct="0">
              <a:spcBef>
                <a:spcPct val="0"/>
              </a:spcBef>
              <a:spcAft>
                <a:spcPct val="0"/>
              </a:spcAft>
              <a:defRPr sz="2400">
                <a:solidFill>
                  <a:schemeClr val="tx1"/>
                </a:solidFill>
                <a:latin typeface="Lucida Sans" charset="0"/>
                <a:ea typeface="ＭＳ Ｐゴシック" charset="0"/>
              </a:defRPr>
            </a:lvl6pPr>
            <a:lvl7pPr marL="2971800" indent="-228600" eaLnBrk="0" fontAlgn="base" hangingPunct="0">
              <a:spcBef>
                <a:spcPct val="0"/>
              </a:spcBef>
              <a:spcAft>
                <a:spcPct val="0"/>
              </a:spcAft>
              <a:defRPr sz="2400">
                <a:solidFill>
                  <a:schemeClr val="tx1"/>
                </a:solidFill>
                <a:latin typeface="Lucida Sans" charset="0"/>
                <a:ea typeface="ＭＳ Ｐゴシック" charset="0"/>
              </a:defRPr>
            </a:lvl7pPr>
            <a:lvl8pPr marL="3429000" indent="-228600" eaLnBrk="0" fontAlgn="base" hangingPunct="0">
              <a:spcBef>
                <a:spcPct val="0"/>
              </a:spcBef>
              <a:spcAft>
                <a:spcPct val="0"/>
              </a:spcAft>
              <a:defRPr sz="2400">
                <a:solidFill>
                  <a:schemeClr val="tx1"/>
                </a:solidFill>
                <a:latin typeface="Lucida Sans" charset="0"/>
                <a:ea typeface="ＭＳ Ｐゴシック" charset="0"/>
              </a:defRPr>
            </a:lvl8pPr>
            <a:lvl9pPr marL="3886200" indent="-228600" eaLnBrk="0" fontAlgn="base" hangingPunct="0">
              <a:spcBef>
                <a:spcPct val="0"/>
              </a:spcBef>
              <a:spcAft>
                <a:spcPct val="0"/>
              </a:spcAft>
              <a:defRPr sz="2400">
                <a:solidFill>
                  <a:schemeClr val="tx1"/>
                </a:solidFill>
                <a:latin typeface="Lucida Sans" charset="0"/>
                <a:ea typeface="ＭＳ Ｐゴシック"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BFCFF"/>
                </a:solidFill>
                <a:effectLst/>
                <a:uLnTx/>
                <a:uFillTx/>
                <a:latin typeface="Lucida Sans" charset="0"/>
                <a:ea typeface="ＭＳ Ｐゴシック" charset="0"/>
              </a:rPr>
              <a:t>Sec. 2.2.4</a:t>
            </a:r>
          </a:p>
        </p:txBody>
      </p:sp>
      <p:sp>
        <p:nvSpPr>
          <p:cNvPr id="5" name="Rectangle 2"/>
          <p:cNvSpPr txBox="1">
            <a:spLocks noChangeArrowheads="1"/>
          </p:cNvSpPr>
          <p:nvPr/>
        </p:nvSpPr>
        <p:spPr>
          <a:xfrm>
            <a:off x="457200" y="0"/>
            <a:ext cx="7703828" cy="850900"/>
          </a:xfrm>
          <a:prstGeom prst="rect">
            <a:avLst/>
          </a:prstGeom>
        </p:spPr>
        <p:txBody>
          <a:bodyPr vert="horz" lIns="91440" tIns="45720" rIns="91440" bIns="45720" rtlCol="0" anchor="b">
            <a:normAutofit/>
          </a:bodyPr>
          <a:lstStyle>
            <a:lvl1pPr algn="l" defTabSz="914400" rtl="0" eaLnBrk="1" latinLnBrk="0" hangingPunct="1">
              <a:spcBef>
                <a:spcPct val="0"/>
              </a:spcBef>
              <a:buNone/>
              <a:defRPr sz="3600" kern="1200" cap="all" spc="-60" baseline="0">
                <a:solidFill>
                  <a:schemeClr val="tx2"/>
                </a:solidFill>
                <a:latin typeface="Rockwell"/>
                <a:ea typeface="+mj-ea"/>
                <a:cs typeface="Rockwell"/>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3200" b="0" i="0" u="none" strike="noStrike" kern="1200" cap="all" spc="-60" normalizeH="0" baseline="0" noProof="0" dirty="0">
              <a:ln>
                <a:noFill/>
              </a:ln>
              <a:solidFill>
                <a:srgbClr val="D1282E"/>
              </a:solidFill>
              <a:effectLst/>
              <a:uLnTx/>
              <a:uFillTx/>
              <a:latin typeface="Rockwell"/>
              <a:ea typeface="ＭＳ Ｐゴシック" charset="0"/>
            </a:endParaRPr>
          </a:p>
        </p:txBody>
      </p:sp>
    </p:spTree>
    <p:extLst>
      <p:ext uri="{BB962C8B-B14F-4D97-AF65-F5344CB8AC3E}">
        <p14:creationId xmlns:p14="http://schemas.microsoft.com/office/powerpoint/2010/main" val="42439786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a:latin typeface="Impact" charset="0"/>
              </a:rPr>
              <a:t>Regular Expressions</a:t>
            </a:r>
          </a:p>
        </p:txBody>
      </p:sp>
      <p:sp>
        <p:nvSpPr>
          <p:cNvPr id="9219" name="Rectangle 3"/>
          <p:cNvSpPr>
            <a:spLocks noGrp="1" noChangeArrowheads="1"/>
          </p:cNvSpPr>
          <p:nvPr>
            <p:ph type="body" idx="1"/>
          </p:nvPr>
        </p:nvSpPr>
        <p:spPr/>
        <p:txBody>
          <a:bodyPr>
            <a:normAutofit/>
          </a:bodyPr>
          <a:lstStyle/>
          <a:p>
            <a:pPr eaLnBrk="1" hangingPunct="1"/>
            <a:r>
              <a:rPr lang="en-US" sz="2800" b="0" dirty="0">
                <a:latin typeface="Helvetica Neue" charset="0"/>
                <a:ea typeface="Helvetica Neue" charset="0"/>
                <a:cs typeface="Helvetica Neue" charset="0"/>
              </a:rPr>
              <a:t>The simplest regular expressions are a string of literal characters to match.</a:t>
            </a:r>
          </a:p>
          <a:p>
            <a:pPr eaLnBrk="1" hangingPunct="1"/>
            <a:r>
              <a:rPr lang="en-US" sz="2800" b="0" dirty="0">
                <a:latin typeface="Helvetica Neue" charset="0"/>
                <a:ea typeface="Helvetica Neue" charset="0"/>
                <a:cs typeface="Helvetica Neue" charset="0"/>
              </a:rPr>
              <a:t>The string </a:t>
            </a:r>
            <a:r>
              <a:rPr lang="en-US" sz="2800" b="0" i="1" dirty="0">
                <a:latin typeface="Helvetica Neue" charset="0"/>
                <a:ea typeface="Helvetica Neue" charset="0"/>
                <a:cs typeface="Helvetica Neue" charset="0"/>
              </a:rPr>
              <a:t>matches</a:t>
            </a:r>
            <a:r>
              <a:rPr lang="en-US" sz="2800" b="0" dirty="0">
                <a:latin typeface="Helvetica Neue" charset="0"/>
                <a:ea typeface="Helvetica Neue" charset="0"/>
                <a:cs typeface="Helvetica Neue" charset="0"/>
              </a:rPr>
              <a:t> the regular expression if it contains the substring.</a:t>
            </a:r>
          </a:p>
        </p:txBody>
      </p:sp>
    </p:spTree>
    <p:extLst>
      <p:ext uri="{BB962C8B-B14F-4D97-AF65-F5344CB8AC3E}">
        <p14:creationId xmlns:p14="http://schemas.microsoft.com/office/powerpoint/2010/main" val="28476175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2866490" y="1981200"/>
            <a:ext cx="3458109"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Courier New" charset="0"/>
                <a:ea typeface="ＭＳ Ｐゴシック" charset="0"/>
                <a:cs typeface="+mn-cs"/>
              </a:rPr>
              <a:t> Unix  rocks.</a:t>
            </a:r>
          </a:p>
        </p:txBody>
      </p:sp>
      <p:sp>
        <p:nvSpPr>
          <p:cNvPr id="10243" name="Rectangle 3"/>
          <p:cNvSpPr>
            <a:spLocks noChangeArrowheads="1"/>
          </p:cNvSpPr>
          <p:nvPr/>
        </p:nvSpPr>
        <p:spPr bwMode="auto">
          <a:xfrm>
            <a:off x="5181600" y="2057400"/>
            <a:ext cx="762000" cy="457200"/>
          </a:xfrm>
          <a:prstGeom prst="rect">
            <a:avLst/>
          </a:prstGeom>
          <a:noFill/>
          <a:ln w="25400">
            <a:solidFill>
              <a:schemeClr val="tx1"/>
            </a:solidFill>
            <a:prstDash val="sysDot"/>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mn-cs"/>
            </a:endParaRPr>
          </a:p>
        </p:txBody>
      </p:sp>
      <p:sp>
        <p:nvSpPr>
          <p:cNvPr id="10244" name="Rectangle 4"/>
          <p:cNvSpPr>
            <a:spLocks noChangeArrowheads="1"/>
          </p:cNvSpPr>
          <p:nvPr/>
        </p:nvSpPr>
        <p:spPr bwMode="auto">
          <a:xfrm>
            <a:off x="5181600" y="2971800"/>
            <a:ext cx="7429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800" b="0" i="1" u="none" strike="noStrike" kern="1200" cap="none" spc="0" normalizeH="0" baseline="0" noProof="0">
                <a:ln>
                  <a:noFill/>
                </a:ln>
                <a:solidFill>
                  <a:srgbClr val="000000"/>
                </a:solidFill>
                <a:effectLst/>
                <a:uLnTx/>
                <a:uFillTx/>
                <a:latin typeface="Times New Roman" charset="0"/>
                <a:ea typeface="ＭＳ Ｐゴシック" charset="0"/>
                <a:cs typeface="+mn-cs"/>
              </a:rPr>
              <a:t>match</a:t>
            </a:r>
          </a:p>
        </p:txBody>
      </p:sp>
      <p:sp>
        <p:nvSpPr>
          <p:cNvPr id="10245" name="Line 5"/>
          <p:cNvSpPr>
            <a:spLocks noChangeShapeType="1"/>
          </p:cNvSpPr>
          <p:nvPr/>
        </p:nvSpPr>
        <p:spPr bwMode="auto">
          <a:xfrm flipV="1">
            <a:off x="5562600" y="2590800"/>
            <a:ext cx="0" cy="4572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mn-cs"/>
            </a:endParaRPr>
          </a:p>
        </p:txBody>
      </p:sp>
      <p:sp>
        <p:nvSpPr>
          <p:cNvPr id="10246" name="Line 6"/>
          <p:cNvSpPr>
            <a:spLocks noChangeShapeType="1"/>
          </p:cNvSpPr>
          <p:nvPr/>
        </p:nvSpPr>
        <p:spPr bwMode="auto">
          <a:xfrm>
            <a:off x="609600" y="3581400"/>
            <a:ext cx="79248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mn-cs"/>
            </a:endParaRPr>
          </a:p>
        </p:txBody>
      </p:sp>
      <p:sp>
        <p:nvSpPr>
          <p:cNvPr id="10247" name="Text Box 7"/>
          <p:cNvSpPr txBox="1">
            <a:spLocks noChangeArrowheads="1"/>
          </p:cNvSpPr>
          <p:nvPr/>
        </p:nvSpPr>
        <p:spPr bwMode="auto">
          <a:xfrm>
            <a:off x="3298020" y="3733800"/>
            <a:ext cx="3001750" cy="579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Courier New" charset="0"/>
                <a:ea typeface="ＭＳ Ｐゴシック" charset="0"/>
                <a:cs typeface="+mn-cs"/>
              </a:rPr>
              <a:t>UNIX sucks.</a:t>
            </a:r>
          </a:p>
        </p:txBody>
      </p:sp>
      <p:sp>
        <p:nvSpPr>
          <p:cNvPr id="10248" name="Rectangle 8"/>
          <p:cNvSpPr>
            <a:spLocks noChangeArrowheads="1"/>
          </p:cNvSpPr>
          <p:nvPr/>
        </p:nvSpPr>
        <p:spPr bwMode="auto">
          <a:xfrm>
            <a:off x="5105400" y="3810000"/>
            <a:ext cx="762000" cy="457200"/>
          </a:xfrm>
          <a:prstGeom prst="rect">
            <a:avLst/>
          </a:prstGeom>
          <a:noFill/>
          <a:ln w="25400">
            <a:solidFill>
              <a:schemeClr val="tx1"/>
            </a:solidFill>
            <a:prstDash val="sysDot"/>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mn-cs"/>
            </a:endParaRPr>
          </a:p>
        </p:txBody>
      </p:sp>
      <p:sp>
        <p:nvSpPr>
          <p:cNvPr id="10249" name="Rectangle 9"/>
          <p:cNvSpPr>
            <a:spLocks noChangeArrowheads="1"/>
          </p:cNvSpPr>
          <p:nvPr/>
        </p:nvSpPr>
        <p:spPr bwMode="auto">
          <a:xfrm>
            <a:off x="5105400" y="4724400"/>
            <a:ext cx="7429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800" b="0" i="1" u="none" strike="noStrike" kern="1200" cap="none" spc="0" normalizeH="0" baseline="0" noProof="0">
                <a:ln>
                  <a:noFill/>
                </a:ln>
                <a:solidFill>
                  <a:srgbClr val="000000"/>
                </a:solidFill>
                <a:effectLst/>
                <a:uLnTx/>
                <a:uFillTx/>
                <a:latin typeface="Times New Roman" charset="0"/>
                <a:ea typeface="ＭＳ Ｐゴシック" charset="0"/>
                <a:cs typeface="+mn-cs"/>
              </a:rPr>
              <a:t>match</a:t>
            </a:r>
          </a:p>
        </p:txBody>
      </p:sp>
      <p:sp>
        <p:nvSpPr>
          <p:cNvPr id="10250" name="Line 10"/>
          <p:cNvSpPr>
            <a:spLocks noChangeShapeType="1"/>
          </p:cNvSpPr>
          <p:nvPr/>
        </p:nvSpPr>
        <p:spPr bwMode="auto">
          <a:xfrm flipV="1">
            <a:off x="5486400" y="4343400"/>
            <a:ext cx="0" cy="4572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mn-cs"/>
            </a:endParaRPr>
          </a:p>
        </p:txBody>
      </p:sp>
      <p:sp>
        <p:nvSpPr>
          <p:cNvPr id="10251" name="Line 11"/>
          <p:cNvSpPr>
            <a:spLocks noChangeShapeType="1"/>
          </p:cNvSpPr>
          <p:nvPr/>
        </p:nvSpPr>
        <p:spPr bwMode="auto">
          <a:xfrm>
            <a:off x="685800" y="5257800"/>
            <a:ext cx="79248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mn-cs"/>
            </a:endParaRPr>
          </a:p>
        </p:txBody>
      </p:sp>
      <p:sp>
        <p:nvSpPr>
          <p:cNvPr id="10252" name="Text Box 12"/>
          <p:cNvSpPr txBox="1">
            <a:spLocks noChangeArrowheads="1"/>
          </p:cNvSpPr>
          <p:nvPr/>
        </p:nvSpPr>
        <p:spPr bwMode="auto">
          <a:xfrm>
            <a:off x="2971800" y="5476786"/>
            <a:ext cx="5562600" cy="579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Courier New" charset="0"/>
                <a:ea typeface="ＭＳ Ｐゴシック" charset="0"/>
                <a:cs typeface="+mn-cs"/>
              </a:rPr>
              <a:t>UNIX is okay.</a:t>
            </a:r>
          </a:p>
        </p:txBody>
      </p:sp>
      <p:sp>
        <p:nvSpPr>
          <p:cNvPr id="10253" name="Rectangle 13"/>
          <p:cNvSpPr>
            <a:spLocks noChangeArrowheads="1"/>
          </p:cNvSpPr>
          <p:nvPr/>
        </p:nvSpPr>
        <p:spPr bwMode="auto">
          <a:xfrm>
            <a:off x="5105400" y="6172200"/>
            <a:ext cx="10287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800" b="0" i="1" u="none" strike="noStrike" kern="1200" cap="none" spc="0" normalizeH="0" baseline="0" noProof="0">
                <a:ln>
                  <a:noFill/>
                </a:ln>
                <a:solidFill>
                  <a:srgbClr val="000000"/>
                </a:solidFill>
                <a:effectLst/>
                <a:uLnTx/>
                <a:uFillTx/>
                <a:latin typeface="Times New Roman" charset="0"/>
                <a:ea typeface="ＭＳ Ｐゴシック" charset="0"/>
                <a:cs typeface="+mn-cs"/>
              </a:rPr>
              <a:t>no match</a:t>
            </a:r>
          </a:p>
        </p:txBody>
      </p:sp>
      <p:sp>
        <p:nvSpPr>
          <p:cNvPr id="10254" name="Rectangle 14"/>
          <p:cNvSpPr>
            <a:spLocks noChangeArrowheads="1"/>
          </p:cNvSpPr>
          <p:nvPr/>
        </p:nvSpPr>
        <p:spPr bwMode="auto">
          <a:xfrm>
            <a:off x="2438400" y="838200"/>
            <a:ext cx="19050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800" b="0" i="1" u="none" strike="noStrike" kern="1200" cap="none" spc="0" normalizeH="0" baseline="0" noProof="0">
                <a:ln>
                  <a:noFill/>
                </a:ln>
                <a:solidFill>
                  <a:srgbClr val="000000"/>
                </a:solidFill>
                <a:effectLst/>
                <a:uLnTx/>
                <a:uFillTx/>
                <a:latin typeface="Times New Roman" charset="0"/>
                <a:ea typeface="ＭＳ Ｐゴシック" charset="0"/>
                <a:cs typeface="+mn-cs"/>
              </a:rPr>
              <a:t>regular expression</a:t>
            </a:r>
          </a:p>
        </p:txBody>
      </p:sp>
      <p:sp>
        <p:nvSpPr>
          <p:cNvPr id="10255" name="Line 15"/>
          <p:cNvSpPr>
            <a:spLocks noChangeShapeType="1"/>
          </p:cNvSpPr>
          <p:nvPr/>
        </p:nvSpPr>
        <p:spPr bwMode="auto">
          <a:xfrm>
            <a:off x="4343400" y="1066800"/>
            <a:ext cx="762000" cy="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mn-cs"/>
            </a:endParaRPr>
          </a:p>
        </p:txBody>
      </p:sp>
      <p:sp>
        <p:nvSpPr>
          <p:cNvPr id="10256" name="Rectangle 16"/>
          <p:cNvSpPr>
            <a:spLocks noChangeArrowheads="1"/>
          </p:cNvSpPr>
          <p:nvPr/>
        </p:nvSpPr>
        <p:spPr bwMode="auto">
          <a:xfrm>
            <a:off x="5257800" y="762000"/>
            <a:ext cx="1447800" cy="609600"/>
          </a:xfrm>
          <a:prstGeom prst="rect">
            <a:avLst/>
          </a:prstGeom>
          <a:noFill/>
          <a:ln w="57150" cmpd="thickThin">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mn-cs"/>
            </a:endParaRPr>
          </a:p>
        </p:txBody>
      </p:sp>
      <p:sp>
        <p:nvSpPr>
          <p:cNvPr id="10257" name="Text Box 17"/>
          <p:cNvSpPr txBox="1">
            <a:spLocks noChangeArrowheads="1"/>
          </p:cNvSpPr>
          <p:nvPr/>
        </p:nvSpPr>
        <p:spPr bwMode="auto">
          <a:xfrm>
            <a:off x="5257800" y="762000"/>
            <a:ext cx="1447800" cy="579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3200" b="1" i="0" u="none" strike="noStrike" kern="1200" cap="none" spc="0" normalizeH="0" baseline="0" noProof="0">
                <a:ln>
                  <a:noFill/>
                </a:ln>
                <a:solidFill>
                  <a:srgbClr val="FF0000"/>
                </a:solidFill>
                <a:effectLst/>
                <a:uLnTx/>
                <a:uFillTx/>
                <a:latin typeface="Courier New" charset="0"/>
                <a:ea typeface="ＭＳ Ｐゴシック" charset="0"/>
                <a:cs typeface="+mn-cs"/>
              </a:rPr>
              <a:t>c k s</a:t>
            </a:r>
          </a:p>
        </p:txBody>
      </p:sp>
      <p:sp>
        <p:nvSpPr>
          <p:cNvPr id="10258" name="Line 18"/>
          <p:cNvSpPr>
            <a:spLocks noChangeShapeType="1"/>
          </p:cNvSpPr>
          <p:nvPr/>
        </p:nvSpPr>
        <p:spPr bwMode="auto">
          <a:xfrm>
            <a:off x="5715000" y="762000"/>
            <a:ext cx="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mn-cs"/>
            </a:endParaRPr>
          </a:p>
        </p:txBody>
      </p:sp>
      <p:sp>
        <p:nvSpPr>
          <p:cNvPr id="10259" name="Line 19"/>
          <p:cNvSpPr>
            <a:spLocks noChangeShapeType="1"/>
          </p:cNvSpPr>
          <p:nvPr/>
        </p:nvSpPr>
        <p:spPr bwMode="auto">
          <a:xfrm>
            <a:off x="6172200" y="762000"/>
            <a:ext cx="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mn-cs"/>
            </a:endParaRPr>
          </a:p>
        </p:txBody>
      </p:sp>
    </p:spTree>
    <p:extLst>
      <p:ext uri="{BB962C8B-B14F-4D97-AF65-F5344CB8AC3E}">
        <p14:creationId xmlns:p14="http://schemas.microsoft.com/office/powerpoint/2010/main" val="23349307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a:latin typeface="Impact" charset="0"/>
              </a:rPr>
              <a:t>Regular Expressions</a:t>
            </a:r>
          </a:p>
        </p:txBody>
      </p:sp>
      <p:sp>
        <p:nvSpPr>
          <p:cNvPr id="11267" name="Rectangle 3"/>
          <p:cNvSpPr>
            <a:spLocks noGrp="1" noChangeArrowheads="1"/>
          </p:cNvSpPr>
          <p:nvPr>
            <p:ph type="body" idx="1"/>
          </p:nvPr>
        </p:nvSpPr>
        <p:spPr>
          <a:xfrm>
            <a:off x="685800" y="1981200"/>
            <a:ext cx="7772400" cy="1066800"/>
          </a:xfrm>
        </p:spPr>
        <p:txBody>
          <a:bodyPr/>
          <a:lstStyle/>
          <a:p>
            <a:pPr eaLnBrk="1" hangingPunct="1"/>
            <a:r>
              <a:rPr lang="en-US">
                <a:latin typeface="Times New Roman" charset="0"/>
              </a:rPr>
              <a:t>A regular expression can match a string in more than one place.</a:t>
            </a:r>
          </a:p>
        </p:txBody>
      </p:sp>
      <p:sp>
        <p:nvSpPr>
          <p:cNvPr id="11268" name="Text Box 4"/>
          <p:cNvSpPr txBox="1">
            <a:spLocks noChangeArrowheads="1"/>
          </p:cNvSpPr>
          <p:nvPr/>
        </p:nvSpPr>
        <p:spPr bwMode="auto">
          <a:xfrm>
            <a:off x="1143000" y="4648200"/>
            <a:ext cx="6172200" cy="579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3200" b="1" i="0" u="none" strike="noStrike" kern="1200" cap="none" spc="0" normalizeH="0" baseline="0" noProof="0">
                <a:ln>
                  <a:noFill/>
                </a:ln>
                <a:solidFill>
                  <a:srgbClr val="000000"/>
                </a:solidFill>
                <a:effectLst/>
                <a:uLnTx/>
                <a:uFillTx/>
                <a:latin typeface="Courier New" charset="0"/>
                <a:ea typeface="ＭＳ Ｐゴシック" charset="0"/>
                <a:cs typeface="+mn-cs"/>
              </a:rPr>
              <a:t>Scrapple from the apple.</a:t>
            </a:r>
          </a:p>
        </p:txBody>
      </p:sp>
      <p:sp>
        <p:nvSpPr>
          <p:cNvPr id="11269" name="Rectangle 5"/>
          <p:cNvSpPr>
            <a:spLocks noChangeArrowheads="1"/>
          </p:cNvSpPr>
          <p:nvPr/>
        </p:nvSpPr>
        <p:spPr bwMode="auto">
          <a:xfrm>
            <a:off x="1981200" y="4724400"/>
            <a:ext cx="1295400" cy="457200"/>
          </a:xfrm>
          <a:prstGeom prst="rect">
            <a:avLst/>
          </a:prstGeom>
          <a:noFill/>
          <a:ln w="25400">
            <a:solidFill>
              <a:schemeClr val="tx1"/>
            </a:solidFill>
            <a:prstDash val="sysDot"/>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mn-cs"/>
            </a:endParaRPr>
          </a:p>
        </p:txBody>
      </p:sp>
      <p:sp>
        <p:nvSpPr>
          <p:cNvPr id="11270" name="Rectangle 6"/>
          <p:cNvSpPr>
            <a:spLocks noChangeArrowheads="1"/>
          </p:cNvSpPr>
          <p:nvPr/>
        </p:nvSpPr>
        <p:spPr bwMode="auto">
          <a:xfrm>
            <a:off x="5638800" y="4724400"/>
            <a:ext cx="1295400" cy="457200"/>
          </a:xfrm>
          <a:prstGeom prst="rect">
            <a:avLst/>
          </a:prstGeom>
          <a:noFill/>
          <a:ln w="25400">
            <a:solidFill>
              <a:schemeClr val="tx1"/>
            </a:solidFill>
            <a:prstDash val="sysDot"/>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mn-cs"/>
            </a:endParaRPr>
          </a:p>
        </p:txBody>
      </p:sp>
      <p:sp>
        <p:nvSpPr>
          <p:cNvPr id="11271" name="Rectangle 7"/>
          <p:cNvSpPr>
            <a:spLocks noChangeArrowheads="1"/>
          </p:cNvSpPr>
          <p:nvPr/>
        </p:nvSpPr>
        <p:spPr bwMode="auto">
          <a:xfrm>
            <a:off x="2286000" y="5562600"/>
            <a:ext cx="9144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800" b="0" i="1" u="none" strike="noStrike" kern="1200" cap="none" spc="0" normalizeH="0" baseline="0" noProof="0">
                <a:ln>
                  <a:noFill/>
                </a:ln>
                <a:solidFill>
                  <a:srgbClr val="000000"/>
                </a:solidFill>
                <a:effectLst/>
                <a:uLnTx/>
                <a:uFillTx/>
                <a:latin typeface="Times New Roman" charset="0"/>
                <a:ea typeface="ＭＳ Ｐゴシック" charset="0"/>
                <a:cs typeface="+mn-cs"/>
              </a:rPr>
              <a:t>match 1</a:t>
            </a:r>
          </a:p>
        </p:txBody>
      </p:sp>
      <p:sp>
        <p:nvSpPr>
          <p:cNvPr id="11272" name="Rectangle 8"/>
          <p:cNvSpPr>
            <a:spLocks noChangeArrowheads="1"/>
          </p:cNvSpPr>
          <p:nvPr/>
        </p:nvSpPr>
        <p:spPr bwMode="auto">
          <a:xfrm>
            <a:off x="6019800" y="5562600"/>
            <a:ext cx="9144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800" b="0" i="1" u="none" strike="noStrike" kern="1200" cap="none" spc="0" normalizeH="0" baseline="0" noProof="0">
                <a:ln>
                  <a:noFill/>
                </a:ln>
                <a:solidFill>
                  <a:srgbClr val="000000"/>
                </a:solidFill>
                <a:effectLst/>
                <a:uLnTx/>
                <a:uFillTx/>
                <a:latin typeface="Times New Roman" charset="0"/>
                <a:ea typeface="ＭＳ Ｐゴシック" charset="0"/>
                <a:cs typeface="+mn-cs"/>
              </a:rPr>
              <a:t>match 2</a:t>
            </a:r>
          </a:p>
        </p:txBody>
      </p:sp>
      <p:sp>
        <p:nvSpPr>
          <p:cNvPr id="11273" name="Line 9"/>
          <p:cNvSpPr>
            <a:spLocks noChangeShapeType="1"/>
          </p:cNvSpPr>
          <p:nvPr/>
        </p:nvSpPr>
        <p:spPr bwMode="auto">
          <a:xfrm flipV="1">
            <a:off x="2667000" y="5181600"/>
            <a:ext cx="0" cy="4572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mn-cs"/>
            </a:endParaRPr>
          </a:p>
        </p:txBody>
      </p:sp>
      <p:sp>
        <p:nvSpPr>
          <p:cNvPr id="11274" name="Line 10"/>
          <p:cNvSpPr>
            <a:spLocks noChangeShapeType="1"/>
          </p:cNvSpPr>
          <p:nvPr/>
        </p:nvSpPr>
        <p:spPr bwMode="auto">
          <a:xfrm flipV="1">
            <a:off x="6400800" y="5181600"/>
            <a:ext cx="0" cy="4572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mn-cs"/>
            </a:endParaRPr>
          </a:p>
        </p:txBody>
      </p:sp>
      <p:sp>
        <p:nvSpPr>
          <p:cNvPr id="11275" name="Rectangle 11"/>
          <p:cNvSpPr>
            <a:spLocks noChangeArrowheads="1"/>
          </p:cNvSpPr>
          <p:nvPr/>
        </p:nvSpPr>
        <p:spPr bwMode="auto">
          <a:xfrm>
            <a:off x="2667000" y="3581400"/>
            <a:ext cx="19050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800" b="0" i="1" u="none" strike="noStrike" kern="1200" cap="none" spc="0" normalizeH="0" baseline="0" noProof="0">
                <a:ln>
                  <a:noFill/>
                </a:ln>
                <a:solidFill>
                  <a:srgbClr val="000000"/>
                </a:solidFill>
                <a:effectLst/>
                <a:uLnTx/>
                <a:uFillTx/>
                <a:latin typeface="Times New Roman" charset="0"/>
                <a:ea typeface="ＭＳ Ｐゴシック" charset="0"/>
                <a:cs typeface="+mn-cs"/>
              </a:rPr>
              <a:t>regular expression</a:t>
            </a:r>
          </a:p>
        </p:txBody>
      </p:sp>
      <p:sp>
        <p:nvSpPr>
          <p:cNvPr id="11276" name="Line 12"/>
          <p:cNvSpPr>
            <a:spLocks noChangeShapeType="1"/>
          </p:cNvSpPr>
          <p:nvPr/>
        </p:nvSpPr>
        <p:spPr bwMode="auto">
          <a:xfrm>
            <a:off x="4572000" y="3810000"/>
            <a:ext cx="762000" cy="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mn-cs"/>
            </a:endParaRPr>
          </a:p>
        </p:txBody>
      </p:sp>
      <p:sp>
        <p:nvSpPr>
          <p:cNvPr id="11277" name="Rectangle 13"/>
          <p:cNvSpPr>
            <a:spLocks noChangeArrowheads="1"/>
          </p:cNvSpPr>
          <p:nvPr/>
        </p:nvSpPr>
        <p:spPr bwMode="auto">
          <a:xfrm>
            <a:off x="5410200" y="3505200"/>
            <a:ext cx="2438400" cy="609600"/>
          </a:xfrm>
          <a:prstGeom prst="rect">
            <a:avLst/>
          </a:prstGeom>
          <a:noFill/>
          <a:ln w="57150" cmpd="thickThin">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mn-cs"/>
            </a:endParaRPr>
          </a:p>
        </p:txBody>
      </p:sp>
      <p:sp>
        <p:nvSpPr>
          <p:cNvPr id="11278" name="Text Box 14"/>
          <p:cNvSpPr txBox="1">
            <a:spLocks noChangeArrowheads="1"/>
          </p:cNvSpPr>
          <p:nvPr/>
        </p:nvSpPr>
        <p:spPr bwMode="auto">
          <a:xfrm>
            <a:off x="5410200" y="3505200"/>
            <a:ext cx="2438400" cy="579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3200" b="1" i="0" u="none" strike="noStrike" kern="1200" cap="none" spc="0" normalizeH="0" baseline="0" noProof="0">
                <a:ln>
                  <a:noFill/>
                </a:ln>
                <a:solidFill>
                  <a:srgbClr val="FF0000"/>
                </a:solidFill>
                <a:effectLst/>
                <a:uLnTx/>
                <a:uFillTx/>
                <a:latin typeface="Courier New" charset="0"/>
                <a:ea typeface="ＭＳ Ｐゴシック" charset="0"/>
                <a:cs typeface="+mn-cs"/>
              </a:rPr>
              <a:t>a p p l e</a:t>
            </a:r>
          </a:p>
        </p:txBody>
      </p:sp>
      <p:sp>
        <p:nvSpPr>
          <p:cNvPr id="11279" name="Line 15"/>
          <p:cNvSpPr>
            <a:spLocks noChangeShapeType="1"/>
          </p:cNvSpPr>
          <p:nvPr/>
        </p:nvSpPr>
        <p:spPr bwMode="auto">
          <a:xfrm>
            <a:off x="5867400" y="3505200"/>
            <a:ext cx="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mn-cs"/>
            </a:endParaRPr>
          </a:p>
        </p:txBody>
      </p:sp>
      <p:sp>
        <p:nvSpPr>
          <p:cNvPr id="11280" name="Line 16"/>
          <p:cNvSpPr>
            <a:spLocks noChangeShapeType="1"/>
          </p:cNvSpPr>
          <p:nvPr/>
        </p:nvSpPr>
        <p:spPr bwMode="auto">
          <a:xfrm>
            <a:off x="6324600" y="3505200"/>
            <a:ext cx="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mn-cs"/>
            </a:endParaRPr>
          </a:p>
        </p:txBody>
      </p:sp>
      <p:sp>
        <p:nvSpPr>
          <p:cNvPr id="11281" name="Line 17"/>
          <p:cNvSpPr>
            <a:spLocks noChangeShapeType="1"/>
          </p:cNvSpPr>
          <p:nvPr/>
        </p:nvSpPr>
        <p:spPr bwMode="auto">
          <a:xfrm>
            <a:off x="6858000" y="3505200"/>
            <a:ext cx="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mn-cs"/>
            </a:endParaRPr>
          </a:p>
        </p:txBody>
      </p:sp>
      <p:sp>
        <p:nvSpPr>
          <p:cNvPr id="11282" name="Line 18"/>
          <p:cNvSpPr>
            <a:spLocks noChangeShapeType="1"/>
          </p:cNvSpPr>
          <p:nvPr/>
        </p:nvSpPr>
        <p:spPr bwMode="auto">
          <a:xfrm>
            <a:off x="7315200" y="3505200"/>
            <a:ext cx="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mn-cs"/>
            </a:endParaRPr>
          </a:p>
        </p:txBody>
      </p:sp>
    </p:spTree>
    <p:extLst>
      <p:ext uri="{BB962C8B-B14F-4D97-AF65-F5344CB8AC3E}">
        <p14:creationId xmlns:p14="http://schemas.microsoft.com/office/powerpoint/2010/main" val="4604149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a:latin typeface="Impact" charset="0"/>
              </a:rPr>
              <a:t>Regular Expressions</a:t>
            </a:r>
          </a:p>
        </p:txBody>
      </p:sp>
      <p:sp>
        <p:nvSpPr>
          <p:cNvPr id="12291" name="Rectangle 3"/>
          <p:cNvSpPr>
            <a:spLocks noGrp="1" noChangeArrowheads="1"/>
          </p:cNvSpPr>
          <p:nvPr>
            <p:ph type="body" idx="1"/>
          </p:nvPr>
        </p:nvSpPr>
        <p:spPr>
          <a:xfrm>
            <a:off x="685800" y="1981200"/>
            <a:ext cx="7772400" cy="1066800"/>
          </a:xfrm>
        </p:spPr>
        <p:txBody>
          <a:bodyPr/>
          <a:lstStyle/>
          <a:p>
            <a:pPr eaLnBrk="1" hangingPunct="1"/>
            <a:r>
              <a:rPr lang="en-US" dirty="0">
                <a:latin typeface="Times New Roman" charset="0"/>
              </a:rPr>
              <a:t>The </a:t>
            </a:r>
            <a:r>
              <a:rPr lang="en-US" sz="2800" dirty="0">
                <a:solidFill>
                  <a:srgbClr val="002060"/>
                </a:solidFill>
                <a:latin typeface="Courier New" charset="0"/>
              </a:rPr>
              <a:t>.</a:t>
            </a:r>
            <a:r>
              <a:rPr lang="en-US" dirty="0">
                <a:latin typeface="Times New Roman" charset="0"/>
              </a:rPr>
              <a:t> regular expression can be used to match any character.</a:t>
            </a:r>
          </a:p>
        </p:txBody>
      </p:sp>
      <p:sp>
        <p:nvSpPr>
          <p:cNvPr id="12292" name="Text Box 4"/>
          <p:cNvSpPr txBox="1">
            <a:spLocks noChangeArrowheads="1"/>
          </p:cNvSpPr>
          <p:nvPr/>
        </p:nvSpPr>
        <p:spPr bwMode="auto">
          <a:xfrm>
            <a:off x="1600200" y="4495800"/>
            <a:ext cx="6172200" cy="579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Courier New" charset="0"/>
                <a:ea typeface="ＭＳ Ｐゴシック" charset="0"/>
                <a:cs typeface="+mn-cs"/>
              </a:rPr>
              <a:t>For me to open</a:t>
            </a:r>
          </a:p>
        </p:txBody>
      </p:sp>
      <p:sp>
        <p:nvSpPr>
          <p:cNvPr id="12293" name="Rectangle 5"/>
          <p:cNvSpPr>
            <a:spLocks noChangeArrowheads="1"/>
          </p:cNvSpPr>
          <p:nvPr/>
        </p:nvSpPr>
        <p:spPr bwMode="auto">
          <a:xfrm>
            <a:off x="1905000" y="4572000"/>
            <a:ext cx="591620" cy="457200"/>
          </a:xfrm>
          <a:prstGeom prst="rect">
            <a:avLst/>
          </a:prstGeom>
          <a:noFill/>
          <a:ln w="25400">
            <a:solidFill>
              <a:schemeClr val="tx1"/>
            </a:solidFill>
            <a:prstDash val="sysDot"/>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mn-cs"/>
            </a:endParaRPr>
          </a:p>
        </p:txBody>
      </p:sp>
      <p:sp>
        <p:nvSpPr>
          <p:cNvPr id="12294" name="Rectangle 6"/>
          <p:cNvSpPr>
            <a:spLocks noChangeArrowheads="1"/>
          </p:cNvSpPr>
          <p:nvPr/>
        </p:nvSpPr>
        <p:spPr bwMode="auto">
          <a:xfrm>
            <a:off x="1828800" y="5410200"/>
            <a:ext cx="9144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800" b="0" i="1" u="none" strike="noStrike" kern="1200" cap="none" spc="0" normalizeH="0" baseline="0" noProof="0">
                <a:ln>
                  <a:noFill/>
                </a:ln>
                <a:solidFill>
                  <a:srgbClr val="000000"/>
                </a:solidFill>
                <a:effectLst/>
                <a:uLnTx/>
                <a:uFillTx/>
                <a:latin typeface="Times New Roman" charset="0"/>
                <a:ea typeface="ＭＳ Ｐゴシック" charset="0"/>
                <a:cs typeface="+mn-cs"/>
              </a:rPr>
              <a:t>match 1</a:t>
            </a:r>
          </a:p>
        </p:txBody>
      </p:sp>
      <p:sp>
        <p:nvSpPr>
          <p:cNvPr id="12295" name="Rectangle 7"/>
          <p:cNvSpPr>
            <a:spLocks noChangeArrowheads="1"/>
          </p:cNvSpPr>
          <p:nvPr/>
        </p:nvSpPr>
        <p:spPr bwMode="auto">
          <a:xfrm>
            <a:off x="4140485" y="5410200"/>
            <a:ext cx="9144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800" b="0" i="1" u="none" strike="noStrike" kern="1200" cap="none" spc="0" normalizeH="0" baseline="0" noProof="0">
                <a:ln>
                  <a:noFill/>
                </a:ln>
                <a:solidFill>
                  <a:srgbClr val="000000"/>
                </a:solidFill>
                <a:effectLst/>
                <a:uLnTx/>
                <a:uFillTx/>
                <a:latin typeface="Times New Roman" charset="0"/>
                <a:ea typeface="ＭＳ Ｐゴシック" charset="0"/>
                <a:cs typeface="+mn-cs"/>
              </a:rPr>
              <a:t>match 2</a:t>
            </a:r>
          </a:p>
        </p:txBody>
      </p:sp>
      <p:sp>
        <p:nvSpPr>
          <p:cNvPr id="12296" name="Line 8"/>
          <p:cNvSpPr>
            <a:spLocks noChangeShapeType="1"/>
          </p:cNvSpPr>
          <p:nvPr/>
        </p:nvSpPr>
        <p:spPr bwMode="auto">
          <a:xfrm flipV="1">
            <a:off x="2209800" y="5029200"/>
            <a:ext cx="0" cy="4572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mn-cs"/>
            </a:endParaRPr>
          </a:p>
        </p:txBody>
      </p:sp>
      <p:sp>
        <p:nvSpPr>
          <p:cNvPr id="12297" name="Line 9"/>
          <p:cNvSpPr>
            <a:spLocks noChangeShapeType="1"/>
          </p:cNvSpPr>
          <p:nvPr/>
        </p:nvSpPr>
        <p:spPr bwMode="auto">
          <a:xfrm flipV="1">
            <a:off x="4521485" y="5029200"/>
            <a:ext cx="0" cy="4572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mn-cs"/>
            </a:endParaRPr>
          </a:p>
        </p:txBody>
      </p:sp>
      <p:sp>
        <p:nvSpPr>
          <p:cNvPr id="12298" name="Rectangle 10"/>
          <p:cNvSpPr>
            <a:spLocks noChangeArrowheads="1"/>
          </p:cNvSpPr>
          <p:nvPr/>
        </p:nvSpPr>
        <p:spPr bwMode="auto">
          <a:xfrm>
            <a:off x="3124200" y="3429000"/>
            <a:ext cx="19050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800" b="0" i="1" u="none" strike="noStrike" kern="1200" cap="none" spc="0" normalizeH="0" baseline="0" noProof="0">
                <a:ln>
                  <a:noFill/>
                </a:ln>
                <a:solidFill>
                  <a:srgbClr val="000000"/>
                </a:solidFill>
                <a:effectLst/>
                <a:uLnTx/>
                <a:uFillTx/>
                <a:latin typeface="Times New Roman" charset="0"/>
                <a:ea typeface="ＭＳ Ｐゴシック" charset="0"/>
                <a:cs typeface="+mn-cs"/>
              </a:rPr>
              <a:t>regular expression</a:t>
            </a:r>
          </a:p>
        </p:txBody>
      </p:sp>
      <p:sp>
        <p:nvSpPr>
          <p:cNvPr id="12299" name="Line 11"/>
          <p:cNvSpPr>
            <a:spLocks noChangeShapeType="1"/>
          </p:cNvSpPr>
          <p:nvPr/>
        </p:nvSpPr>
        <p:spPr bwMode="auto">
          <a:xfrm>
            <a:off x="5029200" y="3657600"/>
            <a:ext cx="762000" cy="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mn-cs"/>
            </a:endParaRPr>
          </a:p>
        </p:txBody>
      </p:sp>
      <p:sp>
        <p:nvSpPr>
          <p:cNvPr id="12300" name="Rectangle 12"/>
          <p:cNvSpPr>
            <a:spLocks noChangeArrowheads="1"/>
          </p:cNvSpPr>
          <p:nvPr/>
        </p:nvSpPr>
        <p:spPr bwMode="auto">
          <a:xfrm>
            <a:off x="5867400" y="3352800"/>
            <a:ext cx="1447800" cy="609600"/>
          </a:xfrm>
          <a:prstGeom prst="rect">
            <a:avLst/>
          </a:prstGeom>
          <a:noFill/>
          <a:ln w="57150" cmpd="thickThin">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mn-cs"/>
            </a:endParaRPr>
          </a:p>
        </p:txBody>
      </p:sp>
      <p:sp>
        <p:nvSpPr>
          <p:cNvPr id="12301" name="Text Box 13"/>
          <p:cNvSpPr txBox="1">
            <a:spLocks noChangeArrowheads="1"/>
          </p:cNvSpPr>
          <p:nvPr/>
        </p:nvSpPr>
        <p:spPr bwMode="auto">
          <a:xfrm>
            <a:off x="5867400" y="3352800"/>
            <a:ext cx="1295400" cy="579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3200" b="1" i="0" u="none" strike="noStrike" kern="1200" cap="none" spc="0" normalizeH="0" baseline="0" noProof="0">
                <a:ln>
                  <a:noFill/>
                </a:ln>
                <a:solidFill>
                  <a:srgbClr val="FF0000"/>
                </a:solidFill>
                <a:effectLst/>
                <a:uLnTx/>
                <a:uFillTx/>
                <a:latin typeface="Courier New" charset="0"/>
                <a:ea typeface="ＭＳ Ｐゴシック" charset="0"/>
                <a:cs typeface="+mn-cs"/>
              </a:rPr>
              <a:t>o </a:t>
            </a:r>
            <a:r>
              <a:rPr kumimoji="0" lang="en-US" sz="3200" b="1" i="0" u="none" strike="noStrike" kern="1200" cap="none" spc="0" normalizeH="0" baseline="0" noProof="0">
                <a:ln>
                  <a:noFill/>
                </a:ln>
                <a:solidFill>
                  <a:srgbClr val="3333CC"/>
                </a:solidFill>
                <a:effectLst/>
                <a:uLnTx/>
                <a:uFillTx/>
                <a:latin typeface="Courier New" charset="0"/>
                <a:ea typeface="ＭＳ Ｐゴシック" charset="0"/>
                <a:cs typeface="+mn-cs"/>
              </a:rPr>
              <a:t>.</a:t>
            </a:r>
            <a:r>
              <a:rPr kumimoji="0" lang="en-US" sz="3200" b="1" i="0" u="none" strike="noStrike" kern="1200" cap="none" spc="0" normalizeH="0" baseline="0" noProof="0">
                <a:ln>
                  <a:noFill/>
                </a:ln>
                <a:solidFill>
                  <a:srgbClr val="FF0000"/>
                </a:solidFill>
                <a:effectLst/>
                <a:uLnTx/>
                <a:uFillTx/>
                <a:latin typeface="Courier New" charset="0"/>
                <a:ea typeface="ＭＳ Ｐゴシック" charset="0"/>
                <a:cs typeface="+mn-cs"/>
              </a:rPr>
              <a:t>   </a:t>
            </a:r>
          </a:p>
        </p:txBody>
      </p:sp>
      <p:sp>
        <p:nvSpPr>
          <p:cNvPr id="12302" name="Line 14"/>
          <p:cNvSpPr>
            <a:spLocks noChangeShapeType="1"/>
          </p:cNvSpPr>
          <p:nvPr/>
        </p:nvSpPr>
        <p:spPr bwMode="auto">
          <a:xfrm>
            <a:off x="6324600" y="3352800"/>
            <a:ext cx="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mn-cs"/>
            </a:endParaRPr>
          </a:p>
        </p:txBody>
      </p:sp>
      <p:sp>
        <p:nvSpPr>
          <p:cNvPr id="12303" name="Line 15"/>
          <p:cNvSpPr>
            <a:spLocks noChangeShapeType="1"/>
          </p:cNvSpPr>
          <p:nvPr/>
        </p:nvSpPr>
        <p:spPr bwMode="auto">
          <a:xfrm>
            <a:off x="6781800" y="3352800"/>
            <a:ext cx="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mn-cs"/>
            </a:endParaRPr>
          </a:p>
        </p:txBody>
      </p:sp>
      <p:sp>
        <p:nvSpPr>
          <p:cNvPr id="12304" name="Line 16"/>
          <p:cNvSpPr>
            <a:spLocks noChangeShapeType="1"/>
          </p:cNvSpPr>
          <p:nvPr/>
        </p:nvSpPr>
        <p:spPr bwMode="auto">
          <a:xfrm>
            <a:off x="7315200" y="3352800"/>
            <a:ext cx="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mn-cs"/>
            </a:endParaRPr>
          </a:p>
        </p:txBody>
      </p:sp>
      <p:sp>
        <p:nvSpPr>
          <p:cNvPr id="12305" name="Rectangle 17"/>
          <p:cNvSpPr>
            <a:spLocks noChangeArrowheads="1"/>
          </p:cNvSpPr>
          <p:nvPr/>
        </p:nvSpPr>
        <p:spPr bwMode="auto">
          <a:xfrm>
            <a:off x="4140485" y="4572000"/>
            <a:ext cx="499153" cy="457200"/>
          </a:xfrm>
          <a:prstGeom prst="rect">
            <a:avLst/>
          </a:prstGeom>
          <a:noFill/>
          <a:ln w="25400">
            <a:solidFill>
              <a:schemeClr val="tx1"/>
            </a:solidFill>
            <a:prstDash val="sysDot"/>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mn-cs"/>
            </a:endParaRPr>
          </a:p>
        </p:txBody>
      </p:sp>
    </p:spTree>
    <p:extLst>
      <p:ext uri="{BB962C8B-B14F-4D97-AF65-F5344CB8AC3E}">
        <p14:creationId xmlns:p14="http://schemas.microsoft.com/office/powerpoint/2010/main" val="825024968"/>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itle_slide">
  <a:themeElements>
    <a:clrScheme name="Custom 9">
      <a:dk1>
        <a:srgbClr val="000000"/>
      </a:dk1>
      <a:lt1>
        <a:srgbClr val="EDEDED"/>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343</TotalTime>
  <Words>3248</Words>
  <Application>Microsoft Macintosh PowerPoint</Application>
  <PresentationFormat>On-screen Show (4:3)</PresentationFormat>
  <Paragraphs>632</Paragraphs>
  <Slides>59</Slides>
  <Notes>22</Notes>
  <HiddenSlides>0</HiddenSlides>
  <MMClips>0</MMClips>
  <ScaleCrop>false</ScaleCrop>
  <HeadingPairs>
    <vt:vector size="6" baseType="variant">
      <vt:variant>
        <vt:lpstr>Fonts Used</vt:lpstr>
      </vt:variant>
      <vt:variant>
        <vt:i4>14</vt:i4>
      </vt:variant>
      <vt:variant>
        <vt:lpstr>Theme</vt:lpstr>
      </vt:variant>
      <vt:variant>
        <vt:i4>2</vt:i4>
      </vt:variant>
      <vt:variant>
        <vt:lpstr>Slide Titles</vt:lpstr>
      </vt:variant>
      <vt:variant>
        <vt:i4>59</vt:i4>
      </vt:variant>
    </vt:vector>
  </HeadingPairs>
  <TitlesOfParts>
    <vt:vector size="75" baseType="lpstr">
      <vt:lpstr>Andale Mono</vt:lpstr>
      <vt:lpstr>Arial</vt:lpstr>
      <vt:lpstr>Calibri</vt:lpstr>
      <vt:lpstr>Calibri Light</vt:lpstr>
      <vt:lpstr>Courier</vt:lpstr>
      <vt:lpstr>Courier New</vt:lpstr>
      <vt:lpstr>Helvetica</vt:lpstr>
      <vt:lpstr>Helvetica Neue</vt:lpstr>
      <vt:lpstr>Impact</vt:lpstr>
      <vt:lpstr>Lucida Sans</vt:lpstr>
      <vt:lpstr>Rockwell</vt:lpstr>
      <vt:lpstr>Tahoma</vt:lpstr>
      <vt:lpstr>Times New Roman</vt:lpstr>
      <vt:lpstr>Wingdings</vt:lpstr>
      <vt:lpstr>Office Theme</vt:lpstr>
      <vt:lpstr>Title_slide</vt:lpstr>
      <vt:lpstr>Data Wrangling</vt:lpstr>
      <vt:lpstr>So far: Relational Data</vt:lpstr>
      <vt:lpstr>Data Wrangling </vt:lpstr>
      <vt:lpstr>Three Extremely Powerful Tools</vt:lpstr>
      <vt:lpstr>What Is a Regular Expression?</vt:lpstr>
      <vt:lpstr>Regular Expressions</vt:lpstr>
      <vt:lpstr>PowerPoint Presentation</vt:lpstr>
      <vt:lpstr>Regular Expressions</vt:lpstr>
      <vt:lpstr>Regular Expressions</vt:lpstr>
      <vt:lpstr>Repetition</vt:lpstr>
      <vt:lpstr>PowerPoint Presentation</vt:lpstr>
      <vt:lpstr>Repetition Ranges</vt:lpstr>
      <vt:lpstr>Or</vt:lpstr>
      <vt:lpstr>Character Classes – or shorthand</vt:lpstr>
      <vt:lpstr>Negated Character Classes</vt:lpstr>
      <vt:lpstr>More About Character Classes</vt:lpstr>
      <vt:lpstr>Named Character Classes</vt:lpstr>
      <vt:lpstr>Anchors</vt:lpstr>
      <vt:lpstr>PowerPoint Presentation</vt:lpstr>
      <vt:lpstr>Match length</vt:lpstr>
      <vt:lpstr>Match length</vt:lpstr>
      <vt:lpstr>Practical Regex Examples</vt:lpstr>
      <vt:lpstr>grep</vt:lpstr>
      <vt:lpstr>Family Differences</vt:lpstr>
      <vt:lpstr>Grep: Backreferences</vt:lpstr>
      <vt:lpstr>Formally</vt:lpstr>
      <vt:lpstr>Backreference Tricks</vt:lpstr>
      <vt:lpstr>Backreference Tricks</vt:lpstr>
      <vt:lpstr>Clicker Question</vt:lpstr>
      <vt:lpstr>Clicker Question</vt:lpstr>
      <vt:lpstr>Three Extremely Powerful Tools</vt:lpstr>
      <vt:lpstr>Sed Example</vt:lpstr>
      <vt:lpstr>Combining Tools</vt:lpstr>
      <vt:lpstr>Three Extremely Powerful Tools</vt:lpstr>
      <vt:lpstr>AwK commands</vt:lpstr>
      <vt:lpstr>Wrangling in Awk</vt:lpstr>
      <vt:lpstr>Awk Example</vt:lpstr>
      <vt:lpstr>Example 2</vt:lpstr>
      <vt:lpstr>Data Wrangler / Trifacta </vt:lpstr>
      <vt:lpstr>Data Wrangling </vt:lpstr>
      <vt:lpstr>Tokenization and stemming</vt:lpstr>
      <vt:lpstr>tokenization</vt:lpstr>
      <vt:lpstr>Why tokenize?</vt:lpstr>
      <vt:lpstr>PowerPoint Presentation</vt:lpstr>
      <vt:lpstr>PowerPoint Presentation</vt:lpstr>
      <vt:lpstr>PowerPoint Presentation</vt:lpstr>
      <vt:lpstr>Stop words</vt:lpstr>
      <vt:lpstr>Normalization to terms</vt:lpstr>
      <vt:lpstr>PowerPoint Presentation</vt:lpstr>
      <vt:lpstr>PowerPoint Presentation</vt:lpstr>
      <vt:lpstr>Case folding</vt:lpstr>
      <vt:lpstr>Normalization to terms</vt:lpstr>
      <vt:lpstr>Thesauri and soundex</vt:lpstr>
      <vt:lpstr>lemmatization</vt:lpstr>
      <vt:lpstr>STEMMING</vt:lpstr>
      <vt:lpstr>PowerPoint Presentation</vt:lpstr>
      <vt:lpstr>PowerPoint Presentation</vt:lpstr>
      <vt:lpstr>Other stemmers</vt:lpstr>
      <vt:lpstr>Other stemmers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Wrangling</dc:title>
  <dc:creator>Samuel R Madden</dc:creator>
  <cp:lastModifiedBy>Samuel R Madden</cp:lastModifiedBy>
  <cp:revision>17</cp:revision>
  <dcterms:created xsi:type="dcterms:W3CDTF">2019-09-16T12:35:45Z</dcterms:created>
  <dcterms:modified xsi:type="dcterms:W3CDTF">2019-09-16T18:19:21Z</dcterms:modified>
</cp:coreProperties>
</file>