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6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80" r:id="rId15"/>
    <p:sldId id="281" r:id="rId16"/>
    <p:sldId id="268" r:id="rId17"/>
    <p:sldId id="283" r:id="rId18"/>
    <p:sldId id="284" r:id="rId19"/>
    <p:sldId id="285" r:id="rId20"/>
    <p:sldId id="269" r:id="rId21"/>
    <p:sldId id="272" r:id="rId22"/>
    <p:sldId id="271" r:id="rId23"/>
    <p:sldId id="282" r:id="rId24"/>
    <p:sldId id="273" r:id="rId25"/>
    <p:sldId id="276" r:id="rId26"/>
    <p:sldId id="274" r:id="rId27"/>
    <p:sldId id="275" r:id="rId28"/>
    <p:sldId id="277" r:id="rId29"/>
    <p:sldId id="278" r:id="rId30"/>
    <p:sldId id="27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102" d="100"/>
          <a:sy n="102" d="100"/>
        </p:scale>
        <p:origin x="19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9T13:05:07.948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15873 1177 24575,'16'-13'0,"10"-5"0,15-11 0,29-14 0,13-8 0,-21 16 0,6-4-925,8-9 0,2-3 925,4-5 0,-1-2 0,-26 17 0,1-2 0,-4 1 0,10-10 0,-4 2 223,-8 6 0,-4 4-223,24-18 0,1 1 0,-4 9 0,-24 20 0,2 1 0,-1 3 0,0 0 702,3 1 0,-1 1-702,28-10 0,6 2 0,-6 8 0,6 7 0,5 4 0,-3 8 0,-11 8 0,-5 6 0,-14 14 0,-9 10 0,-3 10 0,-5 4 0,-5 10 0,13 23 0,-2 5 0,-9-23 0,1 4-507,0 0 0,0 3 507,1 12 0,-2 4 0,-2-3 0,-5 1 0,-7 3 0,-5 0 0,-5-14 0,-2 0 0,-3 13 0,0 1 0,1-4 0,0 0 0,2 10 0,1 2 0,1 2 0,-1-1 0,-2-2 0,-1-1 0,0-2 0,-1-2 0,-3-7 0,0-1 0,0 6 0,0 1 0,0-4 0,0 3-556,0-20 0,0 3 0,0 0 556,0 2 0,0 1 0,0 0 0,0-4 0,0 0 0,0-3-213,-1 18 0,-1-4 213,1-7 0,-1-4 0,-1-14 0,-1 1 0,2 15 0,1 4 0,-1 12 0,0 4-527,2-23 0,0 3 1,0 1 526,0 3 0,0 1 0,0-1 0,1 21 0,-2-3 93,-1-3 1,-2-4-94,0-19 0,0-1 0,0 7 0,0 1 0,1 0 0,0 1 0,1 5 0,1 0 0,0-3 0,1-2 0,-3-7 0,0 1 0,-1 3 0,0-1 0,-1-1 0,-1 0 0,-1 6 0,0 0 0,1-8 0,1-3 749,0-10 0,0-5-749,2 23 428,-4 1-428,5-4 0,-3-23 0,0 4 0,0 11 0,1 4 404,-3 15 0,-1 3-404,2 4 0,0-1 0,1-13 0,0-2 350,1-1 0,1-5-350,-3 26 0,-2 0 0,2-23 0,-4-16 0,3-20 1020,-5-6-1020,-4-3 47,-4-3-47,-11 7 0,-9-2 0,-13 1 0,4-6 0,-15-2 0,-4-2 0,-8-1 0,-17-2 0,-3-4 0,37-9 0,0 0 0,9-1 0,-1 0 0,-9-1 0,-1 0 0,-38 0 0,1-2 0,0-1 0,11-3 0,-5-3 0,9-2 0,-10-7 0,3-8 0,39 8 0,0-2 0,2 0 0,1-1 0,-35-22 0,27 9 0,4-1 0,11 1 0,-5 2 0,-1-7 0,0 1 0,-5-16 0,4 0 0,15 14 0,0-2 0,-28-31 0,28 33 0,0 0 0,-20-22 0,14 12 0,16 16 0,1-7 0,1-6 0,-10-22 0,-14-18 0,17 37 0,-1 1 0,-1 6 0,1 2 0,-22-30 0,11 26 0,12 6 0,-5-2 0,-6-10 0,-11-13 0,-12-11 0,1 0 0,24 31 0,-1 0 0,-28-26 0,-3 1 0,7 13 0,12 14 0,11 6 0,9 7 0,-2-2 0,-6 0 0,-11-15 0,-4 3 0,0-4 0,14 10 0,3 7 0,2 6 0,-5 1 0,-13-4 0,6 5 0,-2-2 0,11 8 0,-2-1 0,-8 1 0,-15-7 0,3 4 0,1-1 0,18 11 0,-2-4 0,1 1 0,-12-5 0,-4-3 0,-6 0 0,-10-2 0,9 1 0,-11 4 0,18 1 0,-4 5 0,8-3 0,-2 4 0,1-6 0,0 5 0,-8-1 0,7 5 0,-6 2 0,-2-3 0,-15-3 0,2-6 0,25 7 0,0 1 0,-30-8 0,-8 5 0,19 7 0,2 2 0,-4 0 0,-10-3 0,22 2 0,-3-2-264,-4-4 0,-3-1 264,-6 2 0,0-1 0,10 1 0,2 0 0,7 2 0,3 2 0,-33 1 0,17-1 0,-5 0 0,-4-7 0,-6 0 528,-5-2-528,22 5 0,16 4 0,5 3 0,-6 2 0,-26-3 0,-18 2 0,40-3 0,-2-1 0,3 3 0,1 0 0,-44-4 0,6 0 0,32 3 0,0-2 0,1 0 0,-9 0 0,-15-3 0,-2 1 0,21 1 0,5 2 0,-2 3 0,-24-7 0,27 7 0,-2 1 0,-3-5 0,-2 1 0,-11 3 0,1 1 0,14-2 0,3 1 0,2 1 0,3 0 0,-22-4 0,20-2 0,-4-4 0,-6 0 0,17 5 0,-3 1 0,-40-2 0,37 4 0,3 1 0,-14 3 0,21 0 0,26 0 0,9-1 0,-2-1 0,-13 3 0,-23 2 0,-20 3 0,-14 4 0,7-4 0,17-2 0,24-4 0,13-2 0,2 0 0,-4 2 0,-7 2 0,11-2 0,-5 2 0,12-4 0,0 0 0,4-1 0,10-3 0,0 0 0,3 1 0,-8 1 0,2 1 0,-4 2 0,3 0 0,2-1 0,5 0 0,-10-3 0,2 1 0,-20 2 0,-17 0 0,-22 3 0,-1-3 0,-8 3 0,6-3 0,-13 0 0,-1-3 0,1 3 0,13-3 0,-2 3 0,17 0 0,5 0 0,20 0 0,-1 0 0,-5 0 0,-35 0 0,1 0 0,-33 0 0,44 1 0,0-2 0,-1 0 0,-3 0 0,-15-1 0,-1 0-248,6-3 1,0-1 247,-4 2 0,-1 0 0,-2-1 0,1 0 0,1 1 0,1 1 0,4 1 0,0 0 0,-16 0 0,-1 1-550,7 0 1,0 2 549,-15-1 0,-3 0 0,30 0 0,-2 0 0,0 0-638,-3 0 1,-2 0-1,-2 0 638,-9-1 0,-2-1 0,1 0 0,6 1 0,2-1 0,-1 1 0,-5-1 0,0 1 0,5-1-369,-15-2 1,5 1 368,3 2 0,1 1 0,9-2 0,1 1 0,-1 1 0,-1 0 0,0 0 0,0 0 0,4-2 0,-1 1 0,-9 0 0,-1 1 0,3-1 0,-2-1 0,-9 0 0,0 1 0,7 0 0,3 1 0,11-2 0,5 0 201,12 2 1,3 0-202,-39 0 967,22 0-967,-9 0 1985,12 0-1985,-17 0 889,5 0-889,-2 3 0,16-1 0,16 3 0,9 1 0,11-1 0,4 3 0,0 1 0,1 2 0,-10 6 0,-8 4 0,2 1 0,-5 1 0,15-4 0,6-4 0,2 1 0,-6 6 0,-2 4 0,-13 9 0,9 0 0,-3-2 0,14-9 0,-2-3 0,7-5 0,-8 6 0,-3 6 0,-3 4 0,1 4 0,4-5 0,10-3 0,2-5 0,6-2 0,-4 0 0,0 3 0,-1 1 0,-2 11 0,2 5 0,3 3 0,2 5 0,3-9 0,1 3 0,0-8 0,0-2 0,1 0 0,0-1 0,-1 5 0,1-4 0,-2-2 0,2 0 0,-1-8 0,2 3 0,0-8 0,0 2 0,0-6 0,0-4 0,0-1 0,0-3 0,0 4 0,0 7 0,-2 7 0,2 7 0,-2-4 0,3-3 0,0-9 0,0-1 0,-1-1 0,0 8 0,0 7 0,0 18 0,0-1 0,0 2 0,0-14 0,0-14 0,0-7 0,0-5 0,0 3 0,0 6 0,-1 2 0,0 0 0,0-6 0,1-4 0,0-4 0,-2-1 0,2 2 0,-2-1 0,1 2 0,-1-2 0,-2 4 0,0-3 0,-1 7 0,-1-2 0,0 1 0,-1-1 0,4-5 0,-4 1 0,-2-2 0,-1 1 0,-2-1 0,4-3 0,2 1 0,2-2 0,-2 3 0,-5-2 0,0 3 0,-2-2 0,4 0 0,1 0 0,-1-1 0,-3 1 0,-2 1 0,-3 2 0,5-3 0,0 3 0,5-5 0,2 3 0,-2-2 0,0 0 0,-2-1 0,-1 0 0,0 0 0,3 2 0,-6-2 0,2 2 0,-8-2 0,1 0 0,-3-2 0,4 2 0,-1-2 0,6 2 0,2 0 0,6 2 0,2 1 0,4-1 0,2 1 0,10-3 0,33 0 0,-24 0 0,19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9T13:06:47.018"/>
    </inkml:context>
    <inkml:brush xml:id="br0">
      <inkml:brushProperty name="width" value="0.05" units="cm"/>
      <inkml:brushProperty name="height" value="0.05" units="cm"/>
      <inkml:brushProperty name="color" value="#70AD47"/>
    </inkml:brush>
  </inkml:definitions>
  <inkml:trace contextRef="#ctx0" brushRef="#br0">16957 1013 24575,'33'-27'0,"-11"11"0,17-17 0,-18 13 0,-3-3 0,5-8 0,-2 3 0,0 1 0,-6 10 0,-1 2 0,-4 2 0,0 0 0,2-3 0,0-3 0,5-4 0,1-2 0,8-5 0,-4 0 0,6-2 0,-1-1 0,2 4 0,3 0 0,1 1 0,2-1 0,3-4 0,-5-3 0,3 1 0,-5 3 0,3 2 0,-1 1 0,-1-1 0,5 0 0,-3 0 0,5 7 0,-5-1 0,5 5 0,-7 2 0,11 2 0,-8 5 0,10 0 0,-7 5 0,-1-4 0,-7 5 0,-10 0 0,-7 2 0,-4 2 0,-1 3 0,1 0 0,9 9 0,6 2 0,6 6 0,5-1 0,-8-3 0,2 5 0,-7-1 0,4 12 0,-4 2 0,4 14 0,6 16 0,11 26 0,-16-37 0,2 3 0,3 6 0,-1 1 0,0-6 0,-2-1 0,-4-4 0,-2-2 0,19 39 0,-7-5 0,-17-37 0,0 0 0,18 45 0,-20-42 0,-1 1 0,0-3 0,-3 0 0,-2 3 0,-2-1 0,7 47 0,-4-7 0,0-16 0,2-3 0,0-10 0,-3-3 0,2-9 0,-9-3 0,0 3 0,-3 9 0,0 19 0,0 10 0,2-35 0,-1 1 0,1-2 0,0 0 0,-1 0 0,1-2 0,1 30 0,-3 0 0,0-5 0,0 9 0,0 11 0,-1-44 0,2 1 0,0 9 0,1 1 0,-2-4 0,0-1 0,2 3 0,-1-2 0,-1 30 0,-2-16 0,0-17 0,-3 1 0,0-3 0,0 24 0,-1-2 0,-2 17 0,-1-7 0,0-3 0,-1-12 0,6-11 0,-3 12 0,7-2 0,-3 23 0,3-4 0,-3 12 0,2-6 0,-1-6 0,2-6 0,0-13 0,0-6 0,0-11 0,0-9 0,0-10 0,0-2 0,-2 0 0,-1 1 0,1 3 0,-2 3 0,3 6 0,-3 1 0,4 15 0,-2 0 0,2-1 0,-2-10 0,1-16 0,-2-11 0,-1-2 0,0 6 0,-3 3 0,2 6 0,-1 0 0,0-6 0,2-3 0,-4 2 0,2-1 0,-3 14 0,-2 3 0,-3 1 0,-1-5 0,-4-8 0,3-10 0,-5 0 0,2-2 0,-8 4 0,3 2 0,-3-1 0,-2 3 0,0-7 0,-12 0 0,3-9 0,-11-2 0,7-7 0,-9 2 0,1-3 0,-19 1 0,-10-7 0,-12 1 0,41-2 0,0 0 0,-35 2 0,-7-4 0,21 8 0,-2-5 0,5-3 0,-2-11 0,2-6 0,-3-11 0,14 2 0,4-1 0,2-5 0,-6-10 0,-6-7 0,2-3 0,4-5 0,4-4 0,23 27 0,0-3-372,-6-10 0,-3-3 372,-9-9 0,-1-1 0,7 6 0,0 1 0,-2-3 0,1 3 0,14 16 0,3 2 0,-20-36 0,4 7 0,5 10 0,-10-5 0,-3 9 372,14 22 0,-2 0-372,-31-24 0,-5 5 0,24 15 0,9 14 0,-2-7 0,-2 2 0,-32-20 0,30 25 0,-3 1 0,-4-3 0,-2 0 0,-5 1 0,-2 1 0,2 5 0,0 2 0,7 0 0,-2 0 0,-16-1 0,-2 1-310,9 2 0,-1 0 310,-11-1 0,-2 3 0,1 2 0,0 1 0,-1-2 0,0 0 0,-8-1 0,0-2 0,10-2 0,-1-2-527,-12-3 0,0-2 527,12 2 0,0 0 0,-5-2 0,0 2 0,6 3 0,2 1-110,4 4 1,3 1 109,12 3 0,1 2 0,-8 1 0,0 1 0,10-1 0,-1 0 0,-14-2 0,-1-2 0,4 1 0,1 0 0,-1-2 0,-2 0 0,-4 2 0,-1 0 0,6 2 0,-4-1-583,7 1 1,-4-1-1,-1 0 583,-4 0 0,0 0 0,-5-2-570,6 1 1,-3-1 0,-3-1 0,0 0 569,-5-1 0,-2 0 0,-1 0 0,2-1 0,1 2 0,1 0 0,1 0 0,1 0-241,-12-4 0,2 1 0,2 1 241,3 2 0,2 1 0,2 0 0,10 1 0,2 0 0,-3-1 0,-19-1 0,-4 0 0,-2 0-664,-1-1 0,-1 1 0,-2-1 664,20 3 0,-1 0 0,-1 0 0,2 0 0,2 1 0,0 0 0,2 0 0,1 0-3,-11-3 0,2 0 0,0 1 3,0 0 0,0 0 0,3 3 0,-14 0 0,3 3 477,25 2 1,-1 1 0,2 1-478,-22 3 0,2 0 0,-8-1 0,0-1 0,8 2 0,0-1 0,18-1 0,-2-1 0,2 1 0,-29-2 0,0-1 0,25 0 0,-2-1 0,1 0 0,4 2 0,1-1 0,0 1 0,-2-2 0,1 0 0,-1 2 0,-3 1 0,0 2 0,2 0 0,-24 0 0,-1-1 0,21 1 0,-2-1 0,3 1 0,-14-1 0,2 0 0,-11-1 0,0 1 0,8 0 0,3 1 0,10 2 0,4 0 738,8 0 0,3-1-738,-37 5 0,3-1 0,39-2 0,-2-1 1090,-10 1 1,-2-1-1091,-6 1 0,0-1 0,-9 0 0,2-1 0,8 2 0,1-1 0,-8-1 0,0 0 0,19 0 0,1 0 0,-3 0 0,2 0 828,9 0 1,0 0-829,-6 0 0,-1 0 0,-4 0 0,0 0 0,2 2 0,-1-1 0,-10-1 0,-2 1 125,-2 0 1,-1 0-126,-5-1 0,-1 0 0,-3 0 0,4 0 0,19 0 0,5 0 0,-27 0 556,20 2-556,20 1 119,-5 2-119,-9-3 969,-14 0-969,-5 1 0,11-3 0,7 5 0,18-3 0,-9 5 0,9 0 0,-4 5 0,9-3 0,-6 4 0,13-2 0,-2 1 0,10-1 0,2 2 0,-12 4 0,-2 1 0,-19 6 0,7-6 0,-4 3 0,11-3 0,-9 9 0,9-1 0,-17 7 0,15-5 0,1-4 0,-1 1 0,6-7 0,-4 4 0,10-3 0,-1 7 0,6 0 0,-7 11 0,2-5 0,-2 8 0,1-9 0,5 0 0,1 1 0,5-4 0,0 4 0,4-6 0,2-3 0,2-3 0,-3 5 0,-3 3 0,-4 13 0,2 6 0,1 5 0,5-8 0,1 3 0,0-3 0,2 10 0,0 0 0,4 1 0,1-5 0,5-1 0,-3 14 0,2 5 0,0 3 0,0-3 0,3-15 0,0-4 0,0-2 0,0 9 0,0-1 0,-4-3 0,1-7 0,-3-11 0,2-6 0,0 5 0,2-5 0,-1 30 0,2 4 0,0-7 0,0 6 0,0-5 0,1-30 0,0-4 0,2-1 0,-2 8 0,2 5 0,-2 15 0,0 2 0,-3 13 0,1 0 0,-1 1 0,-2-1 0,4-11 0,-3 10 0,3-12 0,-1 6 0,2-13 0,0-8 0,0-10 0,0-2 0,0-9 0,0 4 0,0-2 0,0 6 0,0-1 0,0 2 0,0 0 0,0 1 0,0 5 0,0 4 0,0-5 0,0 1 0,0-9 0,0 3 0,0 4 0,0 3 0,0 5 0,0-4 0,-2-3 0,2-8 0,-2-4 0,1 0 0,-1-1 0,0-1 0,-1-3 0,1 1 0,-2-2 0,1 2 0,-4-1 0,1 0 0,-4-2 0,3-1 0,-3-3 0,0 1 0,-1 0 0,2-3 0,1 0 0,4-3 0,-2 0 0,-1-1 0,-2 0 0,-1 0 0,-1 0 0,-1 2 0,0-2 0,-8 2 0,-1-2 0,-4 1 0,3-1 0,4 2 0,6 0 0,2-2 0,3 1 0,0-1 0,0 0 0,2 0 0,0 0 0,0 0 0,1 0 0,-3 2 0,0-2 0,-2 2 0,-6-2 0,-4 0 0,-3-2 0,7 2 0,5-2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9T13:06:53.9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18045 294 24575,'12'-7'0,"-3"0"0,2 2 0,1 0 0,6 1 0,8 0 0,11-2 0,6-4 0,22-6 0,11-6 0,13-8 0,-16 2 0,3 0 0,-23 4 0,7 4 0,-15-1 0,-8 7 0,-12 4 0,-8 7 0,7-3 0,4 3 0,1-4 0,-3 2 0,-10 2 0,-3 0 0,0 2 0,10 0 0,1 1 0,4 1 0,-6 0 0,4 2 0,-2 1 0,6 2 0,-2 4 0,0 2 0,7 10 0,12 9 0,6 5 0,8 7 0,-6-7 0,-11-4 0,-7-2 0,-14-8 0,0 11 0,-8-3 0,5 10 0,-4 6 0,6 9 0,2 10 0,-3-4 0,-2-9 0,-7-2 0,1-2 0,0 20 0,4 11 0,-5 16 0,-6-43 0,0 1 0,-3-1 0,0 2 0,-1 11 0,-1 0 0,1-12 0,-1-1 0,-1 7 0,0-2 0,0 26 0,0-3 0,0-10 0,0 7 0,0-8 0,0 8 0,0-7 0,0 6 0,-3-2 0,0 11 0,-2-13 0,-1 8 0,3-26 0,-1 0 0,1-8 0,-1-6 0,-1 9 0,0-5 0,-1 2 0,1-8 0,-1-10 0,0-4 0,2-8 0,-1-1 0,3-6 0,1-3 0,-1-1 0,-3-1 0,-4 2 0,-9 0 0,-4 0 0,-8-2 0,-1-2 0,-6-4 0,-3-5 0,2-1 0,-5-3 0,9 5 0,-6-3 0,0 4 0,-10-6 0,-1 5 0,-8-6 0,11 7 0,5-2 0,10 3 0,2-2 0,0-4 0,-6-6 0,-2-5 0,1 1 0,-3-5 0,0 2 0,-4-6 0,-1 3 0,-8-6 0,9 2 0,-10-7 0,0-8 0,-7-9 0,23 21 0,-1-1 0,-25-25 0,-8-5 0,12 14 0,-1-3 0,-7 7 0,0-4 0,10 15 0,-1-7 0,18 18 0,2-1 0,4 9 0,4 0 0,-5 4 0,-3-3 0,-14 0 0,-10-9 0,-20-8 0,37 11 0,-1-1 0,-2 1 0,1 1 0,-34-13 0,3 7 0,14 11 0,-12 1 0,-17-6 0,30 8 0,-5-2-394,-9-7 0,-1-2 394,4 4 0,0-1 0,-7-7 0,4-1 0,23 11 0,3 1-144,-10-1 0,-1 0 144,2 4 0,-2 1 0,-8 0 0,-2-1-528,-1-2 1,-3-2 527,-18-4 0,0-3 0,14 2 0,1-1 0,-11-3 0,1 2 0,15 5 0,2 1 0,-2-1 0,2 3-89,11 4 0,1 3 89,0-2 0,-1 2 0,-2 2 0,0 1 0,-1-3 0,0 1 0,0 1 0,0-1 0,4-1 0,0-1 0,6 3 0,2 1 727,-41-6-727,44 6 0,2 0 280,-21-2-280,8 0 1103,10 1-1103,0 2 199,-14-3-199,-5 0 0,-27-2 0,8 2 0,34 5 0,-1 0 0,6 0 0,0 0 0,0 1 0,1 0 0,-33-3 0,17 2 0,0-4 0,-6-2 0,-16 0 0,36 3 0,0 0 0,-38 0 0,7-3 0,16 4 0,11 0 0,10 2 0,7-1 0,15 4 0,-4-3 0,3 0 0,-8-1 0,-10 2 0,-13 0 0,-10 2 0,-11 0 0,11 0 0,-2-3 0,9-2 0,-5-3 0,-1 0 0,3-1 0,8 5 0,8-2 0,-7 3 0,-11-2 0,-22-4 0,-3 0 0,2-2 0,18 2 0,-14-1 0,5 3 0,29 3 0,-2 0 0,0 1 0,-2-1 0,-4 0 0,-3-1-341,-14-4 1,-2-1 340,2 1 0,-2-1 0,-12-2 0,-2 1 0,8 3 0,0 1 0,-1 3 0,2 1 0,7 1 0,3 0 0,8 0 0,3-1 0,-32-3 0,-1-6 0,6-2 0,36 7 0,1 1 0,-43-4 0,0 5 681,2 5-681,-6 0 0,35 0 0,-1 0 0,6 0 0,0 0 0,-12 0 0,1 0 0,12 0 0,1 0 0,-2-1 0,3-1 0,-30 2 0,12-3 0,13 3 0,-6 0 0,-17 0 0,2 0 0,-2 0 0,14 0 0,8 0 0,1 0 0,-1 2 0,-16 1 0,-4 3 0,-11-3 0,32-1 0,-2-1-276,-4-3 0,-2 0 276,-6 0 0,-3 0 0,-6 0 0,-1 0 0,4-1 0,1-1 0,-5 2 0,2 0 0,10 0 0,4 0 0,13 0 0,4 1 0,-28 3 0,23-1 0,-6 1 0,11-2 0,14 0 552,9 1-552,8 1 0,-3 0 0,-14 6 0,-6-2 0,-14 8 0,3-4 0,-3 0 0,11-4 0,10-3 0,11-1 0,-6-2 0,-18 2 0,-27-1 0,-2 4 0,10-5 0,28 3 0,26-11 0,8 8 0,6-9 0,-7 11 0,0-3 0,-5 6 0,-3-3 0,-4 1 0,-18-1 0,-17-2 0,-41-3 0,-2-1 0,29 2 0,-1 0 0,13 1 0,1 0 0,-14 0 0,1 2 0,15-1 0,0 0 0,-16 0 0,1 0 0,15 0 0,0 0 0,-5 0 0,2 0 0,-22 0 0,18 2 0,20 0 0,5 0 0,0 2 0,0-4 0,0 4 0,6 0 0,-5 2 0,5 6 0,-15 0 0,-4 6 0,-22 3 0,-2-4 0,-14 2 0,2-8 0,8 2 0,6 0 0,10 4 0,1 3 0,-2-1 0,-21 5 0,-9 2 0,32-8 0,-2 1 0,1 2 0,-1 1 0,1 3 0,2-1 0,10-5 0,2 0 0,-41 18 0,26-14 0,2 0 0,19-6 0,6 2 0,7 4 0,-3 7 0,-2 14 0,-3 11 0,-10 12 0,-2 6 0,-7 2 0,10-1 0,-1 11 0,9 6 0,15-38 0,2 1-266,1 9 1,0 2 265,-3 4 0,0 2 0,2 8 0,2-1 0,-2-10 0,1-3 0,0 1 0,1-3 0,-3 34 0,10-47 0,0 0 0,-2 41 0,2-4 0,1-17 0,0 1 531,3-10-531,-6 12 0,-1 9 0,4-32 0,1 1 0,2 3 0,0 0 0,0 0 0,2-1 0,2 0 0,1-2 0,-3 32 0,3-11 0,0-9 0,0 2 0,3-9 0,-3 15 0,4-20 0,-3 1 0,3-9 0,-4 3 0,2-5 0,-2-4 0,0-1 0,0 7 0,2 2 0,1 10 0,3-8 0,-2-11 0,-1-9 0,-3-8 0,0 0 0,0 6 0,4 2 0,1 1 0,1 0 0,-2 2 0,-3-2 0,1 6 0,1 2 0,1 5 0,1 2 0,-3 3 0,0-5 0,-2-1 0,2-7 0,0 1 0,2-7 0,-2-6 0,0-6 0,-2-3 0,0 5 0,0 6 0,1-2 0,0 2 0,0-8 0,-1 2 0,2 7 0,1 12 0,-1 24 0,2-7 0,-3-1 0,1-25 0,-4-17 0,2-2 0,-3 0 0,1 3 0,-3 4 0,-2 0 0,-1 4 0,1 0 0,2 1 0,2-6 0,-2-2 0,2-6 0,-3 3 0,4 2 0,-6 3 0,-4 6 0,-2 1 0,-3 0 0,4-1 0,-1-4 0,5 1 0,-2-5 0,3-2 0,0-2 0,1-4 0,-1-1 0,0 0 0,-2 1 0,-1 3 0,-10 9 0,-4 3 0,-14 9 0,10-10 0,-4-5 0,9-9 0,-4-10 0,-6-4 0,1-5 0,3 1 0,9 3 0,5 5 0,3 0 0,-6-1 0,0-2 0,-8-1 0,8 2 0,1 3 0,9 3 0,2 0 0,2 2 0,-7-13 0,7 10 0,-5-10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FDB68-6067-AD44-BA51-F7D77A165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A999C2-C6EB-684B-B389-5EAD35FAC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3AFA1-66F9-754D-988E-69B48E632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EE88-CAC3-2247-A83C-4C30F2EE854B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39649-DBBA-5143-9C45-8E5F14985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9A9DC-E0BE-1A4A-90CA-F60B0A5DC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8990-2E81-6146-9E10-6DD68052F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1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BCD86-7BF8-5543-AFEA-E3F50E7A1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804595-E950-0B48-8A41-20939B0CB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6DD2F-9A26-8A4A-A912-D024B89C1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EE88-CAC3-2247-A83C-4C30F2EE854B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6946B-3010-E249-B7C8-1C20DADAA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850E0-6648-384A-B8E9-35BEF985D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8990-2E81-6146-9E10-6DD68052F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86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C1F336-9E1C-124A-9E12-4553CAF5A6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3A9BB2-77C6-0A41-A1D6-F6422CDA9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235B8-B092-7D42-820A-662C911B2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EE88-CAC3-2247-A83C-4C30F2EE854B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AC90F-80B4-0F4A-85A7-C2150907A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80442-2F96-C042-82B7-B7FCEC9A1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8990-2E81-6146-9E10-6DD68052F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63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EFC60-5559-AC4A-919A-4A5FD3D3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04700-7554-CF42-9488-95384B354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52334-CB03-0F4D-A680-EC642A5CF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EE88-CAC3-2247-A83C-4C30F2EE854B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EF9CA-5909-D04D-9E6F-DCDCA7217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AA8E5-EA03-3741-BD4B-2E02E4AF1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8990-2E81-6146-9E10-6DD68052F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1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D3351-D8E0-5541-9E3B-03F687FE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336B5-CB10-E742-B37C-308E62C37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3ECEA-E9E2-0D43-A57A-139965DEB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EE88-CAC3-2247-A83C-4C30F2EE854B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45EC3-6C46-FE41-BD14-A89684F36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BFA73-4E11-8647-8D95-6BD0E600C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8990-2E81-6146-9E10-6DD68052F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0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C7838-796A-7F4C-BE2B-8100BF457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3D317-685D-DC4F-97FC-EFD707000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D25D81-B8A5-4045-ABEC-F055F93D9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9136CD-57F3-B543-B385-614E269AF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EE88-CAC3-2247-A83C-4C30F2EE854B}" type="datetimeFigureOut">
              <a:rPr lang="en-US" smtClean="0"/>
              <a:t>9/9/19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08506-54F8-CB4A-9C8C-A3B3BB2FE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CFDAA6-59A0-6643-8CAB-F69C8884D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8990-2E81-6146-9E10-6DD68052F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0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72487-8615-EA4A-9E5A-DD85BAC57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5ACE1-E437-9F40-8739-FACDC3164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7ACC0E-AFA7-284D-95B6-DCF64D5B2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9BAA27-80F5-AE43-A7A3-2B6F70D25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0F68F2-A94A-CF45-98B6-7263A4F15B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F10C9C-E621-F249-AE9F-954FF8EFA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EE88-CAC3-2247-A83C-4C30F2EE854B}" type="datetimeFigureOut">
              <a:rPr lang="en-US" smtClean="0"/>
              <a:t>9/9/19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E2C84E-DECC-3545-BDCB-314E2A271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9002D2-B3DD-1148-B81C-E9F87D1DE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8990-2E81-6146-9E10-6DD68052F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6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673DB-C324-5B4F-9AF7-48B51447D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2A4EDE-026A-EE4D-A1FD-7EDCE6E03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EE88-CAC3-2247-A83C-4C30F2EE854B}" type="datetimeFigureOut">
              <a:rPr lang="en-US" smtClean="0"/>
              <a:t>9/9/19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4C6753-97C3-D548-A1E5-D7087354E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2CEBAA-1400-7C4C-86F6-11671FADF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8990-2E81-6146-9E10-6DD68052F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3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48D239-FD1E-204C-80B2-9098B5A9D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EE88-CAC3-2247-A83C-4C30F2EE854B}" type="datetimeFigureOut">
              <a:rPr lang="en-US" smtClean="0"/>
              <a:t>9/9/19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5B53B6-CD1A-2E48-B352-847FA7B7E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91D23-BA53-9749-B216-FDB4FC8EA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8990-2E81-6146-9E10-6DD68052F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4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6B5E-7F0E-DF4C-A0DF-6869ED55E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28AF3-DAF9-8F4B-9924-97682B82C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F6C8A-1F08-8A4E-82AE-7940543AE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8875AC-3E5C-5E4A-BC34-0B537BC24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EE88-CAC3-2247-A83C-4C30F2EE854B}" type="datetimeFigureOut">
              <a:rPr lang="en-US" smtClean="0"/>
              <a:t>9/9/19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E7326E-7899-2C46-A234-5616DBC8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7AB4F-BFB7-1B46-9F32-783761653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8990-2E81-6146-9E10-6DD68052F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2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C7D25-8F1B-7B42-9237-8B0504CD7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B4867A-66C0-2C49-A5A6-7EA3C72427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29D65C-D654-424F-A11A-551093452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45192-F635-0040-A2CD-0D8FAA56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EE88-CAC3-2247-A83C-4C30F2EE854B}" type="datetimeFigureOut">
              <a:rPr lang="en-US" smtClean="0"/>
              <a:t>9/9/19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FE6430-EA0C-CB4E-AFD5-FF1D40074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FDB48-E6B9-1342-80E7-07215A6E2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8990-2E81-6146-9E10-6DD68052F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A62636-1365-9F41-B70A-00DECE6B6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92077-8A4E-0544-8ECF-DBE9B1708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3FE7C-C98B-6548-8EE8-1F074BBEDC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3EE88-CAC3-2247-A83C-4C30F2EE854B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63E2F-F6C8-054A-A6EA-420DE69D46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1DD91-97DE-9648-BF09-635F00429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A8990-2E81-6146-9E10-6DD68052F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5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9.png"/><Relationship Id="rId4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91B8D-0662-B948-915D-79F880C655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6.S080 Lecture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CF662A-6A05-8140-86B7-FD8B9DBD30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Sam Madden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9233B3-42D7-7F48-BF3A-6E8968617E38}"/>
              </a:ext>
            </a:extLst>
          </p:cNvPr>
          <p:cNvSpPr/>
          <p:nvPr/>
        </p:nvSpPr>
        <p:spPr>
          <a:xfrm>
            <a:off x="467639" y="488821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Key ideas: </a:t>
            </a:r>
          </a:p>
          <a:p>
            <a:r>
              <a:rPr lang="en-US" sz="2400" dirty="0"/>
              <a:t>Tabular data &amp; relational model</a:t>
            </a:r>
          </a:p>
          <a:p>
            <a:r>
              <a:rPr lang="en-US" sz="2400" dirty="0"/>
              <a:t>Relational algebra &amp; SQL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89590C-ADA1-6E4D-8ED4-5F7E0524B57F}"/>
              </a:ext>
            </a:extLst>
          </p:cNvPr>
          <p:cNvSpPr/>
          <p:nvPr/>
        </p:nvSpPr>
        <p:spPr>
          <a:xfrm>
            <a:off x="5292247" y="491322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Next time: reversed lecture on SQL &amp; Pandas;  bring a laptop setup as in Lab 0</a:t>
            </a:r>
          </a:p>
          <a:p>
            <a:r>
              <a:rPr lang="en-US" sz="2400" dirty="0"/>
              <a:t>Let us know ASAP if you need to borrow one</a:t>
            </a:r>
          </a:p>
          <a:p>
            <a:r>
              <a:rPr lang="en-US" sz="2400" dirty="0"/>
              <a:t>Make sure your laptop is charged!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E5EB37-4140-CE4B-9EC4-416F3264EC64}"/>
              </a:ext>
            </a:extLst>
          </p:cNvPr>
          <p:cNvSpPr/>
          <p:nvPr/>
        </p:nvSpPr>
        <p:spPr>
          <a:xfrm>
            <a:off x="1246068" y="706994"/>
            <a:ext cx="3111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dsg.csail.mit.edu</a:t>
            </a:r>
            <a:r>
              <a:rPr lang="en-US" dirty="0"/>
              <a:t>/6.S080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C9D0D7-F89D-1E46-81D3-C0272F73F2EA}"/>
              </a:ext>
            </a:extLst>
          </p:cNvPr>
          <p:cNvSpPr/>
          <p:nvPr/>
        </p:nvSpPr>
        <p:spPr>
          <a:xfrm>
            <a:off x="7210545" y="750109"/>
            <a:ext cx="31111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Piazza signup:</a:t>
            </a:r>
          </a:p>
          <a:p>
            <a:r>
              <a:rPr lang="en-US" dirty="0" err="1"/>
              <a:t>piazza.com</a:t>
            </a:r>
            <a:r>
              <a:rPr lang="en-US" dirty="0"/>
              <a:t>/</a:t>
            </a:r>
            <a:r>
              <a:rPr lang="en-US" dirty="0" err="1"/>
              <a:t>mit</a:t>
            </a:r>
            <a:r>
              <a:rPr lang="en-US" dirty="0"/>
              <a:t>/fall2019/6s080</a:t>
            </a:r>
          </a:p>
        </p:txBody>
      </p:sp>
    </p:spTree>
    <p:extLst>
      <p:ext uri="{BB962C8B-B14F-4D97-AF65-F5344CB8AC3E}">
        <p14:creationId xmlns:p14="http://schemas.microsoft.com/office/powerpoint/2010/main" val="1562746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E201E-A747-7C44-87D3-98DE79914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Fandom Relationship – Try 3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3B37673-F8D1-724E-9226-FABEFC1D47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637784"/>
              </p:ext>
            </p:extLst>
          </p:nvPr>
        </p:nvGraphicFramePr>
        <p:xfrm>
          <a:off x="136742" y="2902863"/>
          <a:ext cx="657720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069">
                  <a:extLst>
                    <a:ext uri="{9D8B030D-6E8A-4147-A177-3AD203B41FA5}">
                      <a16:colId xmlns:a16="http://schemas.microsoft.com/office/drawing/2014/main" val="117957411"/>
                    </a:ext>
                  </a:extLst>
                </a:gridCol>
                <a:gridCol w="751562">
                  <a:extLst>
                    <a:ext uri="{9D8B030D-6E8A-4147-A177-3AD203B41FA5}">
                      <a16:colId xmlns:a16="http://schemas.microsoft.com/office/drawing/2014/main" val="2069425050"/>
                    </a:ext>
                  </a:extLst>
                </a:gridCol>
                <a:gridCol w="1302706">
                  <a:extLst>
                    <a:ext uri="{9D8B030D-6E8A-4147-A177-3AD203B41FA5}">
                      <a16:colId xmlns:a16="http://schemas.microsoft.com/office/drawing/2014/main" val="3524539263"/>
                    </a:ext>
                  </a:extLst>
                </a:gridCol>
                <a:gridCol w="1778696">
                  <a:extLst>
                    <a:ext uri="{9D8B030D-6E8A-4147-A177-3AD203B41FA5}">
                      <a16:colId xmlns:a16="http://schemas.microsoft.com/office/drawing/2014/main" val="1806172815"/>
                    </a:ext>
                  </a:extLst>
                </a:gridCol>
                <a:gridCol w="1528176">
                  <a:extLst>
                    <a:ext uri="{9D8B030D-6E8A-4147-A177-3AD203B41FA5}">
                      <a16:colId xmlns:a16="http://schemas.microsoft.com/office/drawing/2014/main" val="4219075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FanID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Birthday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447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1/2/1990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 Pumpkin 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timk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10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1/1/2000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 Vassar 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srmadden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19005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19B220D-F22A-034C-9608-4165F9FECAE4}"/>
              </a:ext>
            </a:extLst>
          </p:cNvPr>
          <p:cNvSpPr txBox="1"/>
          <p:nvPr/>
        </p:nvSpPr>
        <p:spPr>
          <a:xfrm>
            <a:off x="136742" y="2530494"/>
            <a:ext cx="516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Members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60F61BCF-C6E6-454E-B6C5-65A9808D65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0849058"/>
              </p:ext>
            </p:extLst>
          </p:nvPr>
        </p:nvGraphicFramePr>
        <p:xfrm>
          <a:off x="968679" y="4689077"/>
          <a:ext cx="630936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1795741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694250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524539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BandID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447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Nickelback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Terrible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348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Terrible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10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Limp </a:t>
                      </a:r>
                      <a:r>
                        <a:rPr lang="en-US" dirty="0" err="1"/>
                        <a:t>Bizkit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Terrible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4113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B5D34AD-94B6-AC4C-BC09-9D392CEBD5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817462"/>
              </p:ext>
            </p:extLst>
          </p:nvPr>
        </p:nvGraphicFramePr>
        <p:xfrm>
          <a:off x="8441498" y="3205717"/>
          <a:ext cx="224320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602">
                  <a:extLst>
                    <a:ext uri="{9D8B030D-6E8A-4147-A177-3AD203B41FA5}">
                      <a16:colId xmlns:a16="http://schemas.microsoft.com/office/drawing/2014/main" val="1393597749"/>
                    </a:ext>
                  </a:extLst>
                </a:gridCol>
                <a:gridCol w="1121602">
                  <a:extLst>
                    <a:ext uri="{9D8B030D-6E8A-4147-A177-3AD203B41FA5}">
                      <a16:colId xmlns:a16="http://schemas.microsoft.com/office/drawing/2014/main" val="40852225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FanID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BandID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953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542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50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27386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4AE6865-59C9-544D-8C2A-773775855BF5}"/>
              </a:ext>
            </a:extLst>
          </p:cNvPr>
          <p:cNvSpPr txBox="1"/>
          <p:nvPr/>
        </p:nvSpPr>
        <p:spPr>
          <a:xfrm>
            <a:off x="838200" y="4319745"/>
            <a:ext cx="516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51478C-D510-6D40-AD65-407264F0C801}"/>
              </a:ext>
            </a:extLst>
          </p:cNvPr>
          <p:cNvSpPr txBox="1"/>
          <p:nvPr/>
        </p:nvSpPr>
        <p:spPr>
          <a:xfrm>
            <a:off x="8441498" y="2816752"/>
            <a:ext cx="516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Member-Band-Fans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2AA6F0-B8A8-2141-8D61-F52738E4C292}"/>
              </a:ext>
            </a:extLst>
          </p:cNvPr>
          <p:cNvSpPr txBox="1"/>
          <p:nvPr/>
        </p:nvSpPr>
        <p:spPr>
          <a:xfrm>
            <a:off x="8441498" y="4835046"/>
            <a:ext cx="315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Relationship table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2D7D67-2027-3A4F-A196-139885BBFFE7}"/>
              </a:ext>
            </a:extLst>
          </p:cNvPr>
          <p:cNvSpPr txBox="1"/>
          <p:nvPr/>
        </p:nvSpPr>
        <p:spPr>
          <a:xfrm>
            <a:off x="8441497" y="5526106"/>
            <a:ext cx="2243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members can be a fan of no bands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AD036F-27F4-3F4E-BD5B-E7B207CDAD9B}"/>
              </a:ext>
            </a:extLst>
          </p:cNvPr>
          <p:cNvSpPr txBox="1"/>
          <p:nvPr/>
        </p:nvSpPr>
        <p:spPr>
          <a:xfrm>
            <a:off x="838200" y="1639649"/>
            <a:ext cx="410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“Normalized”</a:t>
            </a:r>
          </a:p>
        </p:txBody>
      </p:sp>
    </p:spTree>
    <p:extLst>
      <p:ext uri="{BB962C8B-B14F-4D97-AF65-F5344CB8AC3E}">
        <p14:creationId xmlns:p14="http://schemas.microsoft.com/office/powerpoint/2010/main" val="66402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C01B5-C68A-CE4F-AA43-2E8D2106C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to Many Relationships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69364C5-CBD1-A945-AEC7-B8DDE0BAE3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382894"/>
              </p:ext>
            </p:extLst>
          </p:nvPr>
        </p:nvGraphicFramePr>
        <p:xfrm>
          <a:off x="737992" y="2083663"/>
          <a:ext cx="630936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1795741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694250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524539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447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Nickelback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Terrible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348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Terrible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10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Limp </a:t>
                      </a:r>
                      <a:r>
                        <a:rPr lang="en-US" dirty="0" err="1"/>
                        <a:t>Bizkit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Terrible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41138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1BBD2641-C7ED-5A44-85B9-F1769A523E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71526"/>
              </p:ext>
            </p:extLst>
          </p:nvPr>
        </p:nvGraphicFramePr>
        <p:xfrm>
          <a:off x="737992" y="4177597"/>
          <a:ext cx="630936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1795741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694250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524539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447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Gillette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4/5/2020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348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Fenway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5/1/2020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10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Agganis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6/1/2020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4113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7F1F794-0EDD-5946-9611-9FF512E63FB6}"/>
              </a:ext>
            </a:extLst>
          </p:cNvPr>
          <p:cNvSpPr txBox="1"/>
          <p:nvPr/>
        </p:nvSpPr>
        <p:spPr>
          <a:xfrm>
            <a:off x="650310" y="1714331"/>
            <a:ext cx="516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367499-6CE6-1845-ABF1-F1C49A37078E}"/>
              </a:ext>
            </a:extLst>
          </p:cNvPr>
          <p:cNvSpPr txBox="1"/>
          <p:nvPr/>
        </p:nvSpPr>
        <p:spPr>
          <a:xfrm>
            <a:off x="650310" y="3828358"/>
            <a:ext cx="516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Shows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1E2F12-1AD3-CA47-A0B0-BA552F54AF4D}"/>
              </a:ext>
            </a:extLst>
          </p:cNvPr>
          <p:cNvSpPr txBox="1"/>
          <p:nvPr/>
        </p:nvSpPr>
        <p:spPr>
          <a:xfrm>
            <a:off x="7979079" y="3254267"/>
            <a:ext cx="2492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to represent the fact that each show is played by one band?</a:t>
            </a:r>
          </a:p>
        </p:txBody>
      </p:sp>
    </p:spTree>
    <p:extLst>
      <p:ext uri="{BB962C8B-B14F-4D97-AF65-F5344CB8AC3E}">
        <p14:creationId xmlns:p14="http://schemas.microsoft.com/office/powerpoint/2010/main" val="2549165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C01B5-C68A-CE4F-AA43-2E8D2106C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to Many Relationships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69364C5-CBD1-A945-AEC7-B8DDE0BAE37C}"/>
              </a:ext>
            </a:extLst>
          </p:cNvPr>
          <p:cNvGraphicFramePr>
            <a:graphicFrameLocks/>
          </p:cNvGraphicFramePr>
          <p:nvPr/>
        </p:nvGraphicFramePr>
        <p:xfrm>
          <a:off x="737992" y="2083663"/>
          <a:ext cx="630936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1795741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694250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524539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447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Nickelback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Terrible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348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Terrible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10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Limp </a:t>
                      </a:r>
                      <a:r>
                        <a:rPr lang="en-US" dirty="0" err="1"/>
                        <a:t>Bizkit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Terrible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41138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1BBD2641-C7ED-5A44-85B9-F1769A523E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1807126"/>
              </p:ext>
            </p:extLst>
          </p:nvPr>
        </p:nvGraphicFramePr>
        <p:xfrm>
          <a:off x="737990" y="4177597"/>
          <a:ext cx="836843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2108">
                  <a:extLst>
                    <a:ext uri="{9D8B030D-6E8A-4147-A177-3AD203B41FA5}">
                      <a16:colId xmlns:a16="http://schemas.microsoft.com/office/drawing/2014/main" val="117957411"/>
                    </a:ext>
                  </a:extLst>
                </a:gridCol>
                <a:gridCol w="2092108">
                  <a:extLst>
                    <a:ext uri="{9D8B030D-6E8A-4147-A177-3AD203B41FA5}">
                      <a16:colId xmlns:a16="http://schemas.microsoft.com/office/drawing/2014/main" val="2069425050"/>
                    </a:ext>
                  </a:extLst>
                </a:gridCol>
                <a:gridCol w="2092108">
                  <a:extLst>
                    <a:ext uri="{9D8B030D-6E8A-4147-A177-3AD203B41FA5}">
                      <a16:colId xmlns:a16="http://schemas.microsoft.com/office/drawing/2014/main" val="3524539263"/>
                    </a:ext>
                  </a:extLst>
                </a:gridCol>
                <a:gridCol w="2092108">
                  <a:extLst>
                    <a:ext uri="{9D8B030D-6E8A-4147-A177-3AD203B41FA5}">
                      <a16:colId xmlns:a16="http://schemas.microsoft.com/office/drawing/2014/main" val="1404453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BandId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447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Gillette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4/5/2020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348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Fenway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5/1/2020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10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Agganis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6/1/2020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4113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7F1F794-0EDD-5946-9611-9FF512E63FB6}"/>
              </a:ext>
            </a:extLst>
          </p:cNvPr>
          <p:cNvSpPr txBox="1"/>
          <p:nvPr/>
        </p:nvSpPr>
        <p:spPr>
          <a:xfrm>
            <a:off x="650310" y="1714331"/>
            <a:ext cx="516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367499-6CE6-1845-ABF1-F1C49A37078E}"/>
              </a:ext>
            </a:extLst>
          </p:cNvPr>
          <p:cNvSpPr txBox="1"/>
          <p:nvPr/>
        </p:nvSpPr>
        <p:spPr>
          <a:xfrm>
            <a:off x="650310" y="3828358"/>
            <a:ext cx="516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Shows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8CF42-1D64-F745-AD9B-E8A1FB12E171}"/>
              </a:ext>
            </a:extLst>
          </p:cNvPr>
          <p:cNvSpPr txBox="1"/>
          <p:nvPr/>
        </p:nvSpPr>
        <p:spPr>
          <a:xfrm>
            <a:off x="9258821" y="4484151"/>
            <a:ext cx="24926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band can play multiple shows</a:t>
            </a:r>
          </a:p>
          <a:p>
            <a:endParaRPr lang="en-US" dirty="0"/>
          </a:p>
          <a:p>
            <a:r>
              <a:rPr lang="en-US" dirty="0"/>
              <a:t>Some bands can play no shows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3B9DDC-0172-B64C-B4BC-E0CD5055BB6A}"/>
              </a:ext>
            </a:extLst>
          </p:cNvPr>
          <p:cNvSpPr txBox="1"/>
          <p:nvPr/>
        </p:nvSpPr>
        <p:spPr>
          <a:xfrm>
            <a:off x="8012482" y="2832803"/>
            <a:ext cx="2492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a band columns to shows</a:t>
            </a:r>
          </a:p>
        </p:txBody>
      </p:sp>
    </p:spTree>
    <p:extLst>
      <p:ext uri="{BB962C8B-B14F-4D97-AF65-F5344CB8AC3E}">
        <p14:creationId xmlns:p14="http://schemas.microsoft.com/office/powerpoint/2010/main" val="3340425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8C109-0D2B-1A4B-9380-ECF649BAB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Relationship Diagrams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373777-2112-C64C-89A9-6618BC986ECB}"/>
              </a:ext>
            </a:extLst>
          </p:cNvPr>
          <p:cNvSpPr/>
          <p:nvPr/>
        </p:nvSpPr>
        <p:spPr>
          <a:xfrm>
            <a:off x="1753644" y="2229633"/>
            <a:ext cx="2041742" cy="964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Bands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4D473D-8643-5046-A459-A281FBE8D34A}"/>
              </a:ext>
            </a:extLst>
          </p:cNvPr>
          <p:cNvSpPr/>
          <p:nvPr/>
        </p:nvSpPr>
        <p:spPr>
          <a:xfrm>
            <a:off x="9008301" y="2229633"/>
            <a:ext cx="2041742" cy="964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B747C3-6A65-0B4E-AFAA-E9AF4B16F5E1}"/>
              </a:ext>
            </a:extLst>
          </p:cNvPr>
          <p:cNvSpPr/>
          <p:nvPr/>
        </p:nvSpPr>
        <p:spPr>
          <a:xfrm>
            <a:off x="1753644" y="5528371"/>
            <a:ext cx="2041742" cy="964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Shows</a:t>
            </a:r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BD5A6B99-BA13-0B49-A725-5A20D2C6EBA3}"/>
              </a:ext>
            </a:extLst>
          </p:cNvPr>
          <p:cNvSpPr/>
          <p:nvPr/>
        </p:nvSpPr>
        <p:spPr>
          <a:xfrm>
            <a:off x="5675334" y="2298526"/>
            <a:ext cx="1680576" cy="82671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Like</a:t>
            </a: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25ABFEB1-6005-5849-8621-DDC4FBBF5C22}"/>
              </a:ext>
            </a:extLst>
          </p:cNvPr>
          <p:cNvSpPr/>
          <p:nvPr/>
        </p:nvSpPr>
        <p:spPr>
          <a:xfrm>
            <a:off x="1934227" y="3815220"/>
            <a:ext cx="1680576" cy="82671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DDFA45-0D4D-9248-BB5B-641116AB9C4E}"/>
              </a:ext>
            </a:extLst>
          </p:cNvPr>
          <p:cNvCxnSpPr>
            <a:stCxn id="4" idx="2"/>
            <a:endCxn id="8" idx="0"/>
          </p:cNvCxnSpPr>
          <p:nvPr/>
        </p:nvCxnSpPr>
        <p:spPr>
          <a:xfrm>
            <a:off x="2774515" y="3194137"/>
            <a:ext cx="0" cy="6210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09D56C-A86D-D54D-9417-A3482309D875}"/>
              </a:ext>
            </a:extLst>
          </p:cNvPr>
          <p:cNvCxnSpPr>
            <a:stCxn id="8" idx="2"/>
            <a:endCxn id="6" idx="0"/>
          </p:cNvCxnSpPr>
          <p:nvPr/>
        </p:nvCxnSpPr>
        <p:spPr>
          <a:xfrm>
            <a:off x="2774515" y="4641938"/>
            <a:ext cx="0" cy="8864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3F54EEF-1587-364E-82D9-E560F582747A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3614803" y="2711885"/>
            <a:ext cx="20605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63116D-A32F-0D4B-BC91-324456AE9A85}"/>
              </a:ext>
            </a:extLst>
          </p:cNvPr>
          <p:cNvCxnSpPr>
            <a:stCxn id="7" idx="3"/>
            <a:endCxn id="5" idx="1"/>
          </p:cNvCxnSpPr>
          <p:nvPr/>
        </p:nvCxnSpPr>
        <p:spPr>
          <a:xfrm>
            <a:off x="7355910" y="2711885"/>
            <a:ext cx="16523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FC51533-6E60-4B46-9881-72F39907E405}"/>
              </a:ext>
            </a:extLst>
          </p:cNvPr>
          <p:cNvSpPr txBox="1"/>
          <p:nvPr/>
        </p:nvSpPr>
        <p:spPr>
          <a:xfrm>
            <a:off x="4734838" y="241752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D1EFF1-4020-7247-8156-3A982E5F76BB}"/>
              </a:ext>
            </a:extLst>
          </p:cNvPr>
          <p:cNvSpPr txBox="1"/>
          <p:nvPr/>
        </p:nvSpPr>
        <p:spPr>
          <a:xfrm>
            <a:off x="8028858" y="238639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C78C020-5763-4645-9366-E0CCEFA98FD4}"/>
              </a:ext>
            </a:extLst>
          </p:cNvPr>
          <p:cNvSpPr txBox="1"/>
          <p:nvPr/>
        </p:nvSpPr>
        <p:spPr>
          <a:xfrm>
            <a:off x="2825048" y="336375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0E6B1F-106E-EB41-9E43-8680D6C626C2}"/>
              </a:ext>
            </a:extLst>
          </p:cNvPr>
          <p:cNvSpPr txBox="1"/>
          <p:nvPr/>
        </p:nvSpPr>
        <p:spPr>
          <a:xfrm>
            <a:off x="2847201" y="490048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0195FE-526F-E349-97AC-12E97DCB6F5E}"/>
              </a:ext>
            </a:extLst>
          </p:cNvPr>
          <p:cNvSpPr txBox="1"/>
          <p:nvPr/>
        </p:nvSpPr>
        <p:spPr>
          <a:xfrm>
            <a:off x="739474" y="2386394"/>
            <a:ext cx="760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Name</a:t>
            </a:r>
          </a:p>
          <a:p>
            <a:r>
              <a:rPr lang="en-US" dirty="0"/>
              <a:t>Genre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1DA8908-ECED-6C42-83C1-A43F69B2BF08}"/>
              </a:ext>
            </a:extLst>
          </p:cNvPr>
          <p:cNvSpPr txBox="1"/>
          <p:nvPr/>
        </p:nvSpPr>
        <p:spPr>
          <a:xfrm>
            <a:off x="739474" y="5687457"/>
            <a:ext cx="868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Dates</a:t>
            </a:r>
          </a:p>
          <a:p>
            <a:r>
              <a:rPr lang="en-US" dirty="0"/>
              <a:t>Venues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6F1EFC-01FF-0243-8189-1D00D462F9E5}"/>
              </a:ext>
            </a:extLst>
          </p:cNvPr>
          <p:cNvSpPr txBox="1"/>
          <p:nvPr/>
        </p:nvSpPr>
        <p:spPr>
          <a:xfrm>
            <a:off x="9271787" y="3225250"/>
            <a:ext cx="11386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Names</a:t>
            </a:r>
          </a:p>
          <a:p>
            <a:r>
              <a:rPr lang="en-US" dirty="0"/>
              <a:t>Emails</a:t>
            </a:r>
          </a:p>
          <a:p>
            <a:r>
              <a:rPr lang="en-US" dirty="0"/>
              <a:t>Addresses</a:t>
            </a:r>
          </a:p>
        </p:txBody>
      </p:sp>
    </p:spTree>
    <p:extLst>
      <p:ext uri="{BB962C8B-B14F-4D97-AF65-F5344CB8AC3E}">
        <p14:creationId xmlns:p14="http://schemas.microsoft.com/office/powerpoint/2010/main" val="2979558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Study Break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691018" y="1507778"/>
            <a:ext cx="10970713" cy="4985097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Patient database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Want to represent patients at hospitals with doctors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Patients have names, birthdates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Doctors have names, specialties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Hospitals have names, addresses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One doctor can treat multiple patients, each patient has one doctor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Each patient in one hospital, hospitals have many patients</a:t>
            </a:r>
          </a:p>
          <a:p>
            <a:pPr marL="0" indent="0">
              <a:buNone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Write out schema that captures these relationships, including primary keys and foreign keys</a:t>
            </a:r>
          </a:p>
        </p:txBody>
      </p:sp>
    </p:spTree>
    <p:extLst>
      <p:ext uri="{BB962C8B-B14F-4D97-AF65-F5344CB8AC3E}">
        <p14:creationId xmlns:p14="http://schemas.microsoft.com/office/powerpoint/2010/main" val="3506680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53F1F-04FB-9048-AD3A-4F223EB84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Sol’n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91AA3-3311-5B40-B243-4F35195FC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Patients (</a:t>
            </a:r>
            <a:r>
              <a:rPr lang="en-US" u="sng" dirty="0" err="1"/>
              <a:t>pid</a:t>
            </a:r>
            <a:r>
              <a:rPr lang="en-US" dirty="0"/>
              <a:t>, name, </a:t>
            </a:r>
            <a:r>
              <a:rPr lang="en-US" dirty="0" err="1"/>
              <a:t>bday</a:t>
            </a:r>
            <a:r>
              <a:rPr lang="en-US" dirty="0"/>
              <a:t>, did references </a:t>
            </a:r>
            <a:r>
              <a:rPr lang="en-US" dirty="0" err="1"/>
              <a:t>doctors.did</a:t>
            </a:r>
            <a:r>
              <a:rPr lang="en-US" dirty="0"/>
              <a:t>, hid references </a:t>
            </a:r>
            <a:r>
              <a:rPr lang="en-US" dirty="0" err="1"/>
              <a:t>hospitals.hid</a:t>
            </a:r>
            <a:r>
              <a:rPr lang="en-US" dirty="0"/>
              <a:t>)</a:t>
            </a:r>
          </a:p>
          <a:p>
            <a:r>
              <a:rPr lang="en-US" dirty="0"/>
              <a:t>Doctors (</a:t>
            </a:r>
            <a:r>
              <a:rPr lang="en-US" u="sng" dirty="0"/>
              <a:t>did</a:t>
            </a:r>
            <a:r>
              <a:rPr lang="en-US" dirty="0"/>
              <a:t>, name, specialty)</a:t>
            </a:r>
          </a:p>
          <a:p>
            <a:r>
              <a:rPr lang="en-US" dirty="0"/>
              <a:t>Hospital (</a:t>
            </a:r>
            <a:r>
              <a:rPr lang="en-US" u="sng" dirty="0"/>
              <a:t>hid</a:t>
            </a:r>
            <a:r>
              <a:rPr lang="en-US" dirty="0"/>
              <a:t>, name, </a:t>
            </a:r>
            <a:r>
              <a:rPr lang="en-US" dirty="0" err="1"/>
              <a:t>addr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815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B4B41-7F85-6841-94E0-359642C82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Algebra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AACDD-C7F7-E343-A118-998AF9933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Projection (</a:t>
            </a:r>
            <a:r>
              <a:rPr lang="el-GR" dirty="0"/>
              <a:t>π(</a:t>
            </a:r>
            <a:r>
              <a:rPr lang="en-US" dirty="0"/>
              <a:t>T,c1, …, </a:t>
            </a:r>
            <a:r>
              <a:rPr lang="en-US" dirty="0" err="1"/>
              <a:t>cn</a:t>
            </a:r>
            <a:r>
              <a:rPr lang="en-US" dirty="0"/>
              <a:t>)) -- select a subset of columns c1 .. </a:t>
            </a:r>
            <a:r>
              <a:rPr lang="en-US" dirty="0" err="1"/>
              <a:t>cn</a:t>
            </a:r>
            <a:endParaRPr lang="en-US" dirty="0"/>
          </a:p>
          <a:p>
            <a:r>
              <a:rPr lang="en-US" dirty="0"/>
              <a:t>Selection (</a:t>
            </a:r>
            <a:r>
              <a:rPr lang="en-US" dirty="0" err="1"/>
              <a:t>sel</a:t>
            </a:r>
            <a:r>
              <a:rPr lang="en-US" dirty="0"/>
              <a:t>(T, </a:t>
            </a:r>
            <a:r>
              <a:rPr lang="en-US" dirty="0" err="1"/>
              <a:t>pred</a:t>
            </a:r>
            <a:r>
              <a:rPr lang="en-US" dirty="0"/>
              <a:t>)) -- select a subset of rows that satisfy </a:t>
            </a:r>
            <a:r>
              <a:rPr lang="en-US" dirty="0" err="1"/>
              <a:t>pred</a:t>
            </a:r>
            <a:endParaRPr lang="en-US" dirty="0"/>
          </a:p>
          <a:p>
            <a:r>
              <a:rPr lang="en-US" dirty="0"/>
              <a:t>Cross Product (T1 x T2) -- combine two tables</a:t>
            </a:r>
          </a:p>
          <a:p>
            <a:r>
              <a:rPr lang="en-US" dirty="0"/>
              <a:t>Join (T1, T2, </a:t>
            </a:r>
            <a:r>
              <a:rPr lang="en-US" dirty="0" err="1"/>
              <a:t>pred</a:t>
            </a:r>
            <a:r>
              <a:rPr lang="en-US" dirty="0"/>
              <a:t>) = </a:t>
            </a:r>
            <a:r>
              <a:rPr lang="en-US" dirty="0" err="1"/>
              <a:t>sel</a:t>
            </a:r>
            <a:r>
              <a:rPr lang="en-US" dirty="0"/>
              <a:t>(T1 x T2, </a:t>
            </a:r>
            <a:r>
              <a:rPr lang="en-US" dirty="0" err="1"/>
              <a:t>pred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Plus set operations (Union, Difference, </a:t>
            </a:r>
            <a:r>
              <a:rPr lang="en-US" dirty="0" err="1"/>
              <a:t>etc</a:t>
            </a:r>
            <a:r>
              <a:rPr lang="en-US" dirty="0"/>
              <a:t>)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88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3A006-0616-8B41-ADF2-F4A51926D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377" y="91675"/>
            <a:ext cx="10515600" cy="1325563"/>
          </a:xfrm>
        </p:spPr>
        <p:txBody>
          <a:bodyPr/>
          <a:lstStyle/>
          <a:p>
            <a:r>
              <a:rPr lang="en-US" dirty="0"/>
              <a:t>Join as Cross Product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91FC987-C2B2-0E4D-823A-C67E7C38E7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142090"/>
              </p:ext>
            </p:extLst>
          </p:nvPr>
        </p:nvGraphicFramePr>
        <p:xfrm>
          <a:off x="303409" y="1721422"/>
          <a:ext cx="298769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845">
                  <a:extLst>
                    <a:ext uri="{9D8B030D-6E8A-4147-A177-3AD203B41FA5}">
                      <a16:colId xmlns:a16="http://schemas.microsoft.com/office/drawing/2014/main" val="544205049"/>
                    </a:ext>
                  </a:extLst>
                </a:gridCol>
                <a:gridCol w="1493845">
                  <a:extLst>
                    <a:ext uri="{9D8B030D-6E8A-4147-A177-3AD203B41FA5}">
                      <a16:colId xmlns:a16="http://schemas.microsoft.com/office/drawing/2014/main" val="1026794156"/>
                    </a:ext>
                  </a:extLst>
                </a:gridCol>
              </a:tblGrid>
              <a:tr h="364111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bandid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948984"/>
                  </a:ext>
                </a:extLst>
              </a:tr>
              <a:tr h="364111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Nickelback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93838"/>
                  </a:ext>
                </a:extLst>
              </a:tr>
              <a:tr h="364111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432370"/>
                  </a:ext>
                </a:extLst>
              </a:tr>
              <a:tr h="364111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Limp </a:t>
                      </a:r>
                      <a:r>
                        <a:rPr lang="en-US" dirty="0" err="1"/>
                        <a:t>Bizkit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84511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49B811C-3A59-374B-B608-618E377B39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721773"/>
              </p:ext>
            </p:extLst>
          </p:nvPr>
        </p:nvGraphicFramePr>
        <p:xfrm>
          <a:off x="3575021" y="1749365"/>
          <a:ext cx="298769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897">
                  <a:extLst>
                    <a:ext uri="{9D8B030D-6E8A-4147-A177-3AD203B41FA5}">
                      <a16:colId xmlns:a16="http://schemas.microsoft.com/office/drawing/2014/main" val="544205049"/>
                    </a:ext>
                  </a:extLst>
                </a:gridCol>
                <a:gridCol w="995897">
                  <a:extLst>
                    <a:ext uri="{9D8B030D-6E8A-4147-A177-3AD203B41FA5}">
                      <a16:colId xmlns:a16="http://schemas.microsoft.com/office/drawing/2014/main" val="1026794156"/>
                    </a:ext>
                  </a:extLst>
                </a:gridCol>
                <a:gridCol w="995897">
                  <a:extLst>
                    <a:ext uri="{9D8B030D-6E8A-4147-A177-3AD203B41FA5}">
                      <a16:colId xmlns:a16="http://schemas.microsoft.com/office/drawing/2014/main" val="2472967463"/>
                    </a:ext>
                  </a:extLst>
                </a:gridCol>
              </a:tblGrid>
              <a:tr h="364111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showid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bandid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948984"/>
                  </a:ext>
                </a:extLst>
              </a:tr>
              <a:tr h="364111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93838"/>
                  </a:ext>
                </a:extLst>
              </a:tr>
              <a:tr h="364111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432370"/>
                  </a:ext>
                </a:extLst>
              </a:tr>
              <a:tr h="364111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845119"/>
                  </a:ext>
                </a:extLst>
              </a:tr>
              <a:tr h="364111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77374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81F3E3D-6ED2-B240-AEA1-509396FE50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759173"/>
              </p:ext>
            </p:extLst>
          </p:nvPr>
        </p:nvGraphicFramePr>
        <p:xfrm>
          <a:off x="7507068" y="174124"/>
          <a:ext cx="4343750" cy="5734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824">
                  <a:extLst>
                    <a:ext uri="{9D8B030D-6E8A-4147-A177-3AD203B41FA5}">
                      <a16:colId xmlns:a16="http://schemas.microsoft.com/office/drawing/2014/main" val="3131177845"/>
                    </a:ext>
                  </a:extLst>
                </a:gridCol>
                <a:gridCol w="905022">
                  <a:extLst>
                    <a:ext uri="{9D8B030D-6E8A-4147-A177-3AD203B41FA5}">
                      <a16:colId xmlns:a16="http://schemas.microsoft.com/office/drawing/2014/main" val="2326037986"/>
                    </a:ext>
                  </a:extLst>
                </a:gridCol>
                <a:gridCol w="1289452">
                  <a:extLst>
                    <a:ext uri="{9D8B030D-6E8A-4147-A177-3AD203B41FA5}">
                      <a16:colId xmlns:a16="http://schemas.microsoft.com/office/drawing/2014/main" val="3004695343"/>
                    </a:ext>
                  </a:extLst>
                </a:gridCol>
                <a:gridCol w="1289452">
                  <a:extLst>
                    <a:ext uri="{9D8B030D-6E8A-4147-A177-3AD203B41FA5}">
                      <a16:colId xmlns:a16="http://schemas.microsoft.com/office/drawing/2014/main" val="3416843468"/>
                    </a:ext>
                  </a:extLst>
                </a:gridCol>
              </a:tblGrid>
              <a:tr h="419147">
                <a:tc>
                  <a:txBody>
                    <a:bodyPr/>
                    <a:lstStyle/>
                    <a:p>
                      <a:r>
                        <a:rPr lang="en-US" dirty="0" err="1"/>
                        <a:t>Bandid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showid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490767"/>
                  </a:ext>
                </a:extLst>
              </a:tr>
              <a:tr h="45190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Nickelback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444732"/>
                  </a:ext>
                </a:extLst>
              </a:tr>
              <a:tr h="45190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348298"/>
                  </a:ext>
                </a:extLst>
              </a:tr>
              <a:tr h="4519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Limp </a:t>
                      </a:r>
                      <a:r>
                        <a:rPr lang="en-US" dirty="0" err="1"/>
                        <a:t>Bizkit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075203"/>
                  </a:ext>
                </a:extLst>
              </a:tr>
              <a:tr h="45190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Nickelback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787875"/>
                  </a:ext>
                </a:extLst>
              </a:tr>
              <a:tr h="45190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151206"/>
                  </a:ext>
                </a:extLst>
              </a:tr>
              <a:tr h="4519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Limp </a:t>
                      </a:r>
                      <a:r>
                        <a:rPr lang="en-US" dirty="0" err="1"/>
                        <a:t>Bizkit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428449"/>
                  </a:ext>
                </a:extLst>
              </a:tr>
              <a:tr h="45190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Nickelback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46097"/>
                  </a:ext>
                </a:extLst>
              </a:tr>
              <a:tr h="45190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989049"/>
                  </a:ext>
                </a:extLst>
              </a:tr>
              <a:tr h="4519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Limp </a:t>
                      </a:r>
                      <a:r>
                        <a:rPr lang="en-US" dirty="0" err="1"/>
                        <a:t>Bizkit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802448"/>
                  </a:ext>
                </a:extLst>
              </a:tr>
              <a:tr h="45190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Nickelback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127982"/>
                  </a:ext>
                </a:extLst>
              </a:tr>
              <a:tr h="397941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136893"/>
                  </a:ext>
                </a:extLst>
              </a:tr>
              <a:tr h="397941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Limp </a:t>
                      </a:r>
                      <a:r>
                        <a:rPr lang="en-US" dirty="0" err="1"/>
                        <a:t>Bizkit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64113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5291C6D-02A4-E149-BFCE-1E92277F39F6}"/>
              </a:ext>
            </a:extLst>
          </p:cNvPr>
          <p:cNvSpPr txBox="1"/>
          <p:nvPr/>
        </p:nvSpPr>
        <p:spPr>
          <a:xfrm>
            <a:off x="297377" y="3848715"/>
            <a:ext cx="4605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shows by Creed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EEC34F-CA8B-E544-8394-9ACFF85FB41F}"/>
              </a:ext>
            </a:extLst>
          </p:cNvPr>
          <p:cNvSpPr txBox="1"/>
          <p:nvPr/>
        </p:nvSpPr>
        <p:spPr>
          <a:xfrm>
            <a:off x="112734" y="4697634"/>
            <a:ext cx="39199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Sel</a:t>
            </a:r>
            <a:r>
              <a:rPr lang="en-US" dirty="0"/>
              <a:t> (</a:t>
            </a:r>
          </a:p>
          <a:p>
            <a:r>
              <a:rPr lang="en-US" dirty="0"/>
              <a:t>        join(bands,</a:t>
            </a:r>
          </a:p>
          <a:p>
            <a:r>
              <a:rPr lang="en-US" dirty="0"/>
              <a:t>                shows,</a:t>
            </a:r>
          </a:p>
          <a:p>
            <a:r>
              <a:rPr lang="en-US"/>
              <a:t> 	bands</a:t>
            </a:r>
            <a:r>
              <a:rPr lang="en-US" dirty="0" err="1"/>
              <a:t>.bandid</a:t>
            </a:r>
            <a:r>
              <a:rPr lang="en-US" dirty="0"/>
              <a:t>=</a:t>
            </a:r>
            <a:r>
              <a:rPr lang="en-US" dirty="0" err="1"/>
              <a:t>shows.bandid</a:t>
            </a:r>
            <a:r>
              <a:rPr lang="en-US" dirty="0"/>
              <a:t>),</a:t>
            </a:r>
          </a:p>
          <a:p>
            <a:r>
              <a:rPr lang="en-US" dirty="0"/>
              <a:t>        name=‘Creed’)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2C3D7E-E23B-654D-852E-CAEF057DB968}"/>
              </a:ext>
            </a:extLst>
          </p:cNvPr>
          <p:cNvSpPr txBox="1"/>
          <p:nvPr/>
        </p:nvSpPr>
        <p:spPr>
          <a:xfrm>
            <a:off x="303409" y="1337091"/>
            <a:ext cx="1197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83F40B-7691-A84C-A15E-2C665C10E23A}"/>
              </a:ext>
            </a:extLst>
          </p:cNvPr>
          <p:cNvSpPr txBox="1"/>
          <p:nvPr/>
        </p:nvSpPr>
        <p:spPr>
          <a:xfrm>
            <a:off x="3607496" y="1337091"/>
            <a:ext cx="786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Shows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84AB67-7D58-BD4F-88D2-0041C93CBA0A}"/>
              </a:ext>
            </a:extLst>
          </p:cNvPr>
          <p:cNvSpPr txBox="1"/>
          <p:nvPr/>
        </p:nvSpPr>
        <p:spPr>
          <a:xfrm>
            <a:off x="6751529" y="6037545"/>
            <a:ext cx="4409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Real implementations do not ever materialize the cross product</a:t>
            </a:r>
          </a:p>
        </p:txBody>
      </p:sp>
    </p:spTree>
    <p:extLst>
      <p:ext uri="{BB962C8B-B14F-4D97-AF65-F5344CB8AC3E}">
        <p14:creationId xmlns:p14="http://schemas.microsoft.com/office/powerpoint/2010/main" val="416167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3A006-0616-8B41-ADF2-F4A51926D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as Cross Product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91FC987-C2B2-0E4D-823A-C67E7C38E787}"/>
              </a:ext>
            </a:extLst>
          </p:cNvPr>
          <p:cNvGraphicFramePr>
            <a:graphicFrameLocks noGrp="1"/>
          </p:cNvGraphicFramePr>
          <p:nvPr/>
        </p:nvGraphicFramePr>
        <p:xfrm>
          <a:off x="303409" y="1721422"/>
          <a:ext cx="298769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845">
                  <a:extLst>
                    <a:ext uri="{9D8B030D-6E8A-4147-A177-3AD203B41FA5}">
                      <a16:colId xmlns:a16="http://schemas.microsoft.com/office/drawing/2014/main" val="544205049"/>
                    </a:ext>
                  </a:extLst>
                </a:gridCol>
                <a:gridCol w="1493845">
                  <a:extLst>
                    <a:ext uri="{9D8B030D-6E8A-4147-A177-3AD203B41FA5}">
                      <a16:colId xmlns:a16="http://schemas.microsoft.com/office/drawing/2014/main" val="1026794156"/>
                    </a:ext>
                  </a:extLst>
                </a:gridCol>
              </a:tblGrid>
              <a:tr h="364111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bandid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948984"/>
                  </a:ext>
                </a:extLst>
              </a:tr>
              <a:tr h="364111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Nickelback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93838"/>
                  </a:ext>
                </a:extLst>
              </a:tr>
              <a:tr h="364111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432370"/>
                  </a:ext>
                </a:extLst>
              </a:tr>
              <a:tr h="364111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Limp </a:t>
                      </a:r>
                      <a:r>
                        <a:rPr lang="en-US" dirty="0" err="1"/>
                        <a:t>Bizkit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84511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49B811C-3A59-374B-B608-618E377B391D}"/>
              </a:ext>
            </a:extLst>
          </p:cNvPr>
          <p:cNvGraphicFramePr>
            <a:graphicFrameLocks noGrp="1"/>
          </p:cNvGraphicFramePr>
          <p:nvPr/>
        </p:nvGraphicFramePr>
        <p:xfrm>
          <a:off x="3575021" y="1749365"/>
          <a:ext cx="298769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897">
                  <a:extLst>
                    <a:ext uri="{9D8B030D-6E8A-4147-A177-3AD203B41FA5}">
                      <a16:colId xmlns:a16="http://schemas.microsoft.com/office/drawing/2014/main" val="544205049"/>
                    </a:ext>
                  </a:extLst>
                </a:gridCol>
                <a:gridCol w="995897">
                  <a:extLst>
                    <a:ext uri="{9D8B030D-6E8A-4147-A177-3AD203B41FA5}">
                      <a16:colId xmlns:a16="http://schemas.microsoft.com/office/drawing/2014/main" val="1026794156"/>
                    </a:ext>
                  </a:extLst>
                </a:gridCol>
                <a:gridCol w="995897">
                  <a:extLst>
                    <a:ext uri="{9D8B030D-6E8A-4147-A177-3AD203B41FA5}">
                      <a16:colId xmlns:a16="http://schemas.microsoft.com/office/drawing/2014/main" val="2472967463"/>
                    </a:ext>
                  </a:extLst>
                </a:gridCol>
              </a:tblGrid>
              <a:tr h="364111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showid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bandid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948984"/>
                  </a:ext>
                </a:extLst>
              </a:tr>
              <a:tr h="364111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93838"/>
                  </a:ext>
                </a:extLst>
              </a:tr>
              <a:tr h="364111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432370"/>
                  </a:ext>
                </a:extLst>
              </a:tr>
              <a:tr h="364111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845119"/>
                  </a:ext>
                </a:extLst>
              </a:tr>
              <a:tr h="364111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77374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81F3E3D-6ED2-B240-AEA1-509396FE50F5}"/>
              </a:ext>
            </a:extLst>
          </p:cNvPr>
          <p:cNvGraphicFramePr>
            <a:graphicFrameLocks noGrp="1"/>
          </p:cNvGraphicFramePr>
          <p:nvPr/>
        </p:nvGraphicFramePr>
        <p:xfrm>
          <a:off x="7848251" y="200416"/>
          <a:ext cx="3312439" cy="5734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494">
                  <a:extLst>
                    <a:ext uri="{9D8B030D-6E8A-4147-A177-3AD203B41FA5}">
                      <a16:colId xmlns:a16="http://schemas.microsoft.com/office/drawing/2014/main" val="3131177845"/>
                    </a:ext>
                  </a:extLst>
                </a:gridCol>
                <a:gridCol w="981512">
                  <a:extLst>
                    <a:ext uri="{9D8B030D-6E8A-4147-A177-3AD203B41FA5}">
                      <a16:colId xmlns:a16="http://schemas.microsoft.com/office/drawing/2014/main" val="2326037986"/>
                    </a:ext>
                  </a:extLst>
                </a:gridCol>
                <a:gridCol w="1398433">
                  <a:extLst>
                    <a:ext uri="{9D8B030D-6E8A-4147-A177-3AD203B41FA5}">
                      <a16:colId xmlns:a16="http://schemas.microsoft.com/office/drawing/2014/main" val="3004695343"/>
                    </a:ext>
                  </a:extLst>
                </a:gridCol>
              </a:tblGrid>
              <a:tr h="419147">
                <a:tc>
                  <a:txBody>
                    <a:bodyPr/>
                    <a:lstStyle/>
                    <a:p>
                      <a:r>
                        <a:rPr lang="en-US" dirty="0" err="1"/>
                        <a:t>Bandid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showid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490767"/>
                  </a:ext>
                </a:extLst>
              </a:tr>
              <a:tr h="45190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Nickelback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444732"/>
                  </a:ext>
                </a:extLst>
              </a:tr>
              <a:tr h="45190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348298"/>
                  </a:ext>
                </a:extLst>
              </a:tr>
              <a:tr h="4519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Limp </a:t>
                      </a:r>
                      <a:r>
                        <a:rPr lang="en-US" dirty="0" err="1"/>
                        <a:t>Bizkit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075203"/>
                  </a:ext>
                </a:extLst>
              </a:tr>
              <a:tr h="45190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Nickelback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787875"/>
                  </a:ext>
                </a:extLst>
              </a:tr>
              <a:tr h="45190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151206"/>
                  </a:ext>
                </a:extLst>
              </a:tr>
              <a:tr h="4519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Limp </a:t>
                      </a:r>
                      <a:r>
                        <a:rPr lang="en-US" dirty="0" err="1"/>
                        <a:t>Bizkit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428449"/>
                  </a:ext>
                </a:extLst>
              </a:tr>
              <a:tr h="45190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Nickelback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46097"/>
                  </a:ext>
                </a:extLst>
              </a:tr>
              <a:tr h="45190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989049"/>
                  </a:ext>
                </a:extLst>
              </a:tr>
              <a:tr h="4519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Limp </a:t>
                      </a:r>
                      <a:r>
                        <a:rPr lang="en-US" dirty="0" err="1"/>
                        <a:t>Bizkit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802448"/>
                  </a:ext>
                </a:extLst>
              </a:tr>
              <a:tr h="45190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Nickelback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127982"/>
                  </a:ext>
                </a:extLst>
              </a:tr>
              <a:tr h="397941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136893"/>
                  </a:ext>
                </a:extLst>
              </a:tr>
              <a:tr h="397941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Limp </a:t>
                      </a:r>
                      <a:r>
                        <a:rPr lang="en-US" dirty="0" err="1"/>
                        <a:t>Bizkit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64113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5291C6D-02A4-E149-BFCE-1E92277F39F6}"/>
              </a:ext>
            </a:extLst>
          </p:cNvPr>
          <p:cNvSpPr txBox="1"/>
          <p:nvPr/>
        </p:nvSpPr>
        <p:spPr>
          <a:xfrm>
            <a:off x="297377" y="3848715"/>
            <a:ext cx="4605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shows by nickelback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EEC34F-CA8B-E544-8394-9ACFF85FB41F}"/>
              </a:ext>
            </a:extLst>
          </p:cNvPr>
          <p:cNvSpPr txBox="1"/>
          <p:nvPr/>
        </p:nvSpPr>
        <p:spPr>
          <a:xfrm>
            <a:off x="112734" y="4697634"/>
            <a:ext cx="39199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Sel</a:t>
            </a:r>
            <a:r>
              <a:rPr lang="en-US" dirty="0"/>
              <a:t> (</a:t>
            </a:r>
          </a:p>
          <a:p>
            <a:r>
              <a:rPr lang="en-US" dirty="0"/>
              <a:t>        join(bands,</a:t>
            </a:r>
          </a:p>
          <a:p>
            <a:r>
              <a:rPr lang="en-US" dirty="0"/>
              <a:t>                shows,</a:t>
            </a:r>
          </a:p>
          <a:p>
            <a:r>
              <a:rPr lang="en-US" dirty="0"/>
              <a:t> 	</a:t>
            </a:r>
            <a:r>
              <a:rPr lang="en-US" dirty="0" err="1"/>
              <a:t>bands.bandid</a:t>
            </a:r>
            <a:r>
              <a:rPr lang="en-US" dirty="0"/>
              <a:t>=</a:t>
            </a:r>
            <a:r>
              <a:rPr lang="en-US" dirty="0" err="1"/>
              <a:t>shows.bandid</a:t>
            </a:r>
            <a:r>
              <a:rPr lang="en-US" dirty="0"/>
              <a:t>),</a:t>
            </a:r>
          </a:p>
          <a:p>
            <a:r>
              <a:rPr lang="en-US" dirty="0"/>
              <a:t>        name=‘Creed’)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2C3D7E-E23B-654D-852E-CAEF057DB968}"/>
              </a:ext>
            </a:extLst>
          </p:cNvPr>
          <p:cNvSpPr txBox="1"/>
          <p:nvPr/>
        </p:nvSpPr>
        <p:spPr>
          <a:xfrm>
            <a:off x="303409" y="1337091"/>
            <a:ext cx="1197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83F40B-7691-A84C-A15E-2C665C10E23A}"/>
              </a:ext>
            </a:extLst>
          </p:cNvPr>
          <p:cNvSpPr txBox="1"/>
          <p:nvPr/>
        </p:nvSpPr>
        <p:spPr>
          <a:xfrm>
            <a:off x="3607496" y="1337091"/>
            <a:ext cx="786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Shows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CABAEA-5DB0-A14D-8092-58634AC25DA6}"/>
              </a:ext>
            </a:extLst>
          </p:cNvPr>
          <p:cNvSpPr/>
          <p:nvPr/>
        </p:nvSpPr>
        <p:spPr>
          <a:xfrm>
            <a:off x="5563883" y="4218047"/>
            <a:ext cx="1850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1. </a:t>
            </a:r>
            <a:r>
              <a:rPr lang="en-US" dirty="0" err="1"/>
              <a:t>bandid</a:t>
            </a:r>
            <a:r>
              <a:rPr lang="en-US" dirty="0"/>
              <a:t>=</a:t>
            </a:r>
            <a:r>
              <a:rPr lang="en-US" dirty="0" err="1"/>
              <a:t>showid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ECEBD83-EC0C-0848-9ACA-DDE1BAB802B4}"/>
              </a:ext>
            </a:extLst>
          </p:cNvPr>
          <p:cNvCxnSpPr/>
          <p:nvPr/>
        </p:nvCxnSpPr>
        <p:spPr>
          <a:xfrm>
            <a:off x="7653403" y="1240077"/>
            <a:ext cx="394569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53C3A5-4308-C143-95B7-33C16B6152CA}"/>
              </a:ext>
            </a:extLst>
          </p:cNvPr>
          <p:cNvCxnSpPr/>
          <p:nvPr/>
        </p:nvCxnSpPr>
        <p:spPr>
          <a:xfrm>
            <a:off x="7653403" y="1705302"/>
            <a:ext cx="394569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586DD60-2E33-4249-9E5F-42D85FDFF29D}"/>
              </a:ext>
            </a:extLst>
          </p:cNvPr>
          <p:cNvCxnSpPr/>
          <p:nvPr/>
        </p:nvCxnSpPr>
        <p:spPr>
          <a:xfrm>
            <a:off x="7653403" y="2158327"/>
            <a:ext cx="394569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40D7BEA-D171-2640-B5DC-B7D3A2A80DBB}"/>
              </a:ext>
            </a:extLst>
          </p:cNvPr>
          <p:cNvCxnSpPr/>
          <p:nvPr/>
        </p:nvCxnSpPr>
        <p:spPr>
          <a:xfrm>
            <a:off x="7531621" y="3067430"/>
            <a:ext cx="394569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D748EAB-9785-BA48-9D89-0C11460F542B}"/>
              </a:ext>
            </a:extLst>
          </p:cNvPr>
          <p:cNvCxnSpPr/>
          <p:nvPr/>
        </p:nvCxnSpPr>
        <p:spPr>
          <a:xfrm>
            <a:off x="7531621" y="3528061"/>
            <a:ext cx="394569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A97629-06D5-0449-979B-1C8A4816ECF0}"/>
              </a:ext>
            </a:extLst>
          </p:cNvPr>
          <p:cNvCxnSpPr/>
          <p:nvPr/>
        </p:nvCxnSpPr>
        <p:spPr>
          <a:xfrm>
            <a:off x="7531621" y="3988692"/>
            <a:ext cx="394569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111814A-F2C0-FD40-8050-18BB06495587}"/>
              </a:ext>
            </a:extLst>
          </p:cNvPr>
          <p:cNvCxnSpPr/>
          <p:nvPr/>
        </p:nvCxnSpPr>
        <p:spPr>
          <a:xfrm>
            <a:off x="7531621" y="4875208"/>
            <a:ext cx="394569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75E022E-56F0-0848-9CEB-D392598419BC}"/>
              </a:ext>
            </a:extLst>
          </p:cNvPr>
          <p:cNvCxnSpPr/>
          <p:nvPr/>
        </p:nvCxnSpPr>
        <p:spPr>
          <a:xfrm>
            <a:off x="7531621" y="5310787"/>
            <a:ext cx="394569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F587187-AA11-C844-969F-9874E2A8673C}"/>
              </a:ext>
            </a:extLst>
          </p:cNvPr>
          <p:cNvCxnSpPr/>
          <p:nvPr/>
        </p:nvCxnSpPr>
        <p:spPr>
          <a:xfrm>
            <a:off x="7531621" y="5696261"/>
            <a:ext cx="394569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62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3A006-0616-8B41-ADF2-F4A51926D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as Cross Product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91FC987-C2B2-0E4D-823A-C67E7C38E787}"/>
              </a:ext>
            </a:extLst>
          </p:cNvPr>
          <p:cNvGraphicFramePr>
            <a:graphicFrameLocks noGrp="1"/>
          </p:cNvGraphicFramePr>
          <p:nvPr/>
        </p:nvGraphicFramePr>
        <p:xfrm>
          <a:off x="303409" y="1721422"/>
          <a:ext cx="298769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845">
                  <a:extLst>
                    <a:ext uri="{9D8B030D-6E8A-4147-A177-3AD203B41FA5}">
                      <a16:colId xmlns:a16="http://schemas.microsoft.com/office/drawing/2014/main" val="544205049"/>
                    </a:ext>
                  </a:extLst>
                </a:gridCol>
                <a:gridCol w="1493845">
                  <a:extLst>
                    <a:ext uri="{9D8B030D-6E8A-4147-A177-3AD203B41FA5}">
                      <a16:colId xmlns:a16="http://schemas.microsoft.com/office/drawing/2014/main" val="1026794156"/>
                    </a:ext>
                  </a:extLst>
                </a:gridCol>
              </a:tblGrid>
              <a:tr h="364111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bandid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948984"/>
                  </a:ext>
                </a:extLst>
              </a:tr>
              <a:tr h="364111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Nickelback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93838"/>
                  </a:ext>
                </a:extLst>
              </a:tr>
              <a:tr h="364111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432370"/>
                  </a:ext>
                </a:extLst>
              </a:tr>
              <a:tr h="364111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Limp </a:t>
                      </a:r>
                      <a:r>
                        <a:rPr lang="en-US" dirty="0" err="1"/>
                        <a:t>Bizkit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84511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49B811C-3A59-374B-B608-618E377B391D}"/>
              </a:ext>
            </a:extLst>
          </p:cNvPr>
          <p:cNvGraphicFramePr>
            <a:graphicFrameLocks noGrp="1"/>
          </p:cNvGraphicFramePr>
          <p:nvPr/>
        </p:nvGraphicFramePr>
        <p:xfrm>
          <a:off x="3575021" y="1749365"/>
          <a:ext cx="298769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897">
                  <a:extLst>
                    <a:ext uri="{9D8B030D-6E8A-4147-A177-3AD203B41FA5}">
                      <a16:colId xmlns:a16="http://schemas.microsoft.com/office/drawing/2014/main" val="544205049"/>
                    </a:ext>
                  </a:extLst>
                </a:gridCol>
                <a:gridCol w="995897">
                  <a:extLst>
                    <a:ext uri="{9D8B030D-6E8A-4147-A177-3AD203B41FA5}">
                      <a16:colId xmlns:a16="http://schemas.microsoft.com/office/drawing/2014/main" val="1026794156"/>
                    </a:ext>
                  </a:extLst>
                </a:gridCol>
                <a:gridCol w="995897">
                  <a:extLst>
                    <a:ext uri="{9D8B030D-6E8A-4147-A177-3AD203B41FA5}">
                      <a16:colId xmlns:a16="http://schemas.microsoft.com/office/drawing/2014/main" val="2472967463"/>
                    </a:ext>
                  </a:extLst>
                </a:gridCol>
              </a:tblGrid>
              <a:tr h="364111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showid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bandid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948984"/>
                  </a:ext>
                </a:extLst>
              </a:tr>
              <a:tr h="364111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93838"/>
                  </a:ext>
                </a:extLst>
              </a:tr>
              <a:tr h="364111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432370"/>
                  </a:ext>
                </a:extLst>
              </a:tr>
              <a:tr h="364111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845119"/>
                  </a:ext>
                </a:extLst>
              </a:tr>
              <a:tr h="364111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77374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81F3E3D-6ED2-B240-AEA1-509396FE50F5}"/>
              </a:ext>
            </a:extLst>
          </p:cNvPr>
          <p:cNvGraphicFramePr>
            <a:graphicFrameLocks noGrp="1"/>
          </p:cNvGraphicFramePr>
          <p:nvPr/>
        </p:nvGraphicFramePr>
        <p:xfrm>
          <a:off x="7848251" y="200416"/>
          <a:ext cx="3312439" cy="5734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494">
                  <a:extLst>
                    <a:ext uri="{9D8B030D-6E8A-4147-A177-3AD203B41FA5}">
                      <a16:colId xmlns:a16="http://schemas.microsoft.com/office/drawing/2014/main" val="3131177845"/>
                    </a:ext>
                  </a:extLst>
                </a:gridCol>
                <a:gridCol w="981512">
                  <a:extLst>
                    <a:ext uri="{9D8B030D-6E8A-4147-A177-3AD203B41FA5}">
                      <a16:colId xmlns:a16="http://schemas.microsoft.com/office/drawing/2014/main" val="2326037986"/>
                    </a:ext>
                  </a:extLst>
                </a:gridCol>
                <a:gridCol w="1398433">
                  <a:extLst>
                    <a:ext uri="{9D8B030D-6E8A-4147-A177-3AD203B41FA5}">
                      <a16:colId xmlns:a16="http://schemas.microsoft.com/office/drawing/2014/main" val="3004695343"/>
                    </a:ext>
                  </a:extLst>
                </a:gridCol>
              </a:tblGrid>
              <a:tr h="419147">
                <a:tc>
                  <a:txBody>
                    <a:bodyPr/>
                    <a:lstStyle/>
                    <a:p>
                      <a:r>
                        <a:rPr lang="en-US" dirty="0" err="1"/>
                        <a:t>Bandid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showid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490767"/>
                  </a:ext>
                </a:extLst>
              </a:tr>
              <a:tr h="45190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Nickelback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444732"/>
                  </a:ext>
                </a:extLst>
              </a:tr>
              <a:tr h="45190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348298"/>
                  </a:ext>
                </a:extLst>
              </a:tr>
              <a:tr h="4519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Limp </a:t>
                      </a:r>
                      <a:r>
                        <a:rPr lang="en-US" dirty="0" err="1"/>
                        <a:t>Bizkit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075203"/>
                  </a:ext>
                </a:extLst>
              </a:tr>
              <a:tr h="45190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Nickelback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787875"/>
                  </a:ext>
                </a:extLst>
              </a:tr>
              <a:tr h="45190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151206"/>
                  </a:ext>
                </a:extLst>
              </a:tr>
              <a:tr h="4519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Limp </a:t>
                      </a:r>
                      <a:r>
                        <a:rPr lang="en-US" dirty="0" err="1"/>
                        <a:t>Bizkit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428449"/>
                  </a:ext>
                </a:extLst>
              </a:tr>
              <a:tr h="45190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Nickelback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46097"/>
                  </a:ext>
                </a:extLst>
              </a:tr>
              <a:tr h="45190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989049"/>
                  </a:ext>
                </a:extLst>
              </a:tr>
              <a:tr h="4519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Limp </a:t>
                      </a:r>
                      <a:r>
                        <a:rPr lang="en-US" dirty="0" err="1"/>
                        <a:t>Bizkit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802448"/>
                  </a:ext>
                </a:extLst>
              </a:tr>
              <a:tr h="45190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Nickelback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127982"/>
                  </a:ext>
                </a:extLst>
              </a:tr>
              <a:tr h="397941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136893"/>
                  </a:ext>
                </a:extLst>
              </a:tr>
              <a:tr h="397941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Limp </a:t>
                      </a:r>
                      <a:r>
                        <a:rPr lang="en-US" dirty="0" err="1"/>
                        <a:t>Bizkit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64113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5291C6D-02A4-E149-BFCE-1E92277F39F6}"/>
              </a:ext>
            </a:extLst>
          </p:cNvPr>
          <p:cNvSpPr txBox="1"/>
          <p:nvPr/>
        </p:nvSpPr>
        <p:spPr>
          <a:xfrm>
            <a:off x="297377" y="3848715"/>
            <a:ext cx="4605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shows by nickelback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EEC34F-CA8B-E544-8394-9ACFF85FB41F}"/>
              </a:ext>
            </a:extLst>
          </p:cNvPr>
          <p:cNvSpPr txBox="1"/>
          <p:nvPr/>
        </p:nvSpPr>
        <p:spPr>
          <a:xfrm>
            <a:off x="112734" y="4697634"/>
            <a:ext cx="38429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Sel</a:t>
            </a:r>
            <a:r>
              <a:rPr lang="en-US" dirty="0"/>
              <a:t> (</a:t>
            </a:r>
          </a:p>
          <a:p>
            <a:r>
              <a:rPr lang="en-US" dirty="0"/>
              <a:t>        join(bands,</a:t>
            </a:r>
          </a:p>
          <a:p>
            <a:r>
              <a:rPr lang="en-US" dirty="0"/>
              <a:t>                shows,</a:t>
            </a:r>
          </a:p>
          <a:p>
            <a:r>
              <a:rPr lang="en-US" dirty="0"/>
              <a:t>                </a:t>
            </a:r>
            <a:r>
              <a:rPr lang="en-US" dirty="0" err="1"/>
              <a:t>bands.bandid</a:t>
            </a:r>
            <a:r>
              <a:rPr lang="en-US" dirty="0"/>
              <a:t>=</a:t>
            </a:r>
            <a:r>
              <a:rPr lang="en-US" dirty="0" err="1"/>
              <a:t>shows.bandid</a:t>
            </a:r>
            <a:r>
              <a:rPr lang="en-US" dirty="0"/>
              <a:t>),</a:t>
            </a:r>
          </a:p>
          <a:p>
            <a:r>
              <a:rPr lang="en-US" dirty="0"/>
              <a:t>        name=‘Creed’)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2C3D7E-E23B-654D-852E-CAEF057DB968}"/>
              </a:ext>
            </a:extLst>
          </p:cNvPr>
          <p:cNvSpPr txBox="1"/>
          <p:nvPr/>
        </p:nvSpPr>
        <p:spPr>
          <a:xfrm>
            <a:off x="303409" y="1337091"/>
            <a:ext cx="1197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83F40B-7691-A84C-A15E-2C665C10E23A}"/>
              </a:ext>
            </a:extLst>
          </p:cNvPr>
          <p:cNvSpPr txBox="1"/>
          <p:nvPr/>
        </p:nvSpPr>
        <p:spPr>
          <a:xfrm>
            <a:off x="3607496" y="1337091"/>
            <a:ext cx="786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Shows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CABAEA-5DB0-A14D-8092-58634AC25DA6}"/>
              </a:ext>
            </a:extLst>
          </p:cNvPr>
          <p:cNvSpPr/>
          <p:nvPr/>
        </p:nvSpPr>
        <p:spPr>
          <a:xfrm>
            <a:off x="4862980" y="4201616"/>
            <a:ext cx="2029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/>
              <a:t>bandid</a:t>
            </a:r>
            <a:r>
              <a:rPr lang="en-US" dirty="0"/>
              <a:t>=</a:t>
            </a:r>
            <a:r>
              <a:rPr lang="en-US" dirty="0" err="1"/>
              <a:t>showid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name = ‘Creed’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ECEBD83-EC0C-0848-9ACA-DDE1BAB802B4}"/>
              </a:ext>
            </a:extLst>
          </p:cNvPr>
          <p:cNvCxnSpPr/>
          <p:nvPr/>
        </p:nvCxnSpPr>
        <p:spPr>
          <a:xfrm>
            <a:off x="7653403" y="1240077"/>
            <a:ext cx="394569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53C3A5-4308-C143-95B7-33C16B6152CA}"/>
              </a:ext>
            </a:extLst>
          </p:cNvPr>
          <p:cNvCxnSpPr/>
          <p:nvPr/>
        </p:nvCxnSpPr>
        <p:spPr>
          <a:xfrm>
            <a:off x="7653403" y="1705302"/>
            <a:ext cx="394569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586DD60-2E33-4249-9E5F-42D85FDFF29D}"/>
              </a:ext>
            </a:extLst>
          </p:cNvPr>
          <p:cNvCxnSpPr/>
          <p:nvPr/>
        </p:nvCxnSpPr>
        <p:spPr>
          <a:xfrm>
            <a:off x="7653403" y="2158327"/>
            <a:ext cx="394569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40D7BEA-D171-2640-B5DC-B7D3A2A80DBB}"/>
              </a:ext>
            </a:extLst>
          </p:cNvPr>
          <p:cNvCxnSpPr/>
          <p:nvPr/>
        </p:nvCxnSpPr>
        <p:spPr>
          <a:xfrm>
            <a:off x="7531621" y="3067430"/>
            <a:ext cx="394569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D748EAB-9785-BA48-9D89-0C11460F542B}"/>
              </a:ext>
            </a:extLst>
          </p:cNvPr>
          <p:cNvCxnSpPr/>
          <p:nvPr/>
        </p:nvCxnSpPr>
        <p:spPr>
          <a:xfrm>
            <a:off x="7531621" y="3528061"/>
            <a:ext cx="394569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A97629-06D5-0449-979B-1C8A4816ECF0}"/>
              </a:ext>
            </a:extLst>
          </p:cNvPr>
          <p:cNvCxnSpPr/>
          <p:nvPr/>
        </p:nvCxnSpPr>
        <p:spPr>
          <a:xfrm>
            <a:off x="7531621" y="3988692"/>
            <a:ext cx="394569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111814A-F2C0-FD40-8050-18BB06495587}"/>
              </a:ext>
            </a:extLst>
          </p:cNvPr>
          <p:cNvCxnSpPr/>
          <p:nvPr/>
        </p:nvCxnSpPr>
        <p:spPr>
          <a:xfrm>
            <a:off x="7531621" y="4875208"/>
            <a:ext cx="394569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75E022E-56F0-0848-9CEB-D392598419BC}"/>
              </a:ext>
            </a:extLst>
          </p:cNvPr>
          <p:cNvCxnSpPr/>
          <p:nvPr/>
        </p:nvCxnSpPr>
        <p:spPr>
          <a:xfrm>
            <a:off x="7531621" y="5310787"/>
            <a:ext cx="394569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F587187-AA11-C844-969F-9874E2A8673C}"/>
              </a:ext>
            </a:extLst>
          </p:cNvPr>
          <p:cNvCxnSpPr/>
          <p:nvPr/>
        </p:nvCxnSpPr>
        <p:spPr>
          <a:xfrm>
            <a:off x="7531621" y="5696261"/>
            <a:ext cx="394569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BAE73B2-8C2E-9944-92F7-2735CC933747}"/>
              </a:ext>
            </a:extLst>
          </p:cNvPr>
          <p:cNvCxnSpPr/>
          <p:nvPr/>
        </p:nvCxnSpPr>
        <p:spPr>
          <a:xfrm>
            <a:off x="7531621" y="784861"/>
            <a:ext cx="39456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8E08D34-2B76-8448-BD16-77B72495B23B}"/>
              </a:ext>
            </a:extLst>
          </p:cNvPr>
          <p:cNvCxnSpPr/>
          <p:nvPr/>
        </p:nvCxnSpPr>
        <p:spPr>
          <a:xfrm>
            <a:off x="7531621" y="4406971"/>
            <a:ext cx="39456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48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2FFB23-C498-2741-9B8E-7B53A9E3F9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2548" y="430482"/>
            <a:ext cx="5884186" cy="599703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44738B-FEBC-7B4A-BDD8-AAB419658694}"/>
              </a:ext>
            </a:extLst>
          </p:cNvPr>
          <p:cNvSpPr txBox="1"/>
          <p:nvPr/>
        </p:nvSpPr>
        <p:spPr>
          <a:xfrm>
            <a:off x="6414849" y="4584526"/>
            <a:ext cx="2841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A7C9D4-21DF-1247-9207-7479E6D445C6}"/>
              </a:ext>
            </a:extLst>
          </p:cNvPr>
          <p:cNvSpPr txBox="1"/>
          <p:nvPr/>
        </p:nvSpPr>
        <p:spPr>
          <a:xfrm>
            <a:off x="6314641" y="2926201"/>
            <a:ext cx="2841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6E2226-89D3-7042-9CCB-051165F94B7D}"/>
              </a:ext>
            </a:extLst>
          </p:cNvPr>
          <p:cNvSpPr txBox="1"/>
          <p:nvPr/>
        </p:nvSpPr>
        <p:spPr>
          <a:xfrm>
            <a:off x="6414849" y="2138172"/>
            <a:ext cx="2841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F085F6-D1A3-9E4B-8E93-38F814DAF86B}"/>
              </a:ext>
            </a:extLst>
          </p:cNvPr>
          <p:cNvSpPr txBox="1"/>
          <p:nvPr/>
        </p:nvSpPr>
        <p:spPr>
          <a:xfrm>
            <a:off x="6504783" y="1452542"/>
            <a:ext cx="2841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Tables</a:t>
            </a:r>
          </a:p>
        </p:txBody>
      </p:sp>
    </p:spTree>
    <p:extLst>
      <p:ext uri="{BB962C8B-B14F-4D97-AF65-F5344CB8AC3E}">
        <p14:creationId xmlns:p14="http://schemas.microsoft.com/office/powerpoint/2010/main" val="229170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CB4A55-B385-0544-8E04-17946290DF1C}"/>
              </a:ext>
            </a:extLst>
          </p:cNvPr>
          <p:cNvSpPr/>
          <p:nvPr/>
        </p:nvSpPr>
        <p:spPr>
          <a:xfrm>
            <a:off x="864296" y="1891431"/>
            <a:ext cx="2354893" cy="751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Bands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390CE1-6F6A-904E-96DF-4336D2B13C4F}"/>
              </a:ext>
            </a:extLst>
          </p:cNvPr>
          <p:cNvSpPr/>
          <p:nvPr/>
        </p:nvSpPr>
        <p:spPr>
          <a:xfrm>
            <a:off x="864295" y="3872631"/>
            <a:ext cx="2354893" cy="751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Shows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2AC2E9-0453-664F-BB8C-3511CC891E0D}"/>
              </a:ext>
            </a:extLst>
          </p:cNvPr>
          <p:cNvSpPr/>
          <p:nvPr/>
        </p:nvSpPr>
        <p:spPr>
          <a:xfrm>
            <a:off x="3970751" y="2004164"/>
            <a:ext cx="2354893" cy="63882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Select</a:t>
            </a:r>
          </a:p>
          <a:p>
            <a:pPr algn="ctr"/>
            <a:r>
              <a:rPr lang="en-US" dirty="0"/>
              <a:t>Name = ‘Creed’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538AD4C-DE00-3C41-818E-EC589C4663A9}"/>
              </a:ext>
            </a:extLst>
          </p:cNvPr>
          <p:cNvSpPr/>
          <p:nvPr/>
        </p:nvSpPr>
        <p:spPr>
          <a:xfrm>
            <a:off x="6552902" y="2819898"/>
            <a:ext cx="2492679" cy="88726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Join</a:t>
            </a:r>
          </a:p>
          <a:p>
            <a:pPr algn="ctr"/>
            <a:r>
              <a:rPr lang="en-US" dirty="0" err="1"/>
              <a:t>Shows.BandId</a:t>
            </a:r>
            <a:r>
              <a:rPr lang="en-US" dirty="0"/>
              <a:t> = </a:t>
            </a:r>
            <a:r>
              <a:rPr lang="en-US" dirty="0" err="1"/>
              <a:t>Bands.Id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55A5707-2CDC-6447-99B7-BDAD09D1D69B}"/>
              </a:ext>
            </a:extLst>
          </p:cNvPr>
          <p:cNvSpPr/>
          <p:nvPr/>
        </p:nvSpPr>
        <p:spPr>
          <a:xfrm>
            <a:off x="9521572" y="2819898"/>
            <a:ext cx="2492679" cy="88726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Project</a:t>
            </a:r>
          </a:p>
          <a:p>
            <a:pPr algn="ctr"/>
            <a:r>
              <a:rPr lang="en-US" dirty="0"/>
              <a:t>Date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63F0CDD-4646-1845-8A32-2FAACF017A92}"/>
              </a:ext>
            </a:extLst>
          </p:cNvPr>
          <p:cNvCxnSpPr>
            <a:stCxn id="4" idx="3"/>
            <a:endCxn id="7" idx="2"/>
          </p:cNvCxnSpPr>
          <p:nvPr/>
        </p:nvCxnSpPr>
        <p:spPr>
          <a:xfrm>
            <a:off x="3219189" y="2267212"/>
            <a:ext cx="751562" cy="56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2766817-0FD8-3E4B-B5D5-AF0624D32BDB}"/>
              </a:ext>
            </a:extLst>
          </p:cNvPr>
          <p:cNvCxnSpPr>
            <a:stCxn id="7" idx="6"/>
            <a:endCxn id="8" idx="1"/>
          </p:cNvCxnSpPr>
          <p:nvPr/>
        </p:nvCxnSpPr>
        <p:spPr>
          <a:xfrm>
            <a:off x="6325644" y="2323578"/>
            <a:ext cx="592302" cy="626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1FE4063-596C-A244-B639-646DD3943EC9}"/>
              </a:ext>
            </a:extLst>
          </p:cNvPr>
          <p:cNvCxnSpPr>
            <a:stCxn id="5" idx="3"/>
            <a:endCxn id="8" idx="3"/>
          </p:cNvCxnSpPr>
          <p:nvPr/>
        </p:nvCxnSpPr>
        <p:spPr>
          <a:xfrm flipV="1">
            <a:off x="3219188" y="3577223"/>
            <a:ext cx="3698758" cy="671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1472743-8596-1044-AC32-0CB8C73D99B9}"/>
              </a:ext>
            </a:extLst>
          </p:cNvPr>
          <p:cNvCxnSpPr>
            <a:stCxn id="8" idx="6"/>
            <a:endCxn id="9" idx="2"/>
          </p:cNvCxnSpPr>
          <p:nvPr/>
        </p:nvCxnSpPr>
        <p:spPr>
          <a:xfrm>
            <a:off x="9045581" y="3263529"/>
            <a:ext cx="4759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CDEBD76-5FA9-B44C-9328-643A41285AF8}"/>
              </a:ext>
            </a:extLst>
          </p:cNvPr>
          <p:cNvSpPr txBox="1"/>
          <p:nvPr/>
        </p:nvSpPr>
        <p:spPr>
          <a:xfrm>
            <a:off x="316729" y="5293385"/>
            <a:ext cx="660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imagine records flowing out of tables from left to right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2F61DFE-C4E7-9E44-9284-0ECF5356100D}"/>
              </a:ext>
            </a:extLst>
          </p:cNvPr>
          <p:cNvSpPr/>
          <p:nvPr/>
        </p:nvSpPr>
        <p:spPr>
          <a:xfrm>
            <a:off x="3407079" y="2141951"/>
            <a:ext cx="300624" cy="3006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9515B1-D283-CA45-B6F5-395559C31206}"/>
              </a:ext>
            </a:extLst>
          </p:cNvPr>
          <p:cNvSpPr/>
          <p:nvPr/>
        </p:nvSpPr>
        <p:spPr>
          <a:xfrm>
            <a:off x="6484008" y="2442575"/>
            <a:ext cx="300624" cy="3006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4A4A5961-8055-0E4D-9F0C-A09EECB0D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53218"/>
              </p:ext>
            </p:extLst>
          </p:nvPr>
        </p:nvGraphicFramePr>
        <p:xfrm>
          <a:off x="6917946" y="3978294"/>
          <a:ext cx="2981196" cy="1965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598">
                  <a:extLst>
                    <a:ext uri="{9D8B030D-6E8A-4147-A177-3AD203B41FA5}">
                      <a16:colId xmlns:a16="http://schemas.microsoft.com/office/drawing/2014/main" val="1333792717"/>
                    </a:ext>
                  </a:extLst>
                </a:gridCol>
                <a:gridCol w="1490598">
                  <a:extLst>
                    <a:ext uri="{9D8B030D-6E8A-4147-A177-3AD203B41FA5}">
                      <a16:colId xmlns:a16="http://schemas.microsoft.com/office/drawing/2014/main" val="1466178846"/>
                    </a:ext>
                  </a:extLst>
                </a:gridCol>
              </a:tblGrid>
              <a:tr h="491255">
                <a:tc>
                  <a:txBody>
                    <a:bodyPr/>
                    <a:lstStyle/>
                    <a:p>
                      <a:r>
                        <a:rPr lang="en-US" dirty="0" err="1"/>
                        <a:t>BandId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796596"/>
                  </a:ext>
                </a:extLst>
              </a:tr>
              <a:tr h="491255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577832"/>
                  </a:ext>
                </a:extLst>
              </a:tr>
              <a:tr h="4912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168328"/>
                  </a:ext>
                </a:extLst>
              </a:tr>
              <a:tr h="4912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939160"/>
                  </a:ext>
                </a:extLst>
              </a:tr>
            </a:tbl>
          </a:graphicData>
        </a:graphic>
      </p:graphicFrame>
      <p:sp>
        <p:nvSpPr>
          <p:cNvPr id="31" name="Oval 30">
            <a:extLst>
              <a:ext uri="{FF2B5EF4-FFF2-40B4-BE49-F238E27FC236}">
                <a16:creationId xmlns:a16="http://schemas.microsoft.com/office/drawing/2014/main" id="{163F3E14-ADE6-7049-AE7D-81A26B5B0E3C}"/>
              </a:ext>
            </a:extLst>
          </p:cNvPr>
          <p:cNvSpPr/>
          <p:nvPr/>
        </p:nvSpPr>
        <p:spPr>
          <a:xfrm>
            <a:off x="8982952" y="4561561"/>
            <a:ext cx="300624" cy="3006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5CBAA0C-7425-2D4B-92B6-2AC300BBB504}"/>
              </a:ext>
            </a:extLst>
          </p:cNvPr>
          <p:cNvSpPr/>
          <p:nvPr/>
        </p:nvSpPr>
        <p:spPr>
          <a:xfrm>
            <a:off x="4767943" y="3777640"/>
            <a:ext cx="300624" cy="30062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7EA3462-CC6A-8E48-878E-93263360C1F7}"/>
              </a:ext>
            </a:extLst>
          </p:cNvPr>
          <p:cNvSpPr/>
          <p:nvPr/>
        </p:nvSpPr>
        <p:spPr>
          <a:xfrm>
            <a:off x="3378449" y="2145558"/>
            <a:ext cx="300624" cy="300624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79D628E-08F9-D94A-9F94-7C5E0F0F2030}"/>
              </a:ext>
            </a:extLst>
          </p:cNvPr>
          <p:cNvSpPr txBox="1"/>
          <p:nvPr/>
        </p:nvSpPr>
        <p:spPr>
          <a:xfrm>
            <a:off x="701457" y="518974"/>
            <a:ext cx="8569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Data Flow Graph Representation of Algebra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8FE74D-F7A5-C149-B27B-8E1D6F28486E}"/>
              </a:ext>
            </a:extLst>
          </p:cNvPr>
          <p:cNvSpPr txBox="1"/>
          <p:nvPr/>
        </p:nvSpPr>
        <p:spPr>
          <a:xfrm>
            <a:off x="5872469" y="4161008"/>
            <a:ext cx="859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 for match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DD45287-1A84-F843-9E95-400815C4925C}"/>
              </a:ext>
            </a:extLst>
          </p:cNvPr>
          <p:cNvGrpSpPr/>
          <p:nvPr/>
        </p:nvGrpSpPr>
        <p:grpSpPr>
          <a:xfrm>
            <a:off x="8982952" y="2741090"/>
            <a:ext cx="450936" cy="300624"/>
            <a:chOff x="10750911" y="4765967"/>
            <a:chExt cx="450936" cy="300624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F92F809-B671-7548-9507-0165FA92B443}"/>
                </a:ext>
              </a:extLst>
            </p:cNvPr>
            <p:cNvSpPr/>
            <p:nvPr/>
          </p:nvSpPr>
          <p:spPr>
            <a:xfrm>
              <a:off x="10901223" y="4765967"/>
              <a:ext cx="300624" cy="300624"/>
            </a:xfrm>
            <a:prstGeom prst="ellipse">
              <a:avLst/>
            </a:prstGeom>
            <a:gradFill>
              <a:gsLst>
                <a:gs pos="0">
                  <a:schemeClr val="accent6"/>
                </a:gs>
                <a:gs pos="100000">
                  <a:schemeClr val="accent1">
                    <a:lumMod val="7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70C7475-FBD3-8040-AB9A-ECE960DCACD3}"/>
                </a:ext>
              </a:extLst>
            </p:cNvPr>
            <p:cNvSpPr/>
            <p:nvPr/>
          </p:nvSpPr>
          <p:spPr>
            <a:xfrm>
              <a:off x="10750911" y="4765967"/>
              <a:ext cx="300624" cy="300624"/>
            </a:xfrm>
            <a:prstGeom prst="ellipse">
              <a:avLst/>
            </a:prstGeom>
            <a:gradFill>
              <a:gsLst>
                <a:gs pos="0">
                  <a:schemeClr val="accent6"/>
                </a:gs>
                <a:gs pos="100000">
                  <a:schemeClr val="accent1">
                    <a:lumMod val="7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910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31" grpId="0" animBg="1"/>
      <p:bldP spid="33" grpId="0" animBg="1"/>
      <p:bldP spid="34" grpId="0" animBg="1"/>
      <p:bldP spid="34" grpId="1" animBg="1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CB4A55-B385-0544-8E04-17946290DF1C}"/>
              </a:ext>
            </a:extLst>
          </p:cNvPr>
          <p:cNvSpPr/>
          <p:nvPr/>
        </p:nvSpPr>
        <p:spPr>
          <a:xfrm>
            <a:off x="864296" y="1891431"/>
            <a:ext cx="2354893" cy="751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Bands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390CE1-6F6A-904E-96DF-4336D2B13C4F}"/>
              </a:ext>
            </a:extLst>
          </p:cNvPr>
          <p:cNvSpPr/>
          <p:nvPr/>
        </p:nvSpPr>
        <p:spPr>
          <a:xfrm>
            <a:off x="864295" y="3872631"/>
            <a:ext cx="2354893" cy="751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Shows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2AC2E9-0453-664F-BB8C-3511CC891E0D}"/>
              </a:ext>
            </a:extLst>
          </p:cNvPr>
          <p:cNvSpPr/>
          <p:nvPr/>
        </p:nvSpPr>
        <p:spPr>
          <a:xfrm>
            <a:off x="3970751" y="2004164"/>
            <a:ext cx="2354893" cy="63882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Select</a:t>
            </a:r>
          </a:p>
          <a:p>
            <a:pPr algn="ctr"/>
            <a:r>
              <a:rPr lang="en-US" dirty="0"/>
              <a:t>Name = ‘Creed’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538AD4C-DE00-3C41-818E-EC589C4663A9}"/>
              </a:ext>
            </a:extLst>
          </p:cNvPr>
          <p:cNvSpPr/>
          <p:nvPr/>
        </p:nvSpPr>
        <p:spPr>
          <a:xfrm>
            <a:off x="6552902" y="2819898"/>
            <a:ext cx="2492679" cy="88726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Join</a:t>
            </a:r>
          </a:p>
          <a:p>
            <a:pPr algn="ctr"/>
            <a:r>
              <a:rPr lang="en-US" dirty="0" err="1"/>
              <a:t>Shows.BandId</a:t>
            </a:r>
            <a:r>
              <a:rPr lang="en-US" dirty="0"/>
              <a:t> = </a:t>
            </a:r>
            <a:r>
              <a:rPr lang="en-US" dirty="0" err="1"/>
              <a:t>Bands.Id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55A5707-2CDC-6447-99B7-BDAD09D1D69B}"/>
              </a:ext>
            </a:extLst>
          </p:cNvPr>
          <p:cNvSpPr/>
          <p:nvPr/>
        </p:nvSpPr>
        <p:spPr>
          <a:xfrm>
            <a:off x="9521572" y="2819898"/>
            <a:ext cx="2492679" cy="88726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Project</a:t>
            </a:r>
          </a:p>
          <a:p>
            <a:pPr algn="ctr"/>
            <a:r>
              <a:rPr lang="en-US" dirty="0"/>
              <a:t>Date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63F0CDD-4646-1845-8A32-2FAACF017A92}"/>
              </a:ext>
            </a:extLst>
          </p:cNvPr>
          <p:cNvCxnSpPr>
            <a:stCxn id="4" idx="3"/>
            <a:endCxn id="7" idx="2"/>
          </p:cNvCxnSpPr>
          <p:nvPr/>
        </p:nvCxnSpPr>
        <p:spPr>
          <a:xfrm>
            <a:off x="3219189" y="2267212"/>
            <a:ext cx="751562" cy="56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2766817-0FD8-3E4B-B5D5-AF0624D32BDB}"/>
              </a:ext>
            </a:extLst>
          </p:cNvPr>
          <p:cNvCxnSpPr>
            <a:stCxn id="7" idx="6"/>
            <a:endCxn id="8" idx="1"/>
          </p:cNvCxnSpPr>
          <p:nvPr/>
        </p:nvCxnSpPr>
        <p:spPr>
          <a:xfrm>
            <a:off x="6325644" y="2323578"/>
            <a:ext cx="592302" cy="626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1472743-8596-1044-AC32-0CB8C73D99B9}"/>
              </a:ext>
            </a:extLst>
          </p:cNvPr>
          <p:cNvCxnSpPr>
            <a:stCxn id="8" idx="6"/>
            <a:endCxn id="9" idx="2"/>
          </p:cNvCxnSpPr>
          <p:nvPr/>
        </p:nvCxnSpPr>
        <p:spPr>
          <a:xfrm>
            <a:off x="9045581" y="3263529"/>
            <a:ext cx="4759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CDEBD76-5FA9-B44C-9328-643A41285AF8}"/>
              </a:ext>
            </a:extLst>
          </p:cNvPr>
          <p:cNvSpPr txBox="1"/>
          <p:nvPr/>
        </p:nvSpPr>
        <p:spPr>
          <a:xfrm>
            <a:off x="666404" y="1067384"/>
            <a:ext cx="774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we have an </a:t>
            </a:r>
            <a:r>
              <a:rPr lang="en-US" i="1" dirty="0"/>
              <a:t>index </a:t>
            </a:r>
            <a:r>
              <a:rPr lang="en-US" dirty="0"/>
              <a:t>on shows:  e.g., we store it sorted by band id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2F61DFE-C4E7-9E44-9284-0ECF5356100D}"/>
              </a:ext>
            </a:extLst>
          </p:cNvPr>
          <p:cNvSpPr/>
          <p:nvPr/>
        </p:nvSpPr>
        <p:spPr>
          <a:xfrm>
            <a:off x="3407079" y="2141951"/>
            <a:ext cx="300624" cy="3006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9515B1-D283-CA45-B6F5-395559C31206}"/>
              </a:ext>
            </a:extLst>
          </p:cNvPr>
          <p:cNvSpPr/>
          <p:nvPr/>
        </p:nvSpPr>
        <p:spPr>
          <a:xfrm>
            <a:off x="6484008" y="2442575"/>
            <a:ext cx="300624" cy="3006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4A4A5961-8055-0E4D-9F0C-A09EECB0D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447822"/>
              </p:ext>
            </p:extLst>
          </p:nvPr>
        </p:nvGraphicFramePr>
        <p:xfrm>
          <a:off x="6917946" y="3978294"/>
          <a:ext cx="2394203" cy="1965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605">
                  <a:extLst>
                    <a:ext uri="{9D8B030D-6E8A-4147-A177-3AD203B41FA5}">
                      <a16:colId xmlns:a16="http://schemas.microsoft.com/office/drawing/2014/main" val="1333792717"/>
                    </a:ext>
                  </a:extLst>
                </a:gridCol>
                <a:gridCol w="1490598">
                  <a:extLst>
                    <a:ext uri="{9D8B030D-6E8A-4147-A177-3AD203B41FA5}">
                      <a16:colId xmlns:a16="http://schemas.microsoft.com/office/drawing/2014/main" val="1466178846"/>
                    </a:ext>
                  </a:extLst>
                </a:gridCol>
              </a:tblGrid>
              <a:tr h="491255">
                <a:tc>
                  <a:txBody>
                    <a:bodyPr/>
                    <a:lstStyle/>
                    <a:p>
                      <a:r>
                        <a:rPr lang="en-US" dirty="0" err="1"/>
                        <a:t>BandId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796596"/>
                  </a:ext>
                </a:extLst>
              </a:tr>
              <a:tr h="4912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577832"/>
                  </a:ext>
                </a:extLst>
              </a:tr>
              <a:tr h="4912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168328"/>
                  </a:ext>
                </a:extLst>
              </a:tr>
              <a:tr h="4912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939160"/>
                  </a:ext>
                </a:extLst>
              </a:tr>
            </a:tbl>
          </a:graphicData>
        </a:graphic>
      </p:graphicFrame>
      <p:sp>
        <p:nvSpPr>
          <p:cNvPr id="34" name="Oval 33">
            <a:extLst>
              <a:ext uri="{FF2B5EF4-FFF2-40B4-BE49-F238E27FC236}">
                <a16:creationId xmlns:a16="http://schemas.microsoft.com/office/drawing/2014/main" id="{27EA3462-CC6A-8E48-878E-93263360C1F7}"/>
              </a:ext>
            </a:extLst>
          </p:cNvPr>
          <p:cNvSpPr/>
          <p:nvPr/>
        </p:nvSpPr>
        <p:spPr>
          <a:xfrm>
            <a:off x="3378449" y="2145558"/>
            <a:ext cx="300624" cy="300624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79D628E-08F9-D94A-9F94-7C5E0F0F2030}"/>
              </a:ext>
            </a:extLst>
          </p:cNvPr>
          <p:cNvSpPr txBox="1"/>
          <p:nvPr/>
        </p:nvSpPr>
        <p:spPr>
          <a:xfrm>
            <a:off x="701457" y="518974"/>
            <a:ext cx="8569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Many possible implementations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8FE74D-F7A5-C149-B27B-8E1D6F28486E}"/>
              </a:ext>
            </a:extLst>
          </p:cNvPr>
          <p:cNvSpPr txBox="1"/>
          <p:nvPr/>
        </p:nvSpPr>
        <p:spPr>
          <a:xfrm>
            <a:off x="3955693" y="4811070"/>
            <a:ext cx="859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 for match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DD45287-1A84-F843-9E95-400815C4925C}"/>
              </a:ext>
            </a:extLst>
          </p:cNvPr>
          <p:cNvGrpSpPr/>
          <p:nvPr/>
        </p:nvGrpSpPr>
        <p:grpSpPr>
          <a:xfrm>
            <a:off x="8982952" y="2741090"/>
            <a:ext cx="450936" cy="300624"/>
            <a:chOff x="10750911" y="4765967"/>
            <a:chExt cx="450936" cy="300624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F92F809-B671-7548-9507-0165FA92B443}"/>
                </a:ext>
              </a:extLst>
            </p:cNvPr>
            <p:cNvSpPr/>
            <p:nvPr/>
          </p:nvSpPr>
          <p:spPr>
            <a:xfrm>
              <a:off x="10901223" y="4765967"/>
              <a:ext cx="300624" cy="300624"/>
            </a:xfrm>
            <a:prstGeom prst="ellipse">
              <a:avLst/>
            </a:prstGeom>
            <a:gradFill>
              <a:gsLst>
                <a:gs pos="0">
                  <a:schemeClr val="accent6"/>
                </a:gs>
                <a:gs pos="100000">
                  <a:schemeClr val="accent1">
                    <a:lumMod val="7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70C7475-FBD3-8040-AB9A-ECE960DCACD3}"/>
                </a:ext>
              </a:extLst>
            </p:cNvPr>
            <p:cNvSpPr/>
            <p:nvPr/>
          </p:nvSpPr>
          <p:spPr>
            <a:xfrm>
              <a:off x="10750911" y="4765967"/>
              <a:ext cx="300624" cy="300624"/>
            </a:xfrm>
            <a:prstGeom prst="ellipse">
              <a:avLst/>
            </a:prstGeom>
            <a:gradFill>
              <a:gsLst>
                <a:gs pos="0">
                  <a:schemeClr val="accent6"/>
                </a:gs>
                <a:gs pos="100000">
                  <a:schemeClr val="accent1">
                    <a:lumMod val="7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riangle 1">
            <a:extLst>
              <a:ext uri="{FF2B5EF4-FFF2-40B4-BE49-F238E27FC236}">
                <a16:creationId xmlns:a16="http://schemas.microsoft.com/office/drawing/2014/main" id="{DD4D9CD4-E139-354D-AC2A-D9C0A7242F07}"/>
              </a:ext>
            </a:extLst>
          </p:cNvPr>
          <p:cNvSpPr/>
          <p:nvPr/>
        </p:nvSpPr>
        <p:spPr>
          <a:xfrm>
            <a:off x="1275867" y="4050400"/>
            <a:ext cx="2671475" cy="1803431"/>
          </a:xfrm>
          <a:prstGeom prst="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Index on </a:t>
            </a:r>
            <a:r>
              <a:rPr lang="en-US" sz="1600" dirty="0" err="1"/>
              <a:t>shows.bandid</a:t>
            </a:r>
            <a:endParaRPr lang="en-US" dirty="0"/>
          </a:p>
        </p:txBody>
      </p:sp>
      <p:sp>
        <p:nvSpPr>
          <p:cNvPr id="3" name="&quot;No&quot; Symbol 2">
            <a:extLst>
              <a:ext uri="{FF2B5EF4-FFF2-40B4-BE49-F238E27FC236}">
                <a16:creationId xmlns:a16="http://schemas.microsoft.com/office/drawing/2014/main" id="{3E323C0F-A3C1-5748-A05E-EBF1ED3F3BCE}"/>
              </a:ext>
            </a:extLst>
          </p:cNvPr>
          <p:cNvSpPr/>
          <p:nvPr/>
        </p:nvSpPr>
        <p:spPr>
          <a:xfrm>
            <a:off x="6888717" y="3767515"/>
            <a:ext cx="2576626" cy="2576626"/>
          </a:xfrm>
          <a:prstGeom prst="noSmoking">
            <a:avLst>
              <a:gd name="adj" fmla="val 1047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9CF427-F5A8-C547-BED7-EDE0E9D54944}"/>
              </a:ext>
            </a:extLst>
          </p:cNvPr>
          <p:cNvGrpSpPr/>
          <p:nvPr/>
        </p:nvGrpSpPr>
        <p:grpSpPr>
          <a:xfrm>
            <a:off x="3131505" y="3316253"/>
            <a:ext cx="3698758" cy="671189"/>
            <a:chOff x="3131505" y="3316253"/>
            <a:chExt cx="3698758" cy="671189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1FE4063-596C-A244-B639-646DD3943E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1505" y="3316253"/>
              <a:ext cx="3698758" cy="6711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8DC994B-E085-9848-AA97-6045DC7F1A83}"/>
                </a:ext>
              </a:extLst>
            </p:cNvPr>
            <p:cNvGrpSpPr/>
            <p:nvPr/>
          </p:nvGrpSpPr>
          <p:grpSpPr>
            <a:xfrm>
              <a:off x="4709788" y="3464468"/>
              <a:ext cx="450936" cy="300624"/>
              <a:chOff x="10750911" y="4765967"/>
              <a:chExt cx="450936" cy="300624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3337353-9104-5049-9D5C-CB84611F85EB}"/>
                  </a:ext>
                </a:extLst>
              </p:cNvPr>
              <p:cNvSpPr/>
              <p:nvPr/>
            </p:nvSpPr>
            <p:spPr>
              <a:xfrm>
                <a:off x="10901223" y="4765967"/>
                <a:ext cx="300624" cy="300624"/>
              </a:xfrm>
              <a:prstGeom prst="ellipse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5004D6FC-169E-534D-9D01-948EF0517ED5}"/>
                  </a:ext>
                </a:extLst>
              </p:cNvPr>
              <p:cNvSpPr/>
              <p:nvPr/>
            </p:nvSpPr>
            <p:spPr>
              <a:xfrm>
                <a:off x="10750911" y="4765967"/>
                <a:ext cx="300624" cy="300624"/>
              </a:xfrm>
              <a:prstGeom prst="ellipse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D9442D-C5CB-FE44-A7FE-7C4884D18334}"/>
              </a:ext>
            </a:extLst>
          </p:cNvPr>
          <p:cNvGrpSpPr/>
          <p:nvPr/>
        </p:nvGrpSpPr>
        <p:grpSpPr>
          <a:xfrm>
            <a:off x="3219188" y="3559065"/>
            <a:ext cx="3883072" cy="689347"/>
            <a:chOff x="3219188" y="3559065"/>
            <a:chExt cx="3883072" cy="689347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51AEA44-8C1E-EE42-8970-B52FD013DA0D}"/>
                </a:ext>
              </a:extLst>
            </p:cNvPr>
            <p:cNvCxnSpPr>
              <a:cxnSpLocks/>
              <a:endCxn id="5" idx="3"/>
            </p:cNvCxnSpPr>
            <p:nvPr/>
          </p:nvCxnSpPr>
          <p:spPr>
            <a:xfrm flipH="1">
              <a:off x="3219188" y="3559065"/>
              <a:ext cx="3883072" cy="6893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7FE3311-0611-A548-9ACB-A51BE4705DA8}"/>
                </a:ext>
              </a:extLst>
            </p:cNvPr>
            <p:cNvSpPr/>
            <p:nvPr/>
          </p:nvSpPr>
          <p:spPr>
            <a:xfrm>
              <a:off x="5394245" y="3724395"/>
              <a:ext cx="300624" cy="3006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782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34" grpId="0" animBg="1"/>
      <p:bldP spid="34" grpId="1" animBg="1"/>
      <p:bldP spid="36" grpId="0"/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CB4A55-B385-0544-8E04-17946290DF1C}"/>
              </a:ext>
            </a:extLst>
          </p:cNvPr>
          <p:cNvSpPr/>
          <p:nvPr/>
        </p:nvSpPr>
        <p:spPr>
          <a:xfrm>
            <a:off x="864296" y="1891431"/>
            <a:ext cx="2354893" cy="751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Bands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390CE1-6F6A-904E-96DF-4336D2B13C4F}"/>
              </a:ext>
            </a:extLst>
          </p:cNvPr>
          <p:cNvSpPr/>
          <p:nvPr/>
        </p:nvSpPr>
        <p:spPr>
          <a:xfrm>
            <a:off x="864295" y="3872631"/>
            <a:ext cx="2354893" cy="751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Shows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2AC2E9-0453-664F-BB8C-3511CC891E0D}"/>
              </a:ext>
            </a:extLst>
          </p:cNvPr>
          <p:cNvSpPr/>
          <p:nvPr/>
        </p:nvSpPr>
        <p:spPr>
          <a:xfrm>
            <a:off x="6813861" y="2944114"/>
            <a:ext cx="2354893" cy="63882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Select</a:t>
            </a:r>
          </a:p>
          <a:p>
            <a:pPr algn="ctr"/>
            <a:r>
              <a:rPr lang="en-US" dirty="0"/>
              <a:t>Name = ‘Creed’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538AD4C-DE00-3C41-818E-EC589C4663A9}"/>
              </a:ext>
            </a:extLst>
          </p:cNvPr>
          <p:cNvSpPr/>
          <p:nvPr/>
        </p:nvSpPr>
        <p:spPr>
          <a:xfrm>
            <a:off x="3968364" y="2832402"/>
            <a:ext cx="2492679" cy="88726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Join</a:t>
            </a:r>
          </a:p>
          <a:p>
            <a:pPr algn="ctr"/>
            <a:r>
              <a:rPr lang="en-US" dirty="0" err="1"/>
              <a:t>Shows.BandId</a:t>
            </a:r>
            <a:r>
              <a:rPr lang="en-US" dirty="0"/>
              <a:t> = </a:t>
            </a:r>
            <a:r>
              <a:rPr lang="en-US" dirty="0" err="1"/>
              <a:t>Bands.Id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55A5707-2CDC-6447-99B7-BDAD09D1D69B}"/>
              </a:ext>
            </a:extLst>
          </p:cNvPr>
          <p:cNvSpPr/>
          <p:nvPr/>
        </p:nvSpPr>
        <p:spPr>
          <a:xfrm>
            <a:off x="9521572" y="2819898"/>
            <a:ext cx="2492679" cy="88726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Project</a:t>
            </a:r>
          </a:p>
          <a:p>
            <a:pPr algn="ctr"/>
            <a:r>
              <a:rPr lang="en-US" dirty="0"/>
              <a:t>Date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63F0CDD-4646-1845-8A32-2FAACF017A92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>
            <a:off x="3219189" y="2267212"/>
            <a:ext cx="1114219" cy="695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2766817-0FD8-3E4B-B5D5-AF0624D32BDB}"/>
              </a:ext>
            </a:extLst>
          </p:cNvPr>
          <p:cNvCxnSpPr>
            <a:cxnSpLocks/>
            <a:stCxn id="7" idx="6"/>
            <a:endCxn id="9" idx="2"/>
          </p:cNvCxnSpPr>
          <p:nvPr/>
        </p:nvCxnSpPr>
        <p:spPr>
          <a:xfrm>
            <a:off x="9168754" y="3263528"/>
            <a:ext cx="35281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1FE4063-596C-A244-B639-646DD3943EC9}"/>
              </a:ext>
            </a:extLst>
          </p:cNvPr>
          <p:cNvCxnSpPr>
            <a:stCxn id="5" idx="3"/>
            <a:endCxn id="8" idx="3"/>
          </p:cNvCxnSpPr>
          <p:nvPr/>
        </p:nvCxnSpPr>
        <p:spPr>
          <a:xfrm flipV="1">
            <a:off x="3219188" y="3589727"/>
            <a:ext cx="1114220" cy="658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1472743-8596-1044-AC32-0CB8C73D99B9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6461043" y="3263528"/>
            <a:ext cx="352818" cy="12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5536201-047D-0340-9223-AA72E29EA7EC}"/>
              </a:ext>
            </a:extLst>
          </p:cNvPr>
          <p:cNvSpPr txBox="1"/>
          <p:nvPr/>
        </p:nvSpPr>
        <p:spPr>
          <a:xfrm>
            <a:off x="4150886" y="4113137"/>
            <a:ext cx="2492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”Cross Product”</a:t>
            </a:r>
          </a:p>
          <a:p>
            <a:r>
              <a:rPr lang="en-US" dirty="0"/>
              <a:t>All bands and shows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D3D306-FD84-2041-AB16-7887E145F2C6}"/>
              </a:ext>
            </a:extLst>
          </p:cNvPr>
          <p:cNvSpPr txBox="1"/>
          <p:nvPr/>
        </p:nvSpPr>
        <p:spPr>
          <a:xfrm>
            <a:off x="701457" y="518974"/>
            <a:ext cx="8569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Equivalent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2001990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EDD41-C905-104B-B726-BAE0C7DCE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AF5E3-7877-D142-AFF0-D45CA4834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relational algebra to “Find the bands Tim likes”, using projection, selection, and join</a:t>
            </a:r>
          </a:p>
          <a:p>
            <a:endParaRPr lang="en-US" dirty="0"/>
          </a:p>
          <a:p>
            <a:pPr fontAlgn="base"/>
            <a:r>
              <a:rPr lang="en-US" b="1" dirty="0"/>
              <a:t>Projection</a:t>
            </a:r>
            <a:r>
              <a:rPr lang="en-US" dirty="0"/>
              <a:t> (</a:t>
            </a:r>
            <a:r>
              <a:rPr lang="el-GR" dirty="0"/>
              <a:t>π(</a:t>
            </a:r>
            <a:r>
              <a:rPr lang="en-US" dirty="0"/>
              <a:t>T,c1, …, </a:t>
            </a:r>
            <a:r>
              <a:rPr lang="en-US" dirty="0" err="1"/>
              <a:t>cn</a:t>
            </a:r>
            <a:r>
              <a:rPr lang="en-US" dirty="0"/>
              <a:t>)) -- select a subset of columns c1 .. </a:t>
            </a:r>
            <a:r>
              <a:rPr lang="en-US" dirty="0" err="1"/>
              <a:t>cn</a:t>
            </a:r>
            <a:endParaRPr lang="en-US" dirty="0"/>
          </a:p>
          <a:p>
            <a:r>
              <a:rPr lang="en-US" b="1" dirty="0"/>
              <a:t>Selection</a:t>
            </a:r>
            <a:r>
              <a:rPr lang="en-US" dirty="0"/>
              <a:t> (</a:t>
            </a:r>
            <a:r>
              <a:rPr lang="en-US" dirty="0" err="1"/>
              <a:t>sel</a:t>
            </a:r>
            <a:r>
              <a:rPr lang="en-US" dirty="0"/>
              <a:t>(T, </a:t>
            </a:r>
            <a:r>
              <a:rPr lang="en-US" dirty="0" err="1"/>
              <a:t>pred</a:t>
            </a:r>
            <a:r>
              <a:rPr lang="en-US" dirty="0"/>
              <a:t>)) -- select a subset of rows that satisfy </a:t>
            </a:r>
            <a:r>
              <a:rPr lang="en-US" dirty="0" err="1"/>
              <a:t>pred</a:t>
            </a:r>
            <a:endParaRPr lang="en-US" dirty="0"/>
          </a:p>
          <a:p>
            <a:r>
              <a:rPr lang="en-US" dirty="0"/>
              <a:t>Cross Product (T1 x T2) -- combine two tables</a:t>
            </a:r>
          </a:p>
          <a:p>
            <a:r>
              <a:rPr lang="en-US" b="1" dirty="0"/>
              <a:t>Join</a:t>
            </a:r>
            <a:r>
              <a:rPr lang="en-US" dirty="0"/>
              <a:t> (T1, T2, </a:t>
            </a:r>
            <a:r>
              <a:rPr lang="en-US" dirty="0" err="1"/>
              <a:t>pred</a:t>
            </a:r>
            <a:r>
              <a:rPr lang="en-US" dirty="0"/>
              <a:t>) = </a:t>
            </a:r>
            <a:r>
              <a:rPr lang="en-US" dirty="0" err="1"/>
              <a:t>sel</a:t>
            </a:r>
            <a:r>
              <a:rPr lang="en-US" dirty="0"/>
              <a:t>(T1 x T2, </a:t>
            </a:r>
            <a:r>
              <a:rPr lang="en-US" dirty="0" err="1"/>
              <a:t>pred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788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A2DD9-99F5-5F44-9880-38F7302D4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  bands Tim likes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98B575-F1BE-EF41-A3B7-D45F4B7A2056}"/>
              </a:ext>
            </a:extLst>
          </p:cNvPr>
          <p:cNvSpPr/>
          <p:nvPr/>
        </p:nvSpPr>
        <p:spPr>
          <a:xfrm>
            <a:off x="864296" y="1891431"/>
            <a:ext cx="1415441" cy="751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52DF59-C3EA-0648-B066-3F4FB06977AF}"/>
              </a:ext>
            </a:extLst>
          </p:cNvPr>
          <p:cNvSpPr/>
          <p:nvPr/>
        </p:nvSpPr>
        <p:spPr>
          <a:xfrm>
            <a:off x="864296" y="3872631"/>
            <a:ext cx="1415442" cy="751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Member-band-fans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1E6DEF4-4D9C-144F-86AF-3FC245E50908}"/>
              </a:ext>
            </a:extLst>
          </p:cNvPr>
          <p:cNvSpPr/>
          <p:nvPr/>
        </p:nvSpPr>
        <p:spPr>
          <a:xfrm>
            <a:off x="2968668" y="1929009"/>
            <a:ext cx="2354893" cy="63882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Select</a:t>
            </a:r>
          </a:p>
          <a:p>
            <a:pPr algn="ctr"/>
            <a:r>
              <a:rPr lang="en-US" dirty="0"/>
              <a:t>Name = ‘Tim’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F2BEC8F-4365-8A4E-A2E0-C9A19E6490B3}"/>
              </a:ext>
            </a:extLst>
          </p:cNvPr>
          <p:cNvSpPr/>
          <p:nvPr/>
        </p:nvSpPr>
        <p:spPr>
          <a:xfrm>
            <a:off x="5588399" y="2845947"/>
            <a:ext cx="2492679" cy="88726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Join</a:t>
            </a:r>
          </a:p>
          <a:p>
            <a:pPr algn="ctr"/>
            <a:r>
              <a:rPr lang="en-US" dirty="0" err="1"/>
              <a:t>mbf.fanid</a:t>
            </a:r>
            <a:r>
              <a:rPr lang="en-US" dirty="0"/>
              <a:t> = </a:t>
            </a:r>
            <a:r>
              <a:rPr lang="en-US" dirty="0" err="1"/>
              <a:t>fans.id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A1830F-EA75-0841-BB6C-5482128EE4A2}"/>
              </a:ext>
            </a:extLst>
          </p:cNvPr>
          <p:cNvSpPr/>
          <p:nvPr/>
        </p:nvSpPr>
        <p:spPr>
          <a:xfrm>
            <a:off x="9912262" y="3949108"/>
            <a:ext cx="2005954" cy="88726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Project</a:t>
            </a:r>
          </a:p>
          <a:p>
            <a:pPr algn="ctr"/>
            <a:r>
              <a:rPr lang="en-US" dirty="0" err="1"/>
              <a:t>Bands.name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8B3B91E-A015-2E47-AB6B-07533B3CA041}"/>
              </a:ext>
            </a:extLst>
          </p:cNvPr>
          <p:cNvCxnSpPr>
            <a:cxnSpLocks/>
            <a:stCxn id="4" idx="3"/>
            <a:endCxn id="6" idx="2"/>
          </p:cNvCxnSpPr>
          <p:nvPr/>
        </p:nvCxnSpPr>
        <p:spPr>
          <a:xfrm flipV="1">
            <a:off x="2279737" y="2248423"/>
            <a:ext cx="688931" cy="18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9C9CF79-65B7-C745-B227-9B240FFC6AB2}"/>
              </a:ext>
            </a:extLst>
          </p:cNvPr>
          <p:cNvCxnSpPr>
            <a:stCxn id="6" idx="6"/>
            <a:endCxn id="7" idx="1"/>
          </p:cNvCxnSpPr>
          <p:nvPr/>
        </p:nvCxnSpPr>
        <p:spPr>
          <a:xfrm>
            <a:off x="5323561" y="2248423"/>
            <a:ext cx="629882" cy="727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B33E45B-2A2F-9948-A9E4-86D95D8DBC45}"/>
              </a:ext>
            </a:extLst>
          </p:cNvPr>
          <p:cNvCxnSpPr>
            <a:cxnSpLocks/>
            <a:stCxn id="5" idx="3"/>
            <a:endCxn id="7" idx="3"/>
          </p:cNvCxnSpPr>
          <p:nvPr/>
        </p:nvCxnSpPr>
        <p:spPr>
          <a:xfrm flipV="1">
            <a:off x="2279738" y="3603272"/>
            <a:ext cx="3673705" cy="645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225FFF7-C846-3747-97B0-ADC826AEF1F5}"/>
              </a:ext>
            </a:extLst>
          </p:cNvPr>
          <p:cNvCxnSpPr>
            <a:cxnSpLocks/>
            <a:stCxn id="32" idx="6"/>
            <a:endCxn id="8" idx="2"/>
          </p:cNvCxnSpPr>
          <p:nvPr/>
        </p:nvCxnSpPr>
        <p:spPr>
          <a:xfrm>
            <a:off x="9521572" y="4392739"/>
            <a:ext cx="3906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91425DF-E356-594A-80DC-8388905E66E5}"/>
              </a:ext>
            </a:extLst>
          </p:cNvPr>
          <p:cNvSpPr/>
          <p:nvPr/>
        </p:nvSpPr>
        <p:spPr>
          <a:xfrm>
            <a:off x="3709793" y="5038594"/>
            <a:ext cx="1415442" cy="751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Bands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B3102C0-C929-974A-93F4-DAE067CC5E84}"/>
              </a:ext>
            </a:extLst>
          </p:cNvPr>
          <p:cNvSpPr/>
          <p:nvPr/>
        </p:nvSpPr>
        <p:spPr>
          <a:xfrm>
            <a:off x="7028893" y="3949108"/>
            <a:ext cx="2492679" cy="88726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Join</a:t>
            </a:r>
          </a:p>
          <a:p>
            <a:pPr algn="ctr"/>
            <a:r>
              <a:rPr lang="en-US" dirty="0" err="1"/>
              <a:t>mbf.bandid</a:t>
            </a:r>
            <a:r>
              <a:rPr lang="en-US" dirty="0"/>
              <a:t> = </a:t>
            </a:r>
            <a:r>
              <a:rPr lang="en-US" dirty="0" err="1"/>
              <a:t>bands.id</a:t>
            </a:r>
            <a:endParaRPr lang="en-US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B4E4AE3-0E20-794E-9DB3-41FE4D2845AD}"/>
              </a:ext>
            </a:extLst>
          </p:cNvPr>
          <p:cNvCxnSpPr>
            <a:cxnSpLocks/>
            <a:stCxn id="7" idx="6"/>
            <a:endCxn id="32" idx="0"/>
          </p:cNvCxnSpPr>
          <p:nvPr/>
        </p:nvCxnSpPr>
        <p:spPr>
          <a:xfrm>
            <a:off x="8081078" y="3289578"/>
            <a:ext cx="194155" cy="659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9AAC3CE-6774-8C41-9B9C-06BD6A1231AC}"/>
              </a:ext>
            </a:extLst>
          </p:cNvPr>
          <p:cNvCxnSpPr>
            <a:cxnSpLocks/>
            <a:stCxn id="23" idx="3"/>
            <a:endCxn id="32" idx="3"/>
          </p:cNvCxnSpPr>
          <p:nvPr/>
        </p:nvCxnSpPr>
        <p:spPr>
          <a:xfrm flipV="1">
            <a:off x="5125235" y="4706433"/>
            <a:ext cx="2268702" cy="707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369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03378-E7CB-1E46-AA81-50759E54C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691D3E-9221-224F-9D07-3C5CD04AFA9D}"/>
              </a:ext>
            </a:extLst>
          </p:cNvPr>
          <p:cNvSpPr/>
          <p:nvPr/>
        </p:nvSpPr>
        <p:spPr>
          <a:xfrm>
            <a:off x="405008" y="2005373"/>
            <a:ext cx="109487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CREATE TABLE bands (id int PRIMARY KEY, name varchar, genre varchar);</a:t>
            </a:r>
          </a:p>
          <a:p>
            <a:endParaRPr lang="en-US" sz="2800" dirty="0"/>
          </a:p>
          <a:p>
            <a:r>
              <a:rPr lang="en-US" sz="2800" dirty="0"/>
              <a:t>CREATE TABLE fans (id int PRIMARY KEY, name varchar, address varchar);</a:t>
            </a:r>
          </a:p>
          <a:p>
            <a:endParaRPr lang="en-US" sz="2800" dirty="0"/>
          </a:p>
          <a:p>
            <a:r>
              <a:rPr lang="en-US" sz="2800" dirty="0"/>
              <a:t>CREATE TABLE </a:t>
            </a:r>
            <a:r>
              <a:rPr lang="en-US" sz="2800" dirty="0" err="1"/>
              <a:t>band_likes</a:t>
            </a:r>
            <a:r>
              <a:rPr lang="en-US" sz="2800" dirty="0"/>
              <a:t>(</a:t>
            </a:r>
            <a:r>
              <a:rPr lang="en-US" sz="2800" dirty="0" err="1"/>
              <a:t>fanid</a:t>
            </a:r>
            <a:r>
              <a:rPr lang="en-US" sz="2800" dirty="0"/>
              <a:t> int REFERENCES fans(id), </a:t>
            </a:r>
          </a:p>
          <a:p>
            <a:r>
              <a:rPr lang="en-US" sz="2800" dirty="0"/>
              <a:t>				</a:t>
            </a:r>
            <a:r>
              <a:rPr lang="en-US" sz="2800" dirty="0" err="1"/>
              <a:t>bandid</a:t>
            </a:r>
            <a:r>
              <a:rPr lang="en-US" sz="2800" dirty="0"/>
              <a:t> int REFERENCES bands(id));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4829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28894-A6C7-644A-9A15-0279356B0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E7FCC-8114-8443-8714-7BBDD3352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genre of Justin Bieber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SELECT genre</a:t>
            </a:r>
          </a:p>
          <a:p>
            <a:pPr marL="0" indent="0">
              <a:buNone/>
            </a:pPr>
            <a:r>
              <a:rPr lang="en-US" dirty="0"/>
              <a:t>FROM bands</a:t>
            </a:r>
          </a:p>
          <a:p>
            <a:pPr marL="0" indent="0">
              <a:buNone/>
            </a:pPr>
            <a:r>
              <a:rPr lang="en-US" dirty="0"/>
              <a:t>WHERE name = 'Justin Bieber'</a:t>
            </a:r>
          </a:p>
        </p:txBody>
      </p:sp>
    </p:spTree>
    <p:extLst>
      <p:ext uri="{BB962C8B-B14F-4D97-AF65-F5344CB8AC3E}">
        <p14:creationId xmlns:p14="http://schemas.microsoft.com/office/powerpoint/2010/main" val="3299377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5F8A6-C0E9-D14B-94D8-3A036D13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how many fans each band has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A777C-2FA9-CE46-8DEA-484514928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SELECT </a:t>
            </a:r>
            <a:r>
              <a:rPr lang="en-US" dirty="0" err="1"/>
              <a:t>bands.name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       count(*)</a:t>
            </a:r>
          </a:p>
          <a:p>
            <a:pPr marL="0" indent="0">
              <a:buNone/>
            </a:pPr>
            <a:r>
              <a:rPr lang="en-US" dirty="0"/>
              <a:t>FROM bands</a:t>
            </a:r>
          </a:p>
          <a:p>
            <a:pPr marL="0" indent="0">
              <a:buNone/>
            </a:pPr>
            <a:r>
              <a:rPr lang="en-US" dirty="0"/>
              <a:t>JOIN </a:t>
            </a:r>
            <a:r>
              <a:rPr lang="en-US" dirty="0" err="1"/>
              <a:t>band_likes</a:t>
            </a:r>
            <a:r>
              <a:rPr lang="en-US" dirty="0"/>
              <a:t> bl ON </a:t>
            </a:r>
            <a:r>
              <a:rPr lang="en-US" dirty="0" err="1"/>
              <a:t>bl.bandid</a:t>
            </a:r>
            <a:r>
              <a:rPr lang="en-US" dirty="0"/>
              <a:t> = </a:t>
            </a:r>
            <a:r>
              <a:rPr lang="en-US" dirty="0" err="1"/>
              <a:t>bands.id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JOIN fans ON </a:t>
            </a:r>
            <a:r>
              <a:rPr lang="en-US" dirty="0" err="1"/>
              <a:t>fans.id</a:t>
            </a:r>
            <a:r>
              <a:rPr lang="en-US" dirty="0"/>
              <a:t> = </a:t>
            </a:r>
            <a:r>
              <a:rPr lang="en-US" dirty="0" err="1"/>
              <a:t>bl.fanid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GROUP BY </a:t>
            </a:r>
            <a:r>
              <a:rPr lang="en-US" dirty="0" err="1"/>
              <a:t>bands.name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497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0A7EE-9798-8642-9EC5-EA9338AE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fan of the most bands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F17C04-0BCA-874F-A259-5C42BAA88978}"/>
              </a:ext>
            </a:extLst>
          </p:cNvPr>
          <p:cNvSpPr/>
          <p:nvPr/>
        </p:nvSpPr>
        <p:spPr>
          <a:xfrm>
            <a:off x="968680" y="1787037"/>
            <a:ext cx="930266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SELECT </a:t>
            </a:r>
            <a:r>
              <a:rPr lang="en-US" sz="2800" dirty="0" err="1"/>
              <a:t>fans.name</a:t>
            </a:r>
            <a:r>
              <a:rPr lang="en-US" sz="2800" dirty="0"/>
              <a:t>,</a:t>
            </a:r>
          </a:p>
          <a:p>
            <a:r>
              <a:rPr lang="en-US" sz="2800" dirty="0"/>
              <a:t>       count(*)</a:t>
            </a:r>
          </a:p>
          <a:p>
            <a:r>
              <a:rPr lang="en-US" sz="2800" dirty="0"/>
              <a:t>FROM bands</a:t>
            </a:r>
          </a:p>
          <a:p>
            <a:r>
              <a:rPr lang="en-US" sz="2800" dirty="0"/>
              <a:t>JOIN </a:t>
            </a:r>
            <a:r>
              <a:rPr lang="en-US" sz="2800" dirty="0" err="1"/>
              <a:t>band_likes</a:t>
            </a:r>
            <a:r>
              <a:rPr lang="en-US" sz="2800" dirty="0"/>
              <a:t> bl ON </a:t>
            </a:r>
            <a:r>
              <a:rPr lang="en-US" sz="2800" dirty="0" err="1"/>
              <a:t>bl.bandid</a:t>
            </a:r>
            <a:r>
              <a:rPr lang="en-US" sz="2800" dirty="0"/>
              <a:t> = </a:t>
            </a:r>
            <a:r>
              <a:rPr lang="en-US" sz="2800" dirty="0" err="1"/>
              <a:t>bands.id</a:t>
            </a:r>
            <a:endParaRPr lang="en-US" sz="2800" dirty="0"/>
          </a:p>
          <a:p>
            <a:r>
              <a:rPr lang="en-US" sz="2800" dirty="0"/>
              <a:t>JOIN fans ON </a:t>
            </a:r>
            <a:r>
              <a:rPr lang="en-US" sz="2800" dirty="0" err="1"/>
              <a:t>fans.id</a:t>
            </a:r>
            <a:r>
              <a:rPr lang="en-US" sz="2800" dirty="0"/>
              <a:t> = </a:t>
            </a:r>
            <a:r>
              <a:rPr lang="en-US" sz="2800" dirty="0" err="1"/>
              <a:t>bl.fanid</a:t>
            </a:r>
            <a:endParaRPr lang="en-US" sz="2800" dirty="0"/>
          </a:p>
          <a:p>
            <a:r>
              <a:rPr lang="en-US" sz="2800" dirty="0"/>
              <a:t>GROUP BY </a:t>
            </a:r>
            <a:r>
              <a:rPr lang="en-US" sz="2800" dirty="0" err="1"/>
              <a:t>fans.name</a:t>
            </a:r>
            <a:endParaRPr lang="en-US" sz="2800" dirty="0"/>
          </a:p>
          <a:p>
            <a:r>
              <a:rPr lang="en-US" sz="2800" dirty="0"/>
              <a:t>ORDER BY count(*) DESC LIMIT 1;</a:t>
            </a:r>
          </a:p>
        </p:txBody>
      </p:sp>
    </p:spTree>
    <p:extLst>
      <p:ext uri="{BB962C8B-B14F-4D97-AF65-F5344CB8AC3E}">
        <p14:creationId xmlns:p14="http://schemas.microsoft.com/office/powerpoint/2010/main" val="1713561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22A32-485C-3645-963E-A903E8F74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is Declarative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1662A-5F6B-4240-98BC-A6192C5E1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”Say what I want, not how to do it”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E.g., we don’t actually know what operation the database executes to find a particular record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are some possible implementation choices?</a:t>
            </a:r>
          </a:p>
        </p:txBody>
      </p:sp>
    </p:spTree>
    <p:extLst>
      <p:ext uri="{BB962C8B-B14F-4D97-AF65-F5344CB8AC3E}">
        <p14:creationId xmlns:p14="http://schemas.microsoft.com/office/powerpoint/2010/main" val="3290327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F0A07-1C8B-B244-A1D3-51FCD716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Tabular Representation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C58558D-422C-5140-86AF-63FFE1159F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3924283"/>
              </p:ext>
            </p:extLst>
          </p:nvPr>
        </p:nvGraphicFramePr>
        <p:xfrm>
          <a:off x="838200" y="2915389"/>
          <a:ext cx="10515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1795741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694250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52453926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80617281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219075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Birthday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447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1/1/2000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 Vassar 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srmadden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348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1/2/1990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 Pumpkin 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timk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1093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DB284DD-A860-A443-9959-2EF259858E00}"/>
              </a:ext>
            </a:extLst>
          </p:cNvPr>
          <p:cNvSpPr txBox="1"/>
          <p:nvPr/>
        </p:nvSpPr>
        <p:spPr>
          <a:xfrm>
            <a:off x="838200" y="2546057"/>
            <a:ext cx="1098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Members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AE88B-29F2-E546-9515-165A4C67CE49}"/>
              </a:ext>
            </a:extLst>
          </p:cNvPr>
          <p:cNvSpPr txBox="1"/>
          <p:nvPr/>
        </p:nvSpPr>
        <p:spPr>
          <a:xfrm>
            <a:off x="5774500" y="1889725"/>
            <a:ext cx="3494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Named, typed columns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E5322F1-01CF-5047-96BC-31D0D7516CEF}"/>
              </a:ext>
            </a:extLst>
          </p:cNvPr>
          <p:cNvCxnSpPr>
            <a:cxnSpLocks/>
          </p:cNvCxnSpPr>
          <p:nvPr/>
        </p:nvCxnSpPr>
        <p:spPr>
          <a:xfrm flipH="1">
            <a:off x="6626269" y="2259057"/>
            <a:ext cx="212942" cy="489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71FF93A-9F24-4940-83F5-5C9053234B03}"/>
              </a:ext>
            </a:extLst>
          </p:cNvPr>
          <p:cNvSpPr txBox="1"/>
          <p:nvPr/>
        </p:nvSpPr>
        <p:spPr>
          <a:xfrm>
            <a:off x="6365311" y="4984547"/>
            <a:ext cx="3494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Unique records</a:t>
            </a:r>
          </a:p>
          <a:p>
            <a:r>
              <a:rPr lang="en-US" dirty="0"/>
              <a:t>Ordered?  Unordered?</a:t>
            </a:r>
          </a:p>
          <a:p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0329EFA-3C6C-A64D-853A-61BEFBC88A68}"/>
              </a:ext>
            </a:extLst>
          </p:cNvPr>
          <p:cNvCxnSpPr>
            <a:cxnSpLocks/>
          </p:cNvCxnSpPr>
          <p:nvPr/>
        </p:nvCxnSpPr>
        <p:spPr>
          <a:xfrm flipH="1" flipV="1">
            <a:off x="6626269" y="4027909"/>
            <a:ext cx="413358" cy="907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F2B001E-F592-6F47-A1BA-72618EF6FEF6}"/>
              </a:ext>
            </a:extLst>
          </p:cNvPr>
          <p:cNvSpPr txBox="1"/>
          <p:nvPr/>
        </p:nvSpPr>
        <p:spPr>
          <a:xfrm>
            <a:off x="838200" y="1451633"/>
            <a:ext cx="2755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bandfan.com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5C9030-43AF-1748-95C7-E16E139945F9}"/>
              </a:ext>
            </a:extLst>
          </p:cNvPr>
          <p:cNvSpPr txBox="1"/>
          <p:nvPr/>
        </p:nvSpPr>
        <p:spPr>
          <a:xfrm>
            <a:off x="947407" y="5331495"/>
            <a:ext cx="6200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Schema</a:t>
            </a:r>
            <a:r>
              <a:rPr lang="en-US" dirty="0"/>
              <a:t>:  the names and types of the fields in a table</a:t>
            </a:r>
          </a:p>
          <a:p>
            <a:r>
              <a:rPr lang="en-US" u="sng" dirty="0"/>
              <a:t>Tuple</a:t>
            </a:r>
            <a:r>
              <a:rPr lang="en-US" dirty="0"/>
              <a:t>: a single record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080576-4491-0441-B6E2-9E30AE52FE33}"/>
              </a:ext>
            </a:extLst>
          </p:cNvPr>
          <p:cNvSpPr txBox="1"/>
          <p:nvPr/>
        </p:nvSpPr>
        <p:spPr>
          <a:xfrm>
            <a:off x="947407" y="6047775"/>
            <a:ext cx="6574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Unique identifier for a row is a </a:t>
            </a:r>
            <a:r>
              <a:rPr lang="en-US" i="1" u="sng" dirty="0"/>
              <a:t>key</a:t>
            </a:r>
          </a:p>
          <a:p>
            <a:r>
              <a:rPr lang="en-US" dirty="0"/>
              <a:t>A minimal unique non-null identifier is a </a:t>
            </a:r>
            <a:r>
              <a:rPr lang="en-US" i="1" u="sng" dirty="0"/>
              <a:t>primary key</a:t>
            </a:r>
            <a:endParaRPr lang="en-US" u="sng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978A87-3007-7443-840D-AFFC4D79E0D7}"/>
              </a:ext>
            </a:extLst>
          </p:cNvPr>
          <p:cNvSpPr txBox="1"/>
          <p:nvPr/>
        </p:nvSpPr>
        <p:spPr>
          <a:xfrm>
            <a:off x="1301663" y="2915389"/>
            <a:ext cx="229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Primary key</a:t>
            </a:r>
          </a:p>
        </p:txBody>
      </p:sp>
    </p:spTree>
    <p:extLst>
      <p:ext uri="{BB962C8B-B14F-4D97-AF65-F5344CB8AC3E}">
        <p14:creationId xmlns:p14="http://schemas.microsoft.com/office/powerpoint/2010/main" val="3434416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EDF5-9339-534E-8195-2C5902BF1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 Example: </a:t>
            </a:r>
            <a:r>
              <a:rPr lang="en-US" dirty="0" err="1"/>
              <a:t>Beliebers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46B02E-7A60-4C4C-860D-CE94FDBB1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67471"/>
          </a:xfrm>
        </p:spPr>
        <p:txBody>
          <a:bodyPr/>
          <a:lstStyle/>
          <a:p>
            <a:r>
              <a:rPr lang="en-US" dirty="0"/>
              <a:t>Find fans of Justin Bieber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C2BBB5-FFE1-F74B-AB79-C663F3F7E796}"/>
              </a:ext>
            </a:extLst>
          </p:cNvPr>
          <p:cNvSpPr txBox="1">
            <a:spLocks/>
          </p:cNvSpPr>
          <p:nvPr/>
        </p:nvSpPr>
        <p:spPr>
          <a:xfrm>
            <a:off x="838200" y="25066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SELECT </a:t>
            </a:r>
            <a:r>
              <a:rPr lang="en-US" dirty="0" err="1"/>
              <a:t>fans.name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FROM bands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JOIN </a:t>
            </a:r>
            <a:r>
              <a:rPr lang="en-US" dirty="0" err="1"/>
              <a:t>band_likes</a:t>
            </a:r>
            <a:r>
              <a:rPr lang="en-US" dirty="0"/>
              <a:t> bl ON </a:t>
            </a:r>
            <a:r>
              <a:rPr lang="en-US" dirty="0" err="1"/>
              <a:t>bl.bandid</a:t>
            </a:r>
            <a:r>
              <a:rPr lang="en-US" dirty="0"/>
              <a:t> = </a:t>
            </a:r>
            <a:r>
              <a:rPr lang="en-US" dirty="0" err="1"/>
              <a:t>bands.id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JOIN fans ON </a:t>
            </a:r>
            <a:r>
              <a:rPr lang="en-US" dirty="0" err="1"/>
              <a:t>fans.id</a:t>
            </a:r>
            <a:r>
              <a:rPr lang="en-US" dirty="0"/>
              <a:t> = </a:t>
            </a:r>
            <a:r>
              <a:rPr lang="en-US" dirty="0" err="1"/>
              <a:t>bl.fanid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WHERE </a:t>
            </a:r>
            <a:r>
              <a:rPr lang="en-US" dirty="0" err="1"/>
              <a:t>bands.name</a:t>
            </a:r>
            <a:r>
              <a:rPr lang="en-US" dirty="0"/>
              <a:t> = 'Justin Bieber'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77F540-D91F-6D43-9504-E8035AB1F0C3}"/>
              </a:ext>
            </a:extLst>
          </p:cNvPr>
          <p:cNvSpPr txBox="1"/>
          <p:nvPr/>
        </p:nvSpPr>
        <p:spPr>
          <a:xfrm>
            <a:off x="638827" y="5448822"/>
            <a:ext cx="7603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might we make this query faster?</a:t>
            </a:r>
          </a:p>
        </p:txBody>
      </p:sp>
    </p:spTree>
    <p:extLst>
      <p:ext uri="{BB962C8B-B14F-4D97-AF65-F5344CB8AC3E}">
        <p14:creationId xmlns:p14="http://schemas.microsoft.com/office/powerpoint/2010/main" val="396954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F0A07-1C8B-B244-A1D3-51FCD716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Tabular Representation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C58558D-422C-5140-86AF-63FFE1159F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385028"/>
              </p:ext>
            </p:extLst>
          </p:nvPr>
        </p:nvGraphicFramePr>
        <p:xfrm>
          <a:off x="712940" y="2351213"/>
          <a:ext cx="10515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1795741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694250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52453926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80617281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219075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Birthday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447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1/1/2000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 Vassar 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srmadden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348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1/2/1990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 Pumpkin 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timk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1093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DB284DD-A860-A443-9959-2EF259858E00}"/>
              </a:ext>
            </a:extLst>
          </p:cNvPr>
          <p:cNvSpPr txBox="1"/>
          <p:nvPr/>
        </p:nvSpPr>
        <p:spPr>
          <a:xfrm>
            <a:off x="712940" y="1981881"/>
            <a:ext cx="1098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Members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2B001E-F592-6F47-A1BA-72618EF6FEF6}"/>
              </a:ext>
            </a:extLst>
          </p:cNvPr>
          <p:cNvSpPr txBox="1"/>
          <p:nvPr/>
        </p:nvSpPr>
        <p:spPr>
          <a:xfrm>
            <a:off x="838200" y="1451633"/>
            <a:ext cx="2755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bandfan.com</a:t>
            </a:r>
            <a:endParaRPr lang="en-US" dirty="0"/>
          </a:p>
        </p:txBody>
      </p:sp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575274C5-800C-9849-BC54-184F4F455C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1544164"/>
              </p:ext>
            </p:extLst>
          </p:nvPr>
        </p:nvGraphicFramePr>
        <p:xfrm>
          <a:off x="712940" y="4288244"/>
          <a:ext cx="630936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1795741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694250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524539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447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Nickelback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Terrible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348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Terrible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10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Limp </a:t>
                      </a:r>
                      <a:r>
                        <a:rPr lang="en-US" dirty="0" err="1"/>
                        <a:t>Bizkit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Terrible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41138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3555DCE-8A00-444F-A362-98B69366AE5C}"/>
              </a:ext>
            </a:extLst>
          </p:cNvPr>
          <p:cNvSpPr txBox="1"/>
          <p:nvPr/>
        </p:nvSpPr>
        <p:spPr>
          <a:xfrm>
            <a:off x="712940" y="3918912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45EBBF-A750-7C40-BD04-A9CF354B02A5}"/>
              </a:ext>
            </a:extLst>
          </p:cNvPr>
          <p:cNvSpPr txBox="1"/>
          <p:nvPr/>
        </p:nvSpPr>
        <p:spPr>
          <a:xfrm>
            <a:off x="7545888" y="4288244"/>
            <a:ext cx="3682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to capture relationship between </a:t>
            </a:r>
            <a:r>
              <a:rPr lang="en-US" dirty="0" err="1"/>
              <a:t>bandfan</a:t>
            </a:r>
            <a:r>
              <a:rPr lang="en-US" dirty="0"/>
              <a:t> members and the bands?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6AC50F-AAE2-7942-9246-EAE95D8E72F2}"/>
              </a:ext>
            </a:extLst>
          </p:cNvPr>
          <p:cNvSpPr txBox="1"/>
          <p:nvPr/>
        </p:nvSpPr>
        <p:spPr>
          <a:xfrm>
            <a:off x="1172029" y="2365599"/>
            <a:ext cx="229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Primary key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822AC4-DA89-9B4D-8FAB-A298AFCE74C3}"/>
              </a:ext>
            </a:extLst>
          </p:cNvPr>
          <p:cNvSpPr txBox="1"/>
          <p:nvPr/>
        </p:nvSpPr>
        <p:spPr>
          <a:xfrm>
            <a:off x="1096218" y="4298732"/>
            <a:ext cx="229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Primary key</a:t>
            </a:r>
          </a:p>
        </p:txBody>
      </p:sp>
    </p:spTree>
    <p:extLst>
      <p:ext uri="{BB962C8B-B14F-4D97-AF65-F5344CB8AC3E}">
        <p14:creationId xmlns:p14="http://schemas.microsoft.com/office/powerpoint/2010/main" val="2609089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634AD-C114-4B49-9FD9-7ED374B3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2A3F6-1F42-3243-B3B3-0B2CC02EC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One to one</a:t>
            </a:r>
            <a:r>
              <a:rPr lang="en-US" dirty="0"/>
              <a:t>:  each band has a genre</a:t>
            </a:r>
          </a:p>
          <a:p>
            <a:r>
              <a:rPr lang="en-US" u="sng" dirty="0"/>
              <a:t>One to many</a:t>
            </a:r>
            <a:r>
              <a:rPr lang="en-US" dirty="0"/>
              <a:t>: bands play shows, one band per show *</a:t>
            </a:r>
          </a:p>
          <a:p>
            <a:r>
              <a:rPr lang="en-US" u="sng" dirty="0"/>
              <a:t>Many to many</a:t>
            </a:r>
            <a:r>
              <a:rPr lang="en-US" dirty="0"/>
              <a:t>: members are fans of multiple bands</a:t>
            </a:r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CD018D-1C15-0C49-8F40-CA9073115334}"/>
              </a:ext>
            </a:extLst>
          </p:cNvPr>
          <p:cNvSpPr/>
          <p:nvPr/>
        </p:nvSpPr>
        <p:spPr>
          <a:xfrm>
            <a:off x="447033" y="5611753"/>
            <a:ext cx="6858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 Of course, shows might only multiple bands – this is a design decision</a:t>
            </a:r>
          </a:p>
        </p:txBody>
      </p:sp>
    </p:spTree>
    <p:extLst>
      <p:ext uri="{BB962C8B-B14F-4D97-AF65-F5344CB8AC3E}">
        <p14:creationId xmlns:p14="http://schemas.microsoft.com/office/powerpoint/2010/main" val="3906415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4DEB5-2ACB-B149-9DBC-6DE0C9CF2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 the Superfan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E69B44-0D39-6C4E-88CB-56B7E4FC02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88760"/>
            <a:ext cx="3461685" cy="346168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0C4FF2-4641-8947-B76D-EC8848BD6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408" y="4461607"/>
            <a:ext cx="1403959" cy="118883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9113B49-3DFE-F243-AD63-4C9C668BB69A}"/>
              </a:ext>
            </a:extLst>
          </p:cNvPr>
          <p:cNvGrpSpPr/>
          <p:nvPr/>
        </p:nvGrpSpPr>
        <p:grpSpPr>
          <a:xfrm>
            <a:off x="3759896" y="2188759"/>
            <a:ext cx="3461685" cy="3461685"/>
            <a:chOff x="3759896" y="2188759"/>
            <a:chExt cx="3461685" cy="3461685"/>
          </a:xfrm>
        </p:grpSpPr>
        <p:pic>
          <p:nvPicPr>
            <p:cNvPr id="7" name="Content Placeholder 3">
              <a:extLst>
                <a:ext uri="{FF2B5EF4-FFF2-40B4-BE49-F238E27FC236}">
                  <a16:creationId xmlns:a16="http://schemas.microsoft.com/office/drawing/2014/main" id="{4E1673C5-83D3-5B4D-A5CB-DCECC06D8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59896" y="2188759"/>
              <a:ext cx="3461685" cy="346168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B3793FC-26E8-C246-9B57-2E9790627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7000" contrast="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59010" y="4418052"/>
              <a:ext cx="1165802" cy="116580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1CD88EF-41EC-4E4A-A734-58D07E1541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2973" y="500273"/>
            <a:ext cx="1417007" cy="214886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5B51949-86EF-F644-8123-F2C3852EC306}"/>
              </a:ext>
            </a:extLst>
          </p:cNvPr>
          <p:cNvGrpSpPr/>
          <p:nvPr/>
        </p:nvGrpSpPr>
        <p:grpSpPr>
          <a:xfrm>
            <a:off x="7519792" y="2188758"/>
            <a:ext cx="3461685" cy="3461685"/>
            <a:chOff x="7519792" y="2188758"/>
            <a:chExt cx="3461685" cy="3461685"/>
          </a:xfrm>
        </p:grpSpPr>
        <p:pic>
          <p:nvPicPr>
            <p:cNvPr id="8" name="Content Placeholder 3">
              <a:extLst>
                <a:ext uri="{FF2B5EF4-FFF2-40B4-BE49-F238E27FC236}">
                  <a16:creationId xmlns:a16="http://schemas.microsoft.com/office/drawing/2014/main" id="{AF72EA1C-4757-394C-B907-387CBDE58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19792" y="2188758"/>
              <a:ext cx="3461685" cy="346168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4D8E4BB-8C8E-8842-B838-DFAEDD793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27201" y="4561893"/>
              <a:ext cx="2632032" cy="102196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558F123-49C4-5549-B820-7E9027C54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0425551">
              <a:off x="8255033" y="2376214"/>
              <a:ext cx="1407960" cy="1674827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BA51D53-46C1-E24C-8B33-10CF28F2F8BA}"/>
              </a:ext>
            </a:extLst>
          </p:cNvPr>
          <p:cNvSpPr txBox="1"/>
          <p:nvPr/>
        </p:nvSpPr>
        <p:spPr>
          <a:xfrm>
            <a:off x="9143217" y="130941"/>
            <a:ext cx="271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Chad Kroeger of Nickelback</a:t>
            </a:r>
          </a:p>
        </p:txBody>
      </p:sp>
    </p:spTree>
    <p:extLst>
      <p:ext uri="{BB962C8B-B14F-4D97-AF65-F5344CB8AC3E}">
        <p14:creationId xmlns:p14="http://schemas.microsoft.com/office/powerpoint/2010/main" val="217271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E201E-A747-7C44-87D3-98DE79914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Fandom Relationship – Try 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3B37673-F8D1-724E-9226-FABEFC1D47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9070164"/>
              </p:ext>
            </p:extLst>
          </p:nvPr>
        </p:nvGraphicFramePr>
        <p:xfrm>
          <a:off x="136742" y="2902863"/>
          <a:ext cx="1126186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069">
                  <a:extLst>
                    <a:ext uri="{9D8B030D-6E8A-4147-A177-3AD203B41FA5}">
                      <a16:colId xmlns:a16="http://schemas.microsoft.com/office/drawing/2014/main" val="117957411"/>
                    </a:ext>
                  </a:extLst>
                </a:gridCol>
                <a:gridCol w="751562">
                  <a:extLst>
                    <a:ext uri="{9D8B030D-6E8A-4147-A177-3AD203B41FA5}">
                      <a16:colId xmlns:a16="http://schemas.microsoft.com/office/drawing/2014/main" val="2069425050"/>
                    </a:ext>
                  </a:extLst>
                </a:gridCol>
                <a:gridCol w="1302706">
                  <a:extLst>
                    <a:ext uri="{9D8B030D-6E8A-4147-A177-3AD203B41FA5}">
                      <a16:colId xmlns:a16="http://schemas.microsoft.com/office/drawing/2014/main" val="3524539263"/>
                    </a:ext>
                  </a:extLst>
                </a:gridCol>
                <a:gridCol w="1778696">
                  <a:extLst>
                    <a:ext uri="{9D8B030D-6E8A-4147-A177-3AD203B41FA5}">
                      <a16:colId xmlns:a16="http://schemas.microsoft.com/office/drawing/2014/main" val="1806172815"/>
                    </a:ext>
                  </a:extLst>
                </a:gridCol>
                <a:gridCol w="1528176">
                  <a:extLst>
                    <a:ext uri="{9D8B030D-6E8A-4147-A177-3AD203B41FA5}">
                      <a16:colId xmlns:a16="http://schemas.microsoft.com/office/drawing/2014/main" val="4219075375"/>
                    </a:ext>
                  </a:extLst>
                </a:gridCol>
                <a:gridCol w="1102290">
                  <a:extLst>
                    <a:ext uri="{9D8B030D-6E8A-4147-A177-3AD203B41FA5}">
                      <a16:colId xmlns:a16="http://schemas.microsoft.com/office/drawing/2014/main" val="448066616"/>
                    </a:ext>
                  </a:extLst>
                </a:gridCol>
                <a:gridCol w="1352811">
                  <a:extLst>
                    <a:ext uri="{9D8B030D-6E8A-4147-A177-3AD203B41FA5}">
                      <a16:colId xmlns:a16="http://schemas.microsoft.com/office/drawing/2014/main" val="2367003448"/>
                    </a:ext>
                  </a:extLst>
                </a:gridCol>
                <a:gridCol w="2229557">
                  <a:extLst>
                    <a:ext uri="{9D8B030D-6E8A-4147-A177-3AD203B41FA5}">
                      <a16:colId xmlns:a16="http://schemas.microsoft.com/office/drawing/2014/main" val="36315816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FanID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Birthday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BandID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BandName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447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1/2/1990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 Pumpkin 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timk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Nickelback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Terrible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10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1/2/1990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 Pumpkin 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timk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Terrible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19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1/2/1990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 Pumpkin 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timk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Limp </a:t>
                      </a:r>
                      <a:r>
                        <a:rPr lang="en-US" dirty="0" err="1"/>
                        <a:t>Bizkit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Terrible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26840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030787C-3EEF-BB42-BA6A-98A4EF0F3119}"/>
              </a:ext>
            </a:extLst>
          </p:cNvPr>
          <p:cNvSpPr txBox="1"/>
          <p:nvPr/>
        </p:nvSpPr>
        <p:spPr>
          <a:xfrm>
            <a:off x="576197" y="5110619"/>
            <a:ext cx="6876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What’s wrong with this representation?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9B220D-F22A-034C-9608-4165F9FECAE4}"/>
              </a:ext>
            </a:extLst>
          </p:cNvPr>
          <p:cNvSpPr txBox="1"/>
          <p:nvPr/>
        </p:nvSpPr>
        <p:spPr>
          <a:xfrm>
            <a:off x="136742" y="2367419"/>
            <a:ext cx="516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Member-band-fans</a:t>
            </a:r>
          </a:p>
        </p:txBody>
      </p:sp>
    </p:spTree>
    <p:extLst>
      <p:ext uri="{BB962C8B-B14F-4D97-AF65-F5344CB8AC3E}">
        <p14:creationId xmlns:p14="http://schemas.microsoft.com/office/powerpoint/2010/main" val="728560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E201E-A747-7C44-87D3-98DE79914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Fandom Relationship – Try 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3B37673-F8D1-724E-9226-FABEFC1D47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2541164"/>
              </p:ext>
            </p:extLst>
          </p:nvPr>
        </p:nvGraphicFramePr>
        <p:xfrm>
          <a:off x="136742" y="2902863"/>
          <a:ext cx="1126186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069">
                  <a:extLst>
                    <a:ext uri="{9D8B030D-6E8A-4147-A177-3AD203B41FA5}">
                      <a16:colId xmlns:a16="http://schemas.microsoft.com/office/drawing/2014/main" val="117957411"/>
                    </a:ext>
                  </a:extLst>
                </a:gridCol>
                <a:gridCol w="751562">
                  <a:extLst>
                    <a:ext uri="{9D8B030D-6E8A-4147-A177-3AD203B41FA5}">
                      <a16:colId xmlns:a16="http://schemas.microsoft.com/office/drawing/2014/main" val="2069425050"/>
                    </a:ext>
                  </a:extLst>
                </a:gridCol>
                <a:gridCol w="1302706">
                  <a:extLst>
                    <a:ext uri="{9D8B030D-6E8A-4147-A177-3AD203B41FA5}">
                      <a16:colId xmlns:a16="http://schemas.microsoft.com/office/drawing/2014/main" val="3524539263"/>
                    </a:ext>
                  </a:extLst>
                </a:gridCol>
                <a:gridCol w="1778696">
                  <a:extLst>
                    <a:ext uri="{9D8B030D-6E8A-4147-A177-3AD203B41FA5}">
                      <a16:colId xmlns:a16="http://schemas.microsoft.com/office/drawing/2014/main" val="1806172815"/>
                    </a:ext>
                  </a:extLst>
                </a:gridCol>
                <a:gridCol w="1528176">
                  <a:extLst>
                    <a:ext uri="{9D8B030D-6E8A-4147-A177-3AD203B41FA5}">
                      <a16:colId xmlns:a16="http://schemas.microsoft.com/office/drawing/2014/main" val="4219075375"/>
                    </a:ext>
                  </a:extLst>
                </a:gridCol>
                <a:gridCol w="1102290">
                  <a:extLst>
                    <a:ext uri="{9D8B030D-6E8A-4147-A177-3AD203B41FA5}">
                      <a16:colId xmlns:a16="http://schemas.microsoft.com/office/drawing/2014/main" val="448066616"/>
                    </a:ext>
                  </a:extLst>
                </a:gridCol>
                <a:gridCol w="1352811">
                  <a:extLst>
                    <a:ext uri="{9D8B030D-6E8A-4147-A177-3AD203B41FA5}">
                      <a16:colId xmlns:a16="http://schemas.microsoft.com/office/drawing/2014/main" val="2367003448"/>
                    </a:ext>
                  </a:extLst>
                </a:gridCol>
                <a:gridCol w="2229557">
                  <a:extLst>
                    <a:ext uri="{9D8B030D-6E8A-4147-A177-3AD203B41FA5}">
                      <a16:colId xmlns:a16="http://schemas.microsoft.com/office/drawing/2014/main" val="36315816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FanID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Birthday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BandID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BandName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447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1/2/1990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 Pumpkin 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timk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Nickelback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Terrible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10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1/2/1990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 Pumpkin 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timk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Terrible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19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1/2/1990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 Pumpkin 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timk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Limp </a:t>
                      </a:r>
                      <a:r>
                        <a:rPr lang="en-US" dirty="0" err="1"/>
                        <a:t>Bizkit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Terrible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268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1/1/2000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 Vassar 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srmadden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68053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030787C-3EEF-BB42-BA6A-98A4EF0F3119}"/>
              </a:ext>
            </a:extLst>
          </p:cNvPr>
          <p:cNvSpPr txBox="1"/>
          <p:nvPr/>
        </p:nvSpPr>
        <p:spPr>
          <a:xfrm>
            <a:off x="576197" y="5110619"/>
            <a:ext cx="6876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Adding NULLs is messy because it again introduces the possibility of missing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9B220D-F22A-034C-9608-4165F9FECAE4}"/>
              </a:ext>
            </a:extLst>
          </p:cNvPr>
          <p:cNvSpPr txBox="1"/>
          <p:nvPr/>
        </p:nvSpPr>
        <p:spPr>
          <a:xfrm>
            <a:off x="136742" y="2367419"/>
            <a:ext cx="516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Member-band-fans</a:t>
            </a:r>
          </a:p>
        </p:txBody>
      </p:sp>
    </p:spTree>
    <p:extLst>
      <p:ext uri="{BB962C8B-B14F-4D97-AF65-F5344CB8AC3E}">
        <p14:creationId xmlns:p14="http://schemas.microsoft.com/office/powerpoint/2010/main" val="2837793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E201E-A747-7C44-87D3-98DE79914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Fandom Relationship – Try 2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3B37673-F8D1-724E-9226-FABEFC1D47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1500708"/>
              </p:ext>
            </p:extLst>
          </p:nvPr>
        </p:nvGraphicFramePr>
        <p:xfrm>
          <a:off x="136742" y="2902863"/>
          <a:ext cx="76794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069">
                  <a:extLst>
                    <a:ext uri="{9D8B030D-6E8A-4147-A177-3AD203B41FA5}">
                      <a16:colId xmlns:a16="http://schemas.microsoft.com/office/drawing/2014/main" val="117957411"/>
                    </a:ext>
                  </a:extLst>
                </a:gridCol>
                <a:gridCol w="751562">
                  <a:extLst>
                    <a:ext uri="{9D8B030D-6E8A-4147-A177-3AD203B41FA5}">
                      <a16:colId xmlns:a16="http://schemas.microsoft.com/office/drawing/2014/main" val="2069425050"/>
                    </a:ext>
                  </a:extLst>
                </a:gridCol>
                <a:gridCol w="1302706">
                  <a:extLst>
                    <a:ext uri="{9D8B030D-6E8A-4147-A177-3AD203B41FA5}">
                      <a16:colId xmlns:a16="http://schemas.microsoft.com/office/drawing/2014/main" val="3524539263"/>
                    </a:ext>
                  </a:extLst>
                </a:gridCol>
                <a:gridCol w="1778696">
                  <a:extLst>
                    <a:ext uri="{9D8B030D-6E8A-4147-A177-3AD203B41FA5}">
                      <a16:colId xmlns:a16="http://schemas.microsoft.com/office/drawing/2014/main" val="1806172815"/>
                    </a:ext>
                  </a:extLst>
                </a:gridCol>
                <a:gridCol w="1528176">
                  <a:extLst>
                    <a:ext uri="{9D8B030D-6E8A-4147-A177-3AD203B41FA5}">
                      <a16:colId xmlns:a16="http://schemas.microsoft.com/office/drawing/2014/main" val="4219075375"/>
                    </a:ext>
                  </a:extLst>
                </a:gridCol>
                <a:gridCol w="1102290">
                  <a:extLst>
                    <a:ext uri="{9D8B030D-6E8A-4147-A177-3AD203B41FA5}">
                      <a16:colId xmlns:a16="http://schemas.microsoft.com/office/drawing/2014/main" val="4480666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FanID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Birthday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BandID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447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1/2/1990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 Pumpkin 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timk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10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1/2/1990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 Pumpkin 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timk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19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1/2/1990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 Pumpkin 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timk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2684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19B220D-F22A-034C-9608-4165F9FECAE4}"/>
              </a:ext>
            </a:extLst>
          </p:cNvPr>
          <p:cNvSpPr txBox="1"/>
          <p:nvPr/>
        </p:nvSpPr>
        <p:spPr>
          <a:xfrm>
            <a:off x="24782" y="4744280"/>
            <a:ext cx="516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Bands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60F61BCF-C6E6-454E-B6C5-65A9808D65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927112"/>
              </p:ext>
            </p:extLst>
          </p:nvPr>
        </p:nvGraphicFramePr>
        <p:xfrm>
          <a:off x="136742" y="5102436"/>
          <a:ext cx="630936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1795741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694250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524539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BandID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447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Nickelback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Terrible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348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Terrible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10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Limp </a:t>
                      </a:r>
                      <a:r>
                        <a:rPr lang="en-US" dirty="0" err="1"/>
                        <a:t>Bizkit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Terrible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4113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2292A45-D0DB-2246-A060-1AD1C3A48BF6}"/>
                  </a:ext>
                </a:extLst>
              </p14:cNvPr>
              <p14:cNvContentPartPr/>
              <p14:nvPr/>
            </p14:nvContentPartPr>
            <p14:xfrm>
              <a:off x="1815095" y="3081472"/>
              <a:ext cx="6719040" cy="30290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2292A45-D0DB-2246-A060-1AD1C3A48B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06095" y="3072472"/>
                <a:ext cx="6736680" cy="30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9A9E5A8-0A69-4247-92F5-C978D04ED286}"/>
                  </a:ext>
                </a:extLst>
              </p14:cNvPr>
              <p14:cNvContentPartPr/>
              <p14:nvPr/>
            </p14:nvContentPartPr>
            <p14:xfrm>
              <a:off x="1535015" y="3507352"/>
              <a:ext cx="6887160" cy="25239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9A9E5A8-0A69-4247-92F5-C978D04ED28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6015" y="3498352"/>
                <a:ext cx="6904800" cy="254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ACC75E0-E3B1-8A42-9228-85EFE570C99D}"/>
                  </a:ext>
                </a:extLst>
              </p14:cNvPr>
              <p14:cNvContentPartPr/>
              <p14:nvPr/>
            </p14:nvContentPartPr>
            <p14:xfrm>
              <a:off x="955055" y="4207912"/>
              <a:ext cx="7134480" cy="22122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ACC75E0-E3B1-8A42-9228-85EFE570C99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46055" y="4199272"/>
                <a:ext cx="7152120" cy="222984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1756BD35-D066-274E-AC64-B1CE0BD4631A}"/>
              </a:ext>
            </a:extLst>
          </p:cNvPr>
          <p:cNvSpPr txBox="1"/>
          <p:nvPr/>
        </p:nvSpPr>
        <p:spPr>
          <a:xfrm>
            <a:off x="289142" y="2519819"/>
            <a:ext cx="516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Member-band-fans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C7EC78-09F3-4F47-A081-BD3DB5005E6F}"/>
              </a:ext>
            </a:extLst>
          </p:cNvPr>
          <p:cNvSpPr txBox="1"/>
          <p:nvPr/>
        </p:nvSpPr>
        <p:spPr>
          <a:xfrm>
            <a:off x="7883046" y="2256532"/>
            <a:ext cx="3783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Columns that reference keys in other </a:t>
            </a:r>
          </a:p>
          <a:p>
            <a:r>
              <a:rPr lang="en-US" dirty="0"/>
              <a:t>tables are </a:t>
            </a:r>
            <a:r>
              <a:rPr lang="en-US" i="1" u="sng" dirty="0"/>
              <a:t>Foreign keys</a:t>
            </a:r>
          </a:p>
        </p:txBody>
      </p:sp>
    </p:spTree>
    <p:extLst>
      <p:ext uri="{BB962C8B-B14F-4D97-AF65-F5344CB8AC3E}">
        <p14:creationId xmlns:p14="http://schemas.microsoft.com/office/powerpoint/2010/main" val="305295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1573</Words>
  <Application>Microsoft Macintosh PowerPoint</Application>
  <PresentationFormat>Widescreen</PresentationFormat>
  <Paragraphs>652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6.S080 Lecture 2</vt:lpstr>
      <vt:lpstr>PowerPoint Presentation</vt:lpstr>
      <vt:lpstr>Tabular Representation</vt:lpstr>
      <vt:lpstr>Tabular Representation</vt:lpstr>
      <vt:lpstr>Types of Relationships</vt:lpstr>
      <vt:lpstr>Tim the Superfan</vt:lpstr>
      <vt:lpstr>Representing Fandom Relationship – Try 1</vt:lpstr>
      <vt:lpstr>Representing Fandom Relationship – Try 1</vt:lpstr>
      <vt:lpstr>Representing Fandom Relationship – Try 2</vt:lpstr>
      <vt:lpstr>Representing Fandom Relationship – Try 3</vt:lpstr>
      <vt:lpstr>One to Many Relationships </vt:lpstr>
      <vt:lpstr>One to Many Relationships </vt:lpstr>
      <vt:lpstr>Entity Relationship Diagrams</vt:lpstr>
      <vt:lpstr>Study Break</vt:lpstr>
      <vt:lpstr>Sol’n </vt:lpstr>
      <vt:lpstr>Relational Algebra</vt:lpstr>
      <vt:lpstr>Join as Cross Product</vt:lpstr>
      <vt:lpstr>Join as Cross Product</vt:lpstr>
      <vt:lpstr>Join as Cross Product</vt:lpstr>
      <vt:lpstr>PowerPoint Presentation</vt:lpstr>
      <vt:lpstr>PowerPoint Presentation</vt:lpstr>
      <vt:lpstr>PowerPoint Presentation</vt:lpstr>
      <vt:lpstr>Study Break</vt:lpstr>
      <vt:lpstr>Find the  bands Tim likes</vt:lpstr>
      <vt:lpstr>Band Schema</vt:lpstr>
      <vt:lpstr>SQL</vt:lpstr>
      <vt:lpstr>Find how many fans each band has</vt:lpstr>
      <vt:lpstr>Find the fan of the most bands</vt:lpstr>
      <vt:lpstr>SQL is Declarative</vt:lpstr>
      <vt:lpstr>Tuning Example: Beliebers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R Madden</dc:creator>
  <cp:lastModifiedBy>Samuel R Madden</cp:lastModifiedBy>
  <cp:revision>27</cp:revision>
  <dcterms:created xsi:type="dcterms:W3CDTF">2019-09-09T12:40:38Z</dcterms:created>
  <dcterms:modified xsi:type="dcterms:W3CDTF">2019-09-09T21:37:58Z</dcterms:modified>
</cp:coreProperties>
</file>