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</p:sldMasterIdLst>
  <p:notesMasterIdLst>
    <p:notesMasterId r:id="rId35"/>
  </p:notesMasterIdLst>
  <p:sldIdLst>
    <p:sldId id="256" r:id="rId3"/>
    <p:sldId id="257" r:id="rId4"/>
    <p:sldId id="259" r:id="rId5"/>
    <p:sldId id="262" r:id="rId6"/>
    <p:sldId id="263" r:id="rId7"/>
    <p:sldId id="260" r:id="rId8"/>
    <p:sldId id="261" r:id="rId9"/>
    <p:sldId id="306" r:id="rId10"/>
    <p:sldId id="343" r:id="rId11"/>
    <p:sldId id="307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56" r:id="rId21"/>
    <p:sldId id="357" r:id="rId22"/>
    <p:sldId id="359" r:id="rId23"/>
    <p:sldId id="360" r:id="rId24"/>
    <p:sldId id="326" r:id="rId25"/>
    <p:sldId id="364" r:id="rId26"/>
    <p:sldId id="319" r:id="rId27"/>
    <p:sldId id="365" r:id="rId28"/>
    <p:sldId id="367" r:id="rId29"/>
    <p:sldId id="368" r:id="rId30"/>
    <p:sldId id="366" r:id="rId31"/>
    <p:sldId id="369" r:id="rId32"/>
    <p:sldId id="370" r:id="rId33"/>
    <p:sldId id="3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Runtime Vs.</a:t>
            </a:r>
            <a:r>
              <a:rPr lang="en-US" baseline="0" dirty="0"/>
              <a:t> Dataset Size</a:t>
            </a:r>
            <a:endParaRPr lang="en-US" dirty="0"/>
          </a:p>
        </c:rich>
      </c:tx>
      <c:layout>
        <c:manualLayout>
          <c:xMode val="edge"/>
          <c:yMode val="edge"/>
          <c:x val="0.43716056977252798"/>
          <c:y val="1.8867924528301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BlinkDB (1% error)</c:v>
                </c:pt>
              </c:strCache>
            </c:strRef>
          </c:tx>
          <c:spPr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6000000" scaled="0"/>
              <a:tileRect/>
            </a:gradFill>
            <a:ln>
              <a:solidFill>
                <a:schemeClr val="tx1">
                  <a:lumMod val="75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2.5 TB</c:v>
                </c:pt>
                <c:pt idx="1">
                  <c:v>7.5 TB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2-1C45-AEFA-DF99506CA3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2.5 TB</c:v>
                </c:pt>
                <c:pt idx="1">
                  <c:v>7.5 TB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2000</c:v>
                </c:pt>
                <c:pt idx="1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2-1C45-AEFA-DF99506CA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910344"/>
        <c:axId val="1751912584"/>
      </c:barChart>
      <c:catAx>
        <c:axId val="1751910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1912584"/>
        <c:crosses val="autoZero"/>
        <c:auto val="1"/>
        <c:lblAlgn val="ctr"/>
        <c:lblOffset val="100"/>
        <c:noMultiLvlLbl val="0"/>
      </c:catAx>
      <c:valAx>
        <c:axId val="175191258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Runtime (s,</a:t>
                </a:r>
                <a:r>
                  <a:rPr lang="en-US" baseline="0" dirty="0"/>
                  <a:t> log scale)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5451388888888901"/>
              <c:y val="0.168930569999505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519103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BDE0-46B3-9A4E-8406-A8BAA1B0ADC5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FE33-948E-6D4D-9B13-E10AC820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QuicksilverDB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a interactive query processing frameworks that provides answers with bounded errors to queries that may operate on unbounded data. This is joint work with…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0916E-BDB9-E443-9E54-60C2B4A143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95F36-26AC-274F-ADEE-78D76FB46C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While we leverage a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lot of these prior work,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designing an interactive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and general approximate query processing framework has 3 key challenges:</a:t>
            </a:r>
          </a:p>
          <a:p>
            <a:pPr marL="0" indent="0">
              <a:buNone/>
            </a:pP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1.Typical data analysis queries range from anywhere between common aggregation operations to fairly sophisticated machine learning algorithms. Hence providing &lt;&gt; is a challenge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2.Due to an abundance of ad hoc queries, we require &lt;&gt;</a:t>
            </a:r>
          </a:p>
          <a:p>
            <a:pPr marL="0" indent="0">
              <a:buNone/>
            </a:pP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3. Third, Just reading a petabyte of data takes about 30 minutes on a 10,000 node cluster. Hence in order to achieve sub-second 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que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&lt;&gt; and effective use of in-memory caching.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95F36-26AC-274F-ADEE-78D76FB46C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1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95F36-26AC-274F-ADEE-78D76FB46C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8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C426-2C59-F34B-A006-5790D09F4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9629C-99EC-9245-93E6-63544C7AB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FBD9E-8FF7-0C43-AE1A-BD9B4B9B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10DA-3E05-C74E-A11A-61FE8F3A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7892-3143-D945-A891-400C574E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E63E-6627-F34B-B1FA-4B50E78D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29069-2D53-6C46-BDFC-328DF177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40F9-BC41-2541-AD71-04694821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6DC94-3B70-9943-A573-377CA624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3023-E748-6B41-9D0C-FD0B2730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4620D-8379-6744-983D-3080AFDE4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76E11-6B17-024F-A7EF-72E7DD7A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2090-8F05-254D-B531-4B9341D4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B802D-1E27-4A41-BECE-AEDC0DB1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9747D-E199-894D-B03F-96C028B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7019" y="5163739"/>
            <a:ext cx="10080364" cy="437301"/>
          </a:xfrm>
        </p:spPr>
        <p:txBody>
          <a:bodyPr/>
          <a:lstStyle>
            <a:lvl1pPr marL="0" indent="0" algn="ctr">
              <a:buFontTx/>
              <a:buNone/>
              <a:defRPr sz="25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44446" y="2943273"/>
            <a:ext cx="10080364" cy="517594"/>
          </a:xfrm>
        </p:spPr>
        <p:txBody>
          <a:bodyPr lIns="57808" tIns="23122" rIns="57808" bIns="23122"/>
          <a:lstStyle>
            <a:lvl1pPr algn="ctr">
              <a:defRPr sz="3600">
                <a:solidFill>
                  <a:srgbClr val="E77003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436" y="224072"/>
            <a:ext cx="4637507" cy="17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6318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774" y="6470576"/>
            <a:ext cx="8878119" cy="4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821" tIns="41911" rIns="83821" bIns="41911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77003"/>
                </a:solidFill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0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476" y="1139146"/>
            <a:ext cx="5533411" cy="17616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849" y="1139146"/>
            <a:ext cx="5535337" cy="17616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706" y="6441664"/>
            <a:ext cx="8878119" cy="4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821" tIns="41911" rIns="83821" bIns="41911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77003"/>
                </a:solidFill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90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706" y="6441664"/>
            <a:ext cx="8878119" cy="4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821" tIns="41911" rIns="83821" bIns="41911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77003"/>
                </a:solidFill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81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706" y="6441664"/>
            <a:ext cx="8878119" cy="4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821" tIns="41911" rIns="83821" bIns="41911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77003"/>
                </a:solidFill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21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D2FA-7276-7C41-AEF3-43181894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EC6A-D322-C742-A395-60A62C9FE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850A-71C1-9C4E-AE41-0308D1F2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70E1A-2AA6-C24D-AE50-870D92E8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88E4-22CE-7744-97F6-E08334DE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2554-8815-0345-A899-899BD172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E4521-5AF4-7940-AD09-8C93828F9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B1179-9D03-9548-B6FA-3733A9BD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F614-F896-A94A-BA24-66EA2CA6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5AB-6E24-1F47-9B47-875818D3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16AE-640D-0348-BA3B-AB4D1857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0ED3-84F3-AB4F-9673-8C0E13678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597A0-254E-4D40-B406-994D8819C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BC45-6EB6-3E43-88E2-B7AB8752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EA500-7C01-714C-9697-1336FBE0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17A5F-A6FC-D848-AF4A-1DC9AF4C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4AFF-55D9-3145-9789-7DA20AE1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393E4-4130-1541-8199-4E8E0EBB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94840-E91F-2D49-862B-2207F3028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D6F7-9CC8-0244-89E3-CCFCA76AD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036C7-1AB0-BC4E-988F-7EEE3283C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A710F-687F-894B-A4FD-229FE1CB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4BDEB-5C31-9C43-838A-AD2004A0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41836-9EF0-6C45-9D6A-B77EB6F1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4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1FEA-A0DD-0E42-989D-1D6DCBA9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3BEA8-E13D-F942-A13D-FEA5B0E7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080A5-F8F0-C74B-9646-6118F76C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25AA3-3FBA-394C-95D2-8E86B820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39BF5-0E0D-C744-8BD0-0746C39B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D9831-7DD9-0C43-9497-0AE36474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7D66D-F4B8-AC46-9CE9-78576047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6719-D5EE-DC49-8FB1-36E07EBE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DDD4-B895-9840-9CF5-6F6001F4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F1F53-CE78-6548-9F25-72418718C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6874C-6AB3-C147-90D4-6DD68C33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D2305-F54C-B247-9235-A8992FBD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FBC0C-057C-0D45-A445-0B58A548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C3B7-E208-1344-9235-DA4F1D35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31663-A3F7-7446-97DF-55B67854F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7E945-F3B7-E14E-AC33-16A1AA174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C70A9-0442-4343-9B49-AD6D1320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6B70C-47C1-5548-87EA-C30ECCCE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BC01-2403-5D4D-B935-F56EEDF9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F283E-1102-354E-850A-18280E80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01E96-AAB7-9C46-B442-5E677733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4A488-3AE1-224B-A901-563FB2EC6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FE50-122D-3948-9839-5CFD0AD1C24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6FAB4-8256-254F-A29D-6B7970E6A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2DA8F-0E70-F24F-8D4B-75F590319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8F9D-8A45-9B40-9959-7969223C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478" y="1240340"/>
            <a:ext cx="11253708" cy="17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821" tIns="41911" rIns="83821" bIns="4191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735" y="375860"/>
            <a:ext cx="9063080" cy="4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44" tIns="41623" rIns="83244" bIns="4162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04" name="Rectangle 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706" y="6441664"/>
            <a:ext cx="8878119" cy="4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821" tIns="41911" rIns="83821" bIns="41911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77003"/>
                </a:solidFill>
                <a:ea typeface="ＭＳ Ｐゴシック" pitchFamily="-108" charset="-128"/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  <a:ea typeface="ＭＳ Ｐゴシック" pitchFamily="-108" charset="-128"/>
            </a:endParaRPr>
          </a:p>
        </p:txBody>
      </p:sp>
      <p:pic>
        <p:nvPicPr>
          <p:cNvPr id="8" name="Picture 187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261472" y="73727"/>
            <a:ext cx="1753275" cy="10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0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E77003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1623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</a:defRPr>
      </a:lvl6pPr>
      <a:lvl7pPr marL="83247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</a:defRPr>
      </a:lvl7pPr>
      <a:lvl8pPr marL="124870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</a:defRPr>
      </a:lvl8pPr>
      <a:lvl9pPr marL="166494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CA5200"/>
          </a:solidFill>
          <a:latin typeface="Helvetica" pitchFamily="-108" charset="0"/>
        </a:defRPr>
      </a:lvl9pPr>
    </p:titleStyle>
    <p:bodyStyle>
      <a:lvl1pPr marL="260147" indent="-260147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 b="1">
          <a:solidFill>
            <a:srgbClr val="000000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14236" indent="-25003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875828" indent="-158979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*"/>
        <a:defRPr sz="1800"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135974" indent="-156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800">
          <a:solidFill>
            <a:schemeClr val="hlink"/>
          </a:solidFill>
          <a:latin typeface="+mn-lt"/>
          <a:ea typeface="ＭＳ Ｐゴシック" pitchFamily="-108" charset="-128"/>
        </a:defRPr>
      </a:lvl4pPr>
      <a:lvl5pPr marL="1394676" indent="-15464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bg2"/>
          </a:solidFill>
          <a:latin typeface="+mn-lt"/>
          <a:ea typeface="ＭＳ Ｐゴシック" pitchFamily="-108" charset="-128"/>
        </a:defRPr>
      </a:lvl5pPr>
      <a:lvl6pPr marL="1810911" indent="-15464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bg2"/>
          </a:solidFill>
          <a:latin typeface="+mn-lt"/>
          <a:ea typeface="ＭＳ Ｐゴシック" pitchFamily="-108" charset="-128"/>
        </a:defRPr>
      </a:lvl6pPr>
      <a:lvl7pPr marL="2227146" indent="-15464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bg2"/>
          </a:solidFill>
          <a:latin typeface="+mn-lt"/>
          <a:ea typeface="ＭＳ Ｐゴシック" pitchFamily="-108" charset="-128"/>
        </a:defRPr>
      </a:lvl7pPr>
      <a:lvl8pPr marL="2643381" indent="-15464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bg2"/>
          </a:solidFill>
          <a:latin typeface="+mn-lt"/>
          <a:ea typeface="ＭＳ Ｐゴシック" pitchFamily="-108" charset="-128"/>
        </a:defRPr>
      </a:lvl8pPr>
      <a:lvl9pPr marL="3059616" indent="-15464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bg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235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2470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705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940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1174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7409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3644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9879" algn="l" defTabSz="4162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sameerag/blinkdb_eurosys1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F869-C8E4-7540-A971-74441021E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Sampling and Sketching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A4EB1-2530-1F4B-8640-8E9EEDE69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 Madden </a:t>
            </a:r>
          </a:p>
          <a:p>
            <a:r>
              <a:rPr lang="en-US" dirty="0"/>
              <a:t>6.s080 Lecture 17</a:t>
            </a:r>
          </a:p>
        </p:txBody>
      </p:sp>
    </p:spTree>
    <p:extLst>
      <p:ext uri="{BB962C8B-B14F-4D97-AF65-F5344CB8AC3E}">
        <p14:creationId xmlns:p14="http://schemas.microsoft.com/office/powerpoint/2010/main" val="106617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6294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chemeClr val="accent6"/>
                </a:solidFill>
              </a:rPr>
              <a:t>Problem</a:t>
            </a:r>
            <a:endParaRPr lang="en-US" sz="3200" b="1" dirty="0"/>
          </a:p>
          <a:p>
            <a:pPr marL="0" indent="0">
              <a:buNone/>
            </a:pPr>
            <a:r>
              <a:rPr lang="en-US" dirty="0"/>
              <a:t>Users are overwhelmed by data volumes AND increasingly want to compute sophisticated statistics over their data.  Existing database systems do not satisfy their needs.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8A2D2D"/>
                </a:solidFill>
              </a:rPr>
              <a:t>Our Goal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Provide interactive ad-hoc analytical (SQL) queries over very large data sets.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8A2D2D"/>
                </a:solidFill>
              </a:rPr>
              <a:t>Basic Approach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Run queries over stored/</a:t>
            </a:r>
            <a:r>
              <a:rPr lang="en-US" dirty="0" err="1"/>
              <a:t>precomputed</a:t>
            </a:r>
            <a:r>
              <a:rPr lang="en-US" dirty="0"/>
              <a:t> samples, providing answers with bounded errors for arbitrary functions. 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Challenges/Solutions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Generality</a:t>
            </a:r>
            <a:r>
              <a:rPr lang="en-US" dirty="0"/>
              <a:t>: Accurate error estimates for complex SQL statements and user-defined functions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r>
              <a:rPr lang="en-US" dirty="0"/>
              <a:t>Investigating techniques like bootstrap and jack knife for providing error estimates for arbitrary user-defined (differentiable) functions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Flexibility/Reliability</a:t>
            </a:r>
            <a:r>
              <a:rPr lang="en-US" dirty="0"/>
              <a:t>: Accurate estimations of response times for ad hoc queries (including over small domains)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r>
              <a:rPr lang="en-US" dirty="0"/>
              <a:t>Using stratified sampling rather than random sampling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Parallelism/Scalability</a:t>
            </a:r>
            <a:r>
              <a:rPr lang="en-US" dirty="0"/>
              <a:t>: Sub-second latencies for parallel queries running on hundreds of machines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r>
              <a:rPr lang="en-US" dirty="0"/>
              <a:t>Not doing online aggregation, but pre-computing samples</a:t>
            </a:r>
          </a:p>
          <a:p>
            <a:pPr marL="1084262" lvl="1" indent="-571500">
              <a:spcAft>
                <a:spcPts val="0"/>
              </a:spcAft>
              <a:buFont typeface="Arial"/>
              <a:buChar char="•"/>
            </a:pPr>
            <a:r>
              <a:rPr lang="en-US" dirty="0"/>
              <a:t>Optimization problem!</a:t>
            </a:r>
          </a:p>
          <a:p>
            <a:pPr marL="571500" indent="-571500"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571500" indent="-571500"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9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34149" y="5102945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889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56685" y="3279846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9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6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7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5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2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5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2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60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5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8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3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5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3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894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8779" y="4343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57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0143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343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2065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7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4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5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741664" y="3133316"/>
            <a:ext cx="2772259" cy="2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Offline-sampling: multiple data samples at various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granularities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 and across different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dimensions (columns)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6685" y="3279846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Initial Prototype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9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6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7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5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2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5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2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60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5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8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3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5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3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894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8779" y="4343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57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0143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343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2065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7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4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5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61872" y="5715000"/>
            <a:ext cx="4286728" cy="1279140"/>
            <a:chOff x="1961672" y="5731260"/>
            <a:chExt cx="4286728" cy="1279140"/>
          </a:xfrm>
          <a:solidFill>
            <a:schemeClr val="bg1"/>
          </a:solidFill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72" y="5943600"/>
              <a:ext cx="1162528" cy="914400"/>
            </a:xfrm>
            <a:prstGeom prst="rect">
              <a:avLst/>
            </a:prstGeom>
            <a:grpFill/>
          </p:spPr>
        </p:pic>
        <p:sp>
          <p:nvSpPr>
            <p:cNvPr id="33" name="TextBox 32"/>
            <p:cNvSpPr txBox="1"/>
            <p:nvPr/>
          </p:nvSpPr>
          <p:spPr>
            <a:xfrm>
              <a:off x="4155026" y="5979315"/>
              <a:ext cx="12875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In-Memory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30966" y="6024272"/>
              <a:ext cx="10823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On-Disk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410282" y="5731260"/>
              <a:ext cx="838118" cy="1279140"/>
              <a:chOff x="2784930" y="2345019"/>
              <a:chExt cx="1312636" cy="1724328"/>
            </a:xfrm>
            <a:grpFill/>
          </p:grpSpPr>
          <p:pic>
            <p:nvPicPr>
              <p:cNvPr id="59" name="Picture 58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741664" y="3200401"/>
            <a:ext cx="2926337" cy="2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Samples striped over 100s or 1,000s of machines both on 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disks</a:t>
            </a:r>
            <a:r>
              <a:rPr lang="en-US" sz="2400" dirty="0">
                <a:solidFill>
                  <a:srgbClr val="0000FF"/>
                </a:solidFill>
                <a:latin typeface="Corbel" charset="0"/>
                <a:ea typeface="ＭＳ Ｐゴシック" charset="0"/>
                <a:cs typeface="Corbe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and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in-memory (i.e., RDDs)</a:t>
            </a:r>
          </a:p>
        </p:txBody>
      </p:sp>
    </p:spTree>
    <p:extLst>
      <p:ext uri="{BB962C8B-B14F-4D97-AF65-F5344CB8AC3E}">
        <p14:creationId xmlns:p14="http://schemas.microsoft.com/office/powerpoint/2010/main" val="421425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50380" y="1371601"/>
            <a:ext cx="2382629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1768975" y="1497901"/>
            <a:ext cx="974224" cy="106851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SELECT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foo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 (*)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FROM TABLE;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2304" y="1497900"/>
            <a:ext cx="2008672" cy="4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Query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1772" y="2566421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/SQL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Query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41620" y="2134900"/>
            <a:ext cx="2019357" cy="4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</a:rPr>
              <a:t>Sample Selection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15574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1223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  <a:endCxn id="47" idx="1"/>
          </p:cNvCxnSpPr>
          <p:nvPr/>
        </p:nvCxnSpPr>
        <p:spPr>
          <a:xfrm>
            <a:off x="2743199" y="2032159"/>
            <a:ext cx="1707180" cy="17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8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5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6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4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1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4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1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59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4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7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2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4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2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6685" y="3279845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877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1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961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0864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130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6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4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>
            <a:off x="5653095" y="1276029"/>
            <a:ext cx="285370" cy="329420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7741664" y="3200401"/>
            <a:ext cx="2772259" cy="2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Predict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cost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 and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error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 for ad-hoc queries using smaller samples and   historical context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561872" y="5715000"/>
            <a:ext cx="4286728" cy="1279140"/>
            <a:chOff x="1961672" y="5731260"/>
            <a:chExt cx="4286728" cy="1279140"/>
          </a:xfrm>
          <a:solidFill>
            <a:schemeClr val="bg1"/>
          </a:solidFill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72" y="5943600"/>
              <a:ext cx="1162528" cy="914400"/>
            </a:xfrm>
            <a:prstGeom prst="rect">
              <a:avLst/>
            </a:prstGeom>
            <a:grpFill/>
          </p:spPr>
        </p:pic>
        <p:sp>
          <p:nvSpPr>
            <p:cNvPr id="67" name="TextBox 66"/>
            <p:cNvSpPr txBox="1"/>
            <p:nvPr/>
          </p:nvSpPr>
          <p:spPr>
            <a:xfrm>
              <a:off x="4155026" y="5979315"/>
              <a:ext cx="12875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In-Memory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30966" y="6024272"/>
              <a:ext cx="10823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On-Disk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410282" y="5731260"/>
              <a:ext cx="838118" cy="1279140"/>
              <a:chOff x="2784930" y="2345019"/>
              <a:chExt cx="1312636" cy="1724328"/>
            </a:xfrm>
            <a:grpFill/>
          </p:grpSpPr>
          <p:pic>
            <p:nvPicPr>
              <p:cNvPr id="70" name="Picture 69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72" name="Picture 71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9846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 animBg="1"/>
      <p:bldP spid="44" grpId="0" animBg="1"/>
      <p:bldP spid="50" grpId="0" animBg="1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50380" y="1371601"/>
            <a:ext cx="2382629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1768975" y="1497901"/>
            <a:ext cx="974224" cy="106851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SELECT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foo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 (*)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FROM TABLE;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2304" y="1497900"/>
            <a:ext cx="2008672" cy="4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Query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1772" y="2566421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/SQL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Query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41620" y="2134900"/>
            <a:ext cx="2019357" cy="4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</a:rPr>
              <a:t>Sample Selection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15574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1223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  <a:endCxn id="47" idx="1"/>
          </p:cNvCxnSpPr>
          <p:nvPr/>
        </p:nvCxnSpPr>
        <p:spPr>
          <a:xfrm>
            <a:off x="2743199" y="2032159"/>
            <a:ext cx="1707180" cy="17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8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5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6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4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1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4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1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59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4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7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2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4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2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6685" y="3279845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877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1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961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0864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130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6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4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>
            <a:off x="5653095" y="1276029"/>
            <a:ext cx="285370" cy="329420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7741664" y="3200401"/>
            <a:ext cx="2772259" cy="2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Online sample selection to pick best sample(s) based on query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latency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 and </a:t>
            </a:r>
            <a:r>
              <a:rPr lang="en-US" sz="2400" dirty="0">
                <a:solidFill>
                  <a:srgbClr val="3366FF"/>
                </a:solidFill>
                <a:latin typeface="Corbel" charset="0"/>
                <a:ea typeface="ＭＳ Ｐゴシック" charset="0"/>
                <a:cs typeface="Corbel" charset="0"/>
              </a:rPr>
              <a:t>accuracy </a:t>
            </a:r>
            <a:r>
              <a:rPr lang="en-US" sz="24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requirements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561872" y="5715000"/>
            <a:ext cx="4286728" cy="1279140"/>
            <a:chOff x="1961672" y="5731260"/>
            <a:chExt cx="4286728" cy="1279140"/>
          </a:xfrm>
          <a:solidFill>
            <a:schemeClr val="bg1"/>
          </a:solidFill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72" y="5943600"/>
              <a:ext cx="1162528" cy="914400"/>
            </a:xfrm>
            <a:prstGeom prst="rect">
              <a:avLst/>
            </a:prstGeom>
            <a:grpFill/>
          </p:spPr>
        </p:pic>
        <p:sp>
          <p:nvSpPr>
            <p:cNvPr id="53" name="TextBox 52"/>
            <p:cNvSpPr txBox="1"/>
            <p:nvPr/>
          </p:nvSpPr>
          <p:spPr>
            <a:xfrm>
              <a:off x="4155026" y="5979315"/>
              <a:ext cx="12875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In-Memory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30966" y="6024272"/>
              <a:ext cx="10823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On-Disk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410282" y="5731260"/>
              <a:ext cx="838118" cy="1279140"/>
              <a:chOff x="2784930" y="2345019"/>
              <a:chExt cx="1312636" cy="1724328"/>
            </a:xfrm>
            <a:grpFill/>
          </p:grpSpPr>
          <p:pic>
            <p:nvPicPr>
              <p:cNvPr id="57" name="Picture 56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40985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8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5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6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4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1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4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1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59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4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7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2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4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2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6685" y="3279845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877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1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961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0864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130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6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4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010317" y="2049354"/>
            <a:ext cx="1900669" cy="588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Hive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1768975" y="1497901"/>
            <a:ext cx="974224" cy="106851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SELECT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foo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 (*)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FROM TABLE;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2304" y="1497900"/>
            <a:ext cx="2008672" cy="4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Query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1772" y="2566421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/SQL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Query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41620" y="2134900"/>
            <a:ext cx="2019357" cy="4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</a:rPr>
              <a:t>Sample Selection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15574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1223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50380" y="1371601"/>
            <a:ext cx="2382629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0316" y="1432045"/>
            <a:ext cx="1900669" cy="64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/>
                <a:ea typeface="ＭＳ Ｐゴシック"/>
              </a:rPr>
              <a:t>Error Bars &amp; Confidence Intervals</a:t>
            </a:r>
          </a:p>
        </p:txBody>
      </p:sp>
      <p:cxnSp>
        <p:nvCxnSpPr>
          <p:cNvPr id="49" name="Straight Arrow Connector 48"/>
          <p:cNvCxnSpPr>
            <a:stCxn id="41" idx="3"/>
            <a:endCxn id="47" idx="1"/>
          </p:cNvCxnSpPr>
          <p:nvPr/>
        </p:nvCxnSpPr>
        <p:spPr>
          <a:xfrm>
            <a:off x="2743199" y="2032159"/>
            <a:ext cx="1707180" cy="17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>
            <a:off x="5653095" y="1276029"/>
            <a:ext cx="285370" cy="329420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51" name="Straight Arrow Connector 50"/>
          <p:cNvCxnSpPr>
            <a:endCxn id="48" idx="1"/>
          </p:cNvCxnSpPr>
          <p:nvPr/>
        </p:nvCxnSpPr>
        <p:spPr>
          <a:xfrm>
            <a:off x="6844555" y="1752249"/>
            <a:ext cx="11657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1"/>
          </p:cNvCxnSpPr>
          <p:nvPr/>
        </p:nvCxnSpPr>
        <p:spPr>
          <a:xfrm flipH="1">
            <a:off x="6844554" y="2343558"/>
            <a:ext cx="116576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2"/>
          </p:cNvCxnSpPr>
          <p:nvPr/>
        </p:nvCxnSpPr>
        <p:spPr>
          <a:xfrm flipH="1">
            <a:off x="8960649" y="2637762"/>
            <a:ext cx="2" cy="642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24767" y="3352800"/>
            <a:ext cx="82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Result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48461" y="3657600"/>
            <a:ext cx="198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182.23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± 5.56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(95% confidence)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9155" y="4495801"/>
            <a:ext cx="285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Parallel query execution on multiple </a:t>
            </a:r>
            <a:r>
              <a:rPr lang="en-US" sz="2000" dirty="0">
                <a:solidFill>
                  <a:srgbClr val="3366FF"/>
                </a:solidFill>
                <a:latin typeface="Corbel"/>
                <a:ea typeface="ＭＳ Ｐゴシック" charset="0"/>
                <a:cs typeface="Corbel"/>
              </a:rPr>
              <a:t>samples </a:t>
            </a:r>
            <a:r>
              <a:rPr lang="en-US" sz="2000" dirty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striped across multiple machines</a:t>
            </a:r>
            <a:endParaRPr lang="en-US" sz="2000" dirty="0">
              <a:solidFill>
                <a:srgbClr val="3366FF"/>
              </a:solidFill>
              <a:latin typeface="Corbel"/>
              <a:ea typeface="ＭＳ Ｐゴシック" charset="0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61872" y="5715000"/>
            <a:ext cx="4286728" cy="1279140"/>
            <a:chOff x="1961672" y="5731260"/>
            <a:chExt cx="4286728" cy="1279140"/>
          </a:xfrm>
          <a:solidFill>
            <a:schemeClr val="bg1"/>
          </a:solidFill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72" y="5943600"/>
              <a:ext cx="1162528" cy="914400"/>
            </a:xfrm>
            <a:prstGeom prst="rect">
              <a:avLst/>
            </a:prstGeom>
            <a:grpFill/>
          </p:spPr>
        </p:pic>
        <p:sp>
          <p:nvSpPr>
            <p:cNvPr id="63" name="TextBox 62"/>
            <p:cNvSpPr txBox="1"/>
            <p:nvPr/>
          </p:nvSpPr>
          <p:spPr>
            <a:xfrm>
              <a:off x="4155026" y="5979315"/>
              <a:ext cx="12875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In-Memory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0966" y="6024272"/>
              <a:ext cx="10823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On-Disk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410282" y="5731260"/>
              <a:ext cx="838118" cy="1279140"/>
              <a:chOff x="2784930" y="2345019"/>
              <a:chExt cx="1312636" cy="1724328"/>
            </a:xfrm>
            <a:grpFill/>
          </p:grpSpPr>
          <p:pic>
            <p:nvPicPr>
              <p:cNvPr id="66" name="Picture 65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6331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54" grpId="0"/>
      <p:bldP spid="5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1752600" y="6172200"/>
            <a:ext cx="624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817621" y="4260808"/>
            <a:ext cx="872632" cy="713425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TABLE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006139" y="4412705"/>
            <a:ext cx="2639672" cy="37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6074" y="3279846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759" y="4225134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6759" y="5170421"/>
            <a:ext cx="822701" cy="749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6074" y="4225134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0447" y="5170421"/>
            <a:ext cx="224373" cy="749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6267" y="3386859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6267" y="4332147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6267" y="5277434"/>
            <a:ext cx="523537" cy="535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3341" y="3476037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3341" y="4421324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341" y="5366612"/>
            <a:ext cx="373955" cy="35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6266" y="4332147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5848" y="5277434"/>
            <a:ext cx="149582" cy="535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3341" y="4421324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8132" y="5366612"/>
            <a:ext cx="74791" cy="35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6685" y="3279845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8779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1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1929" y="52961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0864" y="33528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0864" y="42672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0864" y="5130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…</a:t>
            </a: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3512954" y="459968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23638" y="3654396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2954" y="5512303"/>
            <a:ext cx="6838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4149" y="5102944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Data</a:t>
            </a:r>
          </a:p>
        </p:txBody>
      </p:sp>
      <p:cxnSp>
        <p:nvCxnSpPr>
          <p:cNvPr id="39" name="Straight Arrow Connector 38"/>
          <p:cNvCxnSpPr>
            <a:stCxn id="9" idx="0"/>
            <a:endCxn id="10" idx="0"/>
          </p:cNvCxnSpPr>
          <p:nvPr/>
        </p:nvCxnSpPr>
        <p:spPr>
          <a:xfrm flipV="1">
            <a:off x="2690254" y="4599683"/>
            <a:ext cx="448745" cy="17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010317" y="2049354"/>
            <a:ext cx="1900669" cy="588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Hive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1768975" y="1497901"/>
            <a:ext cx="974224" cy="106851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SELECT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foo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 (*)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ＭＳ Ｐゴシック"/>
              </a:rPr>
              <a:t>FROM TABLE;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2304" y="1497900"/>
            <a:ext cx="2008672" cy="4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Query Plan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1772" y="2566421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/SQL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Query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41620" y="2134900"/>
            <a:ext cx="2019357" cy="4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</a:rPr>
              <a:t>Sample Selection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15574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1223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50380" y="1371601"/>
            <a:ext cx="2382629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0316" y="1432045"/>
            <a:ext cx="1900669" cy="64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/>
                <a:ea typeface="ＭＳ Ｐゴシック"/>
              </a:rPr>
              <a:t>Error Bars &amp; Confidence Intervals</a:t>
            </a:r>
          </a:p>
        </p:txBody>
      </p:sp>
      <p:cxnSp>
        <p:nvCxnSpPr>
          <p:cNvPr id="49" name="Straight Arrow Connector 48"/>
          <p:cNvCxnSpPr>
            <a:stCxn id="41" idx="3"/>
            <a:endCxn id="47" idx="1"/>
          </p:cNvCxnSpPr>
          <p:nvPr/>
        </p:nvCxnSpPr>
        <p:spPr>
          <a:xfrm>
            <a:off x="2743199" y="2032159"/>
            <a:ext cx="1707180" cy="17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>
            <a:off x="5653095" y="1276029"/>
            <a:ext cx="285370" cy="329420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51" name="Straight Arrow Connector 50"/>
          <p:cNvCxnSpPr>
            <a:endCxn id="48" idx="1"/>
          </p:cNvCxnSpPr>
          <p:nvPr/>
        </p:nvCxnSpPr>
        <p:spPr>
          <a:xfrm>
            <a:off x="6844555" y="1752249"/>
            <a:ext cx="11657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1"/>
          </p:cNvCxnSpPr>
          <p:nvPr/>
        </p:nvCxnSpPr>
        <p:spPr>
          <a:xfrm flipH="1">
            <a:off x="6844554" y="2343558"/>
            <a:ext cx="116576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2"/>
          </p:cNvCxnSpPr>
          <p:nvPr/>
        </p:nvCxnSpPr>
        <p:spPr>
          <a:xfrm flipH="1">
            <a:off x="8960649" y="2637762"/>
            <a:ext cx="2" cy="642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24767" y="3352800"/>
            <a:ext cx="82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Result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48461" y="3657600"/>
            <a:ext cx="198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182.23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± 5.56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(95% confidence)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9155" y="4461808"/>
            <a:ext cx="285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Error Bars &amp; Confidence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intervals using</a:t>
            </a:r>
            <a:endParaRPr lang="en-US" sz="2000" dirty="0">
              <a:solidFill>
                <a:srgbClr val="3366FF"/>
              </a:solidFill>
              <a:latin typeface="Corbel"/>
              <a:ea typeface="ＭＳ Ｐゴシック" charset="0"/>
              <a:cs typeface="Corbe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61872" y="5715000"/>
            <a:ext cx="4286728" cy="1279140"/>
            <a:chOff x="1961672" y="5731260"/>
            <a:chExt cx="4286728" cy="1279140"/>
          </a:xfrm>
          <a:solidFill>
            <a:schemeClr val="bg1"/>
          </a:solidFill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72" y="5943600"/>
              <a:ext cx="1162528" cy="914400"/>
            </a:xfrm>
            <a:prstGeom prst="rect">
              <a:avLst/>
            </a:prstGeom>
            <a:grpFill/>
          </p:spPr>
        </p:pic>
        <p:sp>
          <p:nvSpPr>
            <p:cNvPr id="63" name="TextBox 62"/>
            <p:cNvSpPr txBox="1"/>
            <p:nvPr/>
          </p:nvSpPr>
          <p:spPr>
            <a:xfrm>
              <a:off x="4155026" y="5979315"/>
              <a:ext cx="128753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In-Memory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0966" y="6024272"/>
              <a:ext cx="10823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On-Disk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Samples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410282" y="5731260"/>
              <a:ext cx="838118" cy="1279140"/>
              <a:chOff x="2784930" y="2345019"/>
              <a:chExt cx="1312636" cy="1724328"/>
            </a:xfrm>
            <a:grpFill/>
          </p:grpSpPr>
          <p:pic>
            <p:nvPicPr>
              <p:cNvPr id="66" name="Picture 65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 descr="to_ddr333memory_350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81024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Handling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Typical data warehouse: one large </a:t>
            </a:r>
            <a:r>
              <a:rPr lang="en-US" dirty="0">
                <a:solidFill>
                  <a:srgbClr val="008040"/>
                </a:solidFill>
              </a:rPr>
              <a:t>fact table</a:t>
            </a:r>
          </a:p>
          <a:p>
            <a:pPr marL="114300" lvl="1" indent="0">
              <a:buNone/>
            </a:pPr>
            <a:r>
              <a:rPr lang="en-US" dirty="0"/>
              <a:t>		- ad impressions, click streams, pages served, ...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Fact table may need to be joined with other dimension tables using foreign-keys. Arbitrary joins and self-joins on the fact tables </a:t>
            </a:r>
            <a:r>
              <a:rPr lang="en-US" dirty="0">
                <a:solidFill>
                  <a:srgbClr val="FF0000"/>
                </a:solidFill>
              </a:rPr>
              <a:t>not allowed</a:t>
            </a:r>
            <a:r>
              <a:rPr lang="en-US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8040"/>
                </a:solidFill>
              </a:rPr>
              <a:t>Dimension tables </a:t>
            </a:r>
            <a:r>
              <a:rPr lang="en-US" dirty="0"/>
              <a:t>fit in the aggregate memory of the nodes in the cluster</a:t>
            </a:r>
          </a:p>
          <a:p>
            <a:pPr marL="114300" lvl="1" indent="0">
              <a:buNone/>
            </a:pPr>
            <a:r>
              <a:rPr lang="en-US" dirty="0"/>
              <a:t>		- customers, media, or locations.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6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D576-5EE3-1647-9A9E-4F9BD4DB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F7344-ECFB-2049-91D0-BAC91ABD4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Given a population with a finite mean </a:t>
                </a:r>
                <a:r>
                  <a:rPr lang="el-GR" dirty="0"/>
                  <a:t>μ </a:t>
                </a:r>
                <a:r>
                  <a:rPr lang="en-US" dirty="0"/>
                  <a:t>and a finite non-zero variance </a:t>
                </a:r>
                <a:r>
                  <a:rPr lang="el-GR" dirty="0"/>
                  <a:t>σ</a:t>
                </a:r>
                <a:r>
                  <a:rPr lang="el-GR" baseline="30000" dirty="0"/>
                  <a:t>2</a:t>
                </a:r>
                <a:r>
                  <a:rPr lang="el-GR" dirty="0"/>
                  <a:t>, </a:t>
                </a:r>
                <a:r>
                  <a:rPr lang="en-US" dirty="0"/>
                  <a:t>the sampling distribution of the mean approaches a normal distribution with a mean of </a:t>
                </a:r>
                <a:r>
                  <a:rPr lang="el-GR" dirty="0"/>
                  <a:t>μ </a:t>
                </a:r>
                <a:r>
                  <a:rPr lang="en-US" dirty="0"/>
                  <a:t>and a variance of </a:t>
                </a:r>
                <a:r>
                  <a:rPr lang="el-GR" dirty="0"/>
                  <a:t>σ</a:t>
                </a:r>
                <a:r>
                  <a:rPr lang="el-GR" baseline="30000" dirty="0"/>
                  <a:t>2</a:t>
                </a:r>
                <a:r>
                  <a:rPr lang="el-GR" dirty="0"/>
                  <a:t>/</a:t>
                </a:r>
                <a:r>
                  <a:rPr lang="en-US" dirty="0"/>
                  <a:t>N as N, the sample size, increases.</a:t>
                </a:r>
              </a:p>
              <a:p>
                <a:endParaRPr lang="en-US" dirty="0"/>
              </a:p>
              <a:p>
                <a:r>
                  <a:rPr lang="en-US" dirty="0"/>
                  <a:t>Here, the </a:t>
                </a:r>
                <a:r>
                  <a:rPr lang="en-US" i="1" dirty="0"/>
                  <a:t>sampling distribution of the mean </a:t>
                </a:r>
                <a:r>
                  <a:rPr lang="en-US" dirty="0"/>
                  <a:t>is the distribution of the means of samples of the dataset</a:t>
                </a:r>
              </a:p>
              <a:p>
                <a:endParaRPr lang="en-US" dirty="0"/>
              </a:p>
              <a:p>
                <a:r>
                  <a:rPr lang="en-US" dirty="0"/>
                  <a:t>This means we can estimate the mean, and estimate the error in the mean</a:t>
                </a:r>
              </a:p>
              <a:p>
                <a:pPr lvl="1"/>
                <a:r>
                  <a:rPr lang="el-GR" dirty="0"/>
                  <a:t>μ</a:t>
                </a:r>
                <a:r>
                  <a:rPr lang="en-US" dirty="0"/>
                  <a:t> = mean(sample)</a:t>
                </a:r>
              </a:p>
              <a:p>
                <a:pPr lvl="1"/>
                <a:r>
                  <a:rPr lang="el-GR" dirty="0"/>
                  <a:t>σ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𝑠𝑡𝑑𝑑𝑒𝑣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𝑠𝑡𝑑𝑑𝑒𝑣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𝑠𝑎𝑚𝑝𝑙𝑒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dirty="0" smtClean="0"/>
                                      <m:t>μ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F7344-ECFB-2049-91D0-BAC91ABD4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47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Rare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values in tables </a:t>
            </a:r>
            <a:r>
              <a:rPr lang="en-US" i="1" dirty="0"/>
              <a:t>much </a:t>
            </a:r>
            <a:r>
              <a:rPr lang="en-US" dirty="0"/>
              <a:t>less popular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Q1: SELECT</a:t>
            </a:r>
            <a:r>
              <a:rPr lang="en-US" dirty="0"/>
              <a:t> </a:t>
            </a:r>
            <a:r>
              <a:rPr lang="en-US" dirty="0" err="1"/>
              <a:t>avg</a:t>
            </a:r>
            <a:r>
              <a:rPr lang="en-US" dirty="0"/>
              <a:t>(Salary) </a:t>
            </a:r>
            <a:r>
              <a:rPr lang="en-US" b="1" dirty="0"/>
              <a:t>FROM</a:t>
            </a:r>
            <a:r>
              <a:rPr lang="en-US" dirty="0"/>
              <a:t> employees </a:t>
            </a:r>
            <a:r>
              <a:rPr lang="en-US" b="1" dirty="0"/>
              <a:t>WHERE</a:t>
            </a:r>
            <a:r>
              <a:rPr lang="en-US" dirty="0"/>
              <a:t>  city=‘New York’</a:t>
            </a:r>
          </a:p>
          <a:p>
            <a:pPr marL="0" indent="0">
              <a:buNone/>
            </a:pPr>
            <a:r>
              <a:rPr lang="en-US" b="1" dirty="0"/>
              <a:t>Q2: SELECT</a:t>
            </a:r>
            <a:r>
              <a:rPr lang="en-US" dirty="0"/>
              <a:t> </a:t>
            </a:r>
            <a:r>
              <a:rPr lang="en-US" dirty="0" err="1"/>
              <a:t>avg</a:t>
            </a:r>
            <a:r>
              <a:rPr lang="en-US" dirty="0"/>
              <a:t>(Salary) </a:t>
            </a:r>
            <a:r>
              <a:rPr lang="en-US" b="1" dirty="0"/>
              <a:t>FROM</a:t>
            </a:r>
            <a:r>
              <a:rPr lang="en-US" dirty="0"/>
              <a:t> employees </a:t>
            </a:r>
            <a:r>
              <a:rPr lang="en-US" b="1" dirty="0"/>
              <a:t>WHERE</a:t>
            </a:r>
            <a:r>
              <a:rPr lang="en-US" dirty="0"/>
              <a:t> city=‘Cambridge’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Solution: Stratified sampling – only sample values that appear more than K times;  preserve other values</a:t>
            </a:r>
          </a:p>
        </p:txBody>
      </p:sp>
    </p:spTree>
    <p:extLst>
      <p:ext uri="{BB962C8B-B14F-4D97-AF65-F5344CB8AC3E}">
        <p14:creationId xmlns:p14="http://schemas.microsoft.com/office/powerpoint/2010/main" val="260707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79" y="1825625"/>
            <a:ext cx="8742842" cy="4351338"/>
          </a:xfrm>
        </p:spPr>
      </p:pic>
    </p:spTree>
    <p:extLst>
      <p:ext uri="{BB962C8B-B14F-4D97-AF65-F5344CB8AC3E}">
        <p14:creationId xmlns:p14="http://schemas.microsoft.com/office/powerpoint/2010/main" val="341408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sz="4800" dirty="0"/>
              <a:t>What Samples to Create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Always maintain a uniform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stratified samples, start from past “query templates”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the combinations of columns that are “best” for those templates</a:t>
            </a:r>
          </a:p>
          <a:p>
            <a:pPr lvl="1"/>
            <a:r>
              <a:rPr lang="en-US" dirty="0">
                <a:solidFill>
                  <a:srgbClr val="008040"/>
                </a:solidFill>
              </a:rPr>
              <a:t>Favor Non-uniform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“over-fitting” the past workload</a:t>
            </a:r>
          </a:p>
          <a:p>
            <a:pPr lvl="1"/>
            <a:r>
              <a:rPr lang="en-US" dirty="0">
                <a:solidFill>
                  <a:srgbClr val="008040"/>
                </a:solidFill>
              </a:rPr>
              <a:t>Favor sample families useful for answering queries not captured by exiting templates</a:t>
            </a:r>
          </a:p>
        </p:txBody>
      </p:sp>
    </p:spTree>
    <p:extLst>
      <p:ext uri="{BB962C8B-B14F-4D97-AF65-F5344CB8AC3E}">
        <p14:creationId xmlns:p14="http://schemas.microsoft.com/office/powerpoint/2010/main" val="248062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/>
          <a:lstStyle/>
          <a:p>
            <a:r>
              <a:rPr lang="en-US" dirty="0"/>
              <a:t>30-day log of media accesses by users from a video analytics company. Raw data 17 TB, partitioned this data across 100 nodes.</a:t>
            </a:r>
          </a:p>
          <a:p>
            <a:r>
              <a:rPr lang="en-US" dirty="0"/>
              <a:t>Log of 20,000 queries (a sample of 200 queries had 42 templates). </a:t>
            </a:r>
          </a:p>
        </p:txBody>
      </p:sp>
    </p:spTree>
    <p:extLst>
      <p:ext uri="{BB962C8B-B14F-4D97-AF65-F5344CB8AC3E}">
        <p14:creationId xmlns:p14="http://schemas.microsoft.com/office/powerpoint/2010/main" val="331927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52924" y="6441665"/>
            <a:ext cx="6658589" cy="416337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77003"/>
                </a:solidFill>
                <a:ea typeface="ＭＳ Ｐゴシック" charset="0"/>
              </a:rPr>
              <a:t>MIT COMPUTER SCIENCE AND ARTIFICIAL INTELLIGENCE LABORATORY</a:t>
            </a:r>
            <a:endParaRPr lang="en-US" dirty="0">
              <a:solidFill>
                <a:srgbClr val="514B47"/>
              </a:solidFill>
              <a:ea typeface="ＭＳ Ｐゴシック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795661" y="98304"/>
            <a:ext cx="8229600" cy="57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42" tIns="41623" rIns="83242" bIns="41623" numCol="1" anchor="t" anchorCtr="0" compatLnSpc="1">
            <a:prstTxWarp prst="textNoShape">
              <a:avLst/>
            </a:prstTxWarp>
            <a:spAutoFit/>
          </a:bodyPr>
          <a:lstStyle/>
          <a:p>
            <a:pPr defTabSz="832456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514B47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Results</a:t>
            </a:r>
          </a:p>
        </p:txBody>
      </p:sp>
      <p:pic>
        <p:nvPicPr>
          <p:cNvPr id="131" name="Picture 130" descr="qs-vs-hive-vs-sha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22" y="19802600"/>
            <a:ext cx="7398432" cy="4440931"/>
          </a:xfrm>
          <a:prstGeom prst="rect">
            <a:avLst/>
          </a:prstGeom>
        </p:spPr>
      </p:pic>
      <p:pic>
        <p:nvPicPr>
          <p:cNvPr id="132" name="Picture 131" descr="qs-vs-hive-vs-sha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42" y="19941379"/>
            <a:ext cx="7398432" cy="4440931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/>
        </p:nvGraphicFramePr>
        <p:xfrm>
          <a:off x="2743200" y="152400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27466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err="1">
                <a:latin typeface="Corbel" charset="0"/>
                <a:ea typeface="ＭＳ Ｐゴシック" charset="0"/>
                <a:cs typeface="ＭＳ Ｐゴシック" charset="0"/>
              </a:rPr>
              <a:t>BlinkDB</a:t>
            </a: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– Summary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334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A massively parallel DB that supports ad-hoc queries with error and response-time bounds. 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An optimal strategy for building &amp; maintaining multi-dimensional, multi-granularity samples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Dynamic Query Cost Estimation and Sample Selection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Next steps:</a:t>
            </a:r>
          </a:p>
          <a:p>
            <a:pPr marL="969962" lvl="1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Supporting User-Defined Aggregates via general methods (e.g., bootstrap)</a:t>
            </a:r>
          </a:p>
          <a:p>
            <a:pPr marL="969962" lvl="1" indent="-4572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Corbel" charset="0"/>
                <a:ea typeface="ＭＳ Ｐゴシック" charset="0"/>
                <a:cs typeface="Corbel" charset="0"/>
              </a:rPr>
              <a:t>Making optimization </a:t>
            </a:r>
            <a:r>
              <a:rPr lang="en-US" sz="2400" i="1" dirty="0">
                <a:latin typeface="Corbel" charset="0"/>
                <a:ea typeface="ＭＳ Ｐゴシック" charset="0"/>
                <a:cs typeface="Corbel" charset="0"/>
              </a:rPr>
              <a:t>robust</a:t>
            </a:r>
            <a:endParaRPr lang="en-US" sz="2400" dirty="0">
              <a:latin typeface="Corbel" charset="0"/>
              <a:ea typeface="ＭＳ Ｐゴシック" charset="0"/>
              <a:cs typeface="Corbel" charset="0"/>
            </a:endParaRPr>
          </a:p>
          <a:p>
            <a:pPr marL="571500" indent="-571500">
              <a:buFont typeface="Arial"/>
              <a:buChar char="•"/>
            </a:pPr>
            <a:endParaRPr lang="en-US" sz="1800" dirty="0"/>
          </a:p>
          <a:p>
            <a:pPr marL="571500" indent="-5715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6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FDD3-9275-C849-B058-B3C69EE7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B366-5E4B-1E43-A9C5-8D8EDC545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Count distinct:  </a:t>
            </a:r>
            <a:r>
              <a:rPr lang="en-US" dirty="0" err="1"/>
              <a:t>hyperloglog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Heavy hitters (top K): </a:t>
            </a:r>
            <a:r>
              <a:rPr lang="en-US" dirty="0" err="1"/>
              <a:t>countmin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Quantiles (median): quantile sketch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: </a:t>
            </a:r>
            <a:r>
              <a:rPr lang="en-US" dirty="0" err="1"/>
              <a:t>hyperloglog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B331-E1DF-264F-8BC8-75163DD2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samples on average until there are k trailing zeros?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697B-9CD0-174A-8E9E-F28C11A4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386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35 	0b100011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23 	0b101110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0 	0b000000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24 	0b110000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23 	0b101110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6 	0b110000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42 	0b101010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38 	0b100110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8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16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38 	0b100110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8 	0b100000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5C8B6-5F1F-9043-B84B-67CE5CA5F15A}"/>
              </a:ext>
            </a:extLst>
          </p:cNvPr>
          <p:cNvSpPr txBox="1"/>
          <p:nvPr/>
        </p:nvSpPr>
        <p:spPr>
          <a:xfrm>
            <a:off x="4215740" y="2434442"/>
            <a:ext cx="5890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Clicker:</a:t>
            </a:r>
          </a:p>
          <a:p>
            <a:endParaRPr lang="en-US" dirty="0"/>
          </a:p>
          <a:p>
            <a:r>
              <a:rPr lang="en-US" dirty="0"/>
              <a:t>a. k</a:t>
            </a:r>
          </a:p>
          <a:p>
            <a:r>
              <a:rPr lang="en-US" dirty="0"/>
              <a:t>b. 1</a:t>
            </a:r>
          </a:p>
          <a:p>
            <a:r>
              <a:rPr lang="en-US" dirty="0"/>
              <a:t>c. 2</a:t>
            </a:r>
            <a:r>
              <a:rPr lang="en-US" baseline="30000" dirty="0"/>
              <a:t>k</a:t>
            </a:r>
            <a:endParaRPr lang="en-US" dirty="0"/>
          </a:p>
          <a:p>
            <a:r>
              <a:rPr lang="en-US" dirty="0"/>
              <a:t>d. k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90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B331-E1DF-264F-8BC8-75163DD2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samples on average until there are k trailing zeros?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697B-9CD0-174A-8E9E-F28C11A4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386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35 	0b100011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23 	0b101110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0 	0b000000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24 	0b110000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23 	0b101110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25 	0b110010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6 	0b110000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42 	0b101010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38 	0b100110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 	0b101000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8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16 	0b100000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38 	0b100110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8 	0b100000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5C8B6-5F1F-9043-B84B-67CE5CA5F15A}"/>
              </a:ext>
            </a:extLst>
          </p:cNvPr>
          <p:cNvSpPr txBox="1"/>
          <p:nvPr/>
        </p:nvSpPr>
        <p:spPr>
          <a:xfrm>
            <a:off x="4215740" y="2434442"/>
            <a:ext cx="5890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Clicker:</a:t>
            </a:r>
          </a:p>
          <a:p>
            <a:endParaRPr lang="en-US" dirty="0"/>
          </a:p>
          <a:p>
            <a:r>
              <a:rPr lang="en-US" dirty="0"/>
              <a:t>a. k</a:t>
            </a:r>
          </a:p>
          <a:p>
            <a:r>
              <a:rPr lang="en-US" dirty="0"/>
              <a:t>b. 1</a:t>
            </a:r>
          </a:p>
          <a:p>
            <a:r>
              <a:rPr lang="en-US" dirty="0"/>
              <a:t>c. 2</a:t>
            </a:r>
            <a:r>
              <a:rPr lang="en-US" baseline="30000" dirty="0"/>
              <a:t>k</a:t>
            </a:r>
            <a:endParaRPr lang="en-US" dirty="0"/>
          </a:p>
          <a:p>
            <a:r>
              <a:rPr lang="en-US" dirty="0"/>
              <a:t>d. k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68496-9EF2-7449-AEE4-D535B229E8FF}"/>
              </a:ext>
            </a:extLst>
          </p:cNvPr>
          <p:cNvSpPr/>
          <p:nvPr/>
        </p:nvSpPr>
        <p:spPr>
          <a:xfrm>
            <a:off x="4061361" y="3550722"/>
            <a:ext cx="961901" cy="308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B835-5388-9546-9E6A-B209EBD2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Hyperloglog</a:t>
            </a:r>
            <a:r>
              <a:rPr lang="en-US" dirty="0"/>
              <a:t> Algorithm – Approach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9A50-B4AC-DF48-83D1-291236B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6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vector of values, V, compute H(v) for all v in V</a:t>
            </a:r>
          </a:p>
          <a:p>
            <a:pPr marL="457200" lvl="1" indent="0">
              <a:buNone/>
            </a:pPr>
            <a:r>
              <a:rPr lang="en-US" dirty="0"/>
              <a:t>H is a hash function that goes from v to a large random integer</a:t>
            </a:r>
          </a:p>
          <a:p>
            <a:pPr marL="0" indent="0">
              <a:buNone/>
            </a:pPr>
            <a:r>
              <a:rPr lang="en-US" dirty="0" err="1"/>
              <a:t>MaxZeros</a:t>
            </a:r>
            <a:r>
              <a:rPr lang="en-US" dirty="0"/>
              <a:t> = 0</a:t>
            </a:r>
          </a:p>
          <a:p>
            <a:pPr marL="0" indent="0">
              <a:buNone/>
            </a:pPr>
            <a:r>
              <a:rPr lang="en-US" dirty="0"/>
              <a:t>For each h in H(v):</a:t>
            </a:r>
          </a:p>
          <a:p>
            <a:pPr marL="457200" lvl="1" indent="0">
              <a:buNone/>
            </a:pPr>
            <a:r>
              <a:rPr lang="en-US" dirty="0"/>
              <a:t>Zeros = count the number of leading zeros in h</a:t>
            </a:r>
          </a:p>
          <a:p>
            <a:pPr marL="457200" lvl="1" indent="0">
              <a:buNone/>
            </a:pPr>
            <a:r>
              <a:rPr lang="en-US" dirty="0" err="1"/>
              <a:t>MaxZeros</a:t>
            </a:r>
            <a:r>
              <a:rPr lang="en-US" dirty="0"/>
              <a:t> = max(Zeros, </a:t>
            </a:r>
            <a:r>
              <a:rPr lang="en-US" dirty="0" err="1"/>
              <a:t>MaxZeros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Distinct </a:t>
            </a:r>
            <a:r>
              <a:rPr lang="en-US" dirty="0" err="1"/>
              <a:t>vals</a:t>
            </a:r>
            <a:r>
              <a:rPr lang="en-US" dirty="0"/>
              <a:t> = 2</a:t>
            </a:r>
            <a:r>
              <a:rPr lang="en-US" baseline="30000" dirty="0"/>
              <a:t>MaxZeros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3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1EF-5EFE-9B43-8A48-C89DFB4B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7736C-C4DD-3040-A324-26B65FDE8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function F and a sample S of size N, with K bootstraps</a:t>
            </a:r>
          </a:p>
          <a:p>
            <a:pPr marL="0" indent="0">
              <a:buNone/>
            </a:pPr>
            <a:r>
              <a:rPr lang="en-US" dirty="0"/>
              <a:t>Goal is +/- p confidence interval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1 .. K</a:t>
            </a:r>
          </a:p>
          <a:p>
            <a:pPr lvl="1"/>
            <a:r>
              <a:rPr lang="en-US" dirty="0" err="1"/>
              <a:t>S_new</a:t>
            </a:r>
            <a:r>
              <a:rPr lang="en-US" dirty="0"/>
              <a:t> = sample of size N of S </a:t>
            </a:r>
            <a:r>
              <a:rPr lang="en-US" i="1" dirty="0"/>
              <a:t>with </a:t>
            </a:r>
            <a:r>
              <a:rPr lang="en-US" dirty="0"/>
              <a:t>replacement</a:t>
            </a:r>
          </a:p>
          <a:p>
            <a:pPr lvl="1"/>
            <a:r>
              <a:rPr lang="en-US" dirty="0"/>
              <a:t>Results[</a:t>
            </a:r>
            <a:r>
              <a:rPr lang="en-US" dirty="0" err="1"/>
              <a:t>i</a:t>
            </a:r>
            <a:r>
              <a:rPr lang="en-US" dirty="0"/>
              <a:t>] = F(</a:t>
            </a:r>
            <a:r>
              <a:rPr lang="en-US" dirty="0" err="1"/>
              <a:t>S_new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Sort results, return  p, 1-p percentile of results</a:t>
            </a:r>
          </a:p>
        </p:txBody>
      </p:sp>
    </p:spTree>
    <p:extLst>
      <p:ext uri="{BB962C8B-B14F-4D97-AF65-F5344CB8AC3E}">
        <p14:creationId xmlns:p14="http://schemas.microsoft.com/office/powerpoint/2010/main" val="190759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E45C-FF8E-FD4B-873F-E0493E24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8BD8-010A-8249-8802-A90367AE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accurate estimator, but it is noisy</a:t>
            </a:r>
          </a:p>
          <a:p>
            <a:r>
              <a:rPr lang="en-US" dirty="0"/>
              <a:t>We can do better by averaging a bunch of estimators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51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B835-5388-9546-9E6A-B209EBD2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Hyperloglog</a:t>
            </a:r>
            <a:r>
              <a:rPr lang="en-US" dirty="0"/>
              <a:t> Algorithm – Approach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9A50-B4AC-DF48-83D1-291236B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20275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Given a vector of values, V, compute H(v) for all v in V</a:t>
            </a:r>
          </a:p>
          <a:p>
            <a:pPr marL="457200" lvl="1" indent="0">
              <a:buNone/>
            </a:pPr>
            <a:r>
              <a:rPr lang="en-US" sz="2000" dirty="0"/>
              <a:t>H is a hash function that goes from v to a large random integer</a:t>
            </a:r>
          </a:p>
          <a:p>
            <a:pPr marL="0" indent="0">
              <a:buNone/>
            </a:pPr>
            <a:r>
              <a:rPr lang="en-US" sz="2000" dirty="0" err="1"/>
              <a:t>MaxZeros</a:t>
            </a:r>
            <a:r>
              <a:rPr lang="en-US" sz="2000" dirty="0"/>
              <a:t> = [0, 0, ..] // length 2^m</a:t>
            </a:r>
          </a:p>
          <a:p>
            <a:pPr marL="0" indent="0">
              <a:buNone/>
            </a:pPr>
            <a:r>
              <a:rPr lang="en-US" sz="2000" dirty="0"/>
              <a:t>For each h in H(v):</a:t>
            </a:r>
          </a:p>
          <a:p>
            <a:pPr marL="0" indent="0">
              <a:buNone/>
            </a:pPr>
            <a:r>
              <a:rPr lang="en-US" sz="2000" dirty="0"/>
              <a:t>	bucket = bits 0 … m-1 of h</a:t>
            </a:r>
          </a:p>
          <a:p>
            <a:pPr marL="0" indent="0">
              <a:buNone/>
            </a:pPr>
            <a:r>
              <a:rPr lang="en-US" sz="2000" dirty="0"/>
              <a:t>	value = bits m-1 … 128 of h</a:t>
            </a:r>
          </a:p>
          <a:p>
            <a:pPr marL="914400" lvl="2" indent="0">
              <a:buNone/>
            </a:pPr>
            <a:r>
              <a:rPr lang="en-US" dirty="0"/>
              <a:t>zeros = count the number of leading zeros in h_1</a:t>
            </a:r>
          </a:p>
          <a:p>
            <a:pPr marL="914400" lvl="2" indent="0">
              <a:buNone/>
            </a:pPr>
            <a:r>
              <a:rPr lang="en-US" dirty="0" err="1"/>
              <a:t>MaxZeros</a:t>
            </a:r>
            <a:r>
              <a:rPr lang="en-US" dirty="0"/>
              <a:t>[bucket] = max(zeros, </a:t>
            </a:r>
            <a:r>
              <a:rPr lang="en-US" dirty="0" err="1"/>
              <a:t>MaxZeros</a:t>
            </a:r>
            <a:r>
              <a:rPr lang="en-US" dirty="0"/>
              <a:t>[bucket])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Distinct </a:t>
            </a:r>
            <a:r>
              <a:rPr lang="en-US" sz="2000" dirty="0" err="1"/>
              <a:t>vals</a:t>
            </a:r>
            <a:r>
              <a:rPr lang="en-US" sz="2000" dirty="0"/>
              <a:t> = avg(2</a:t>
            </a:r>
            <a:r>
              <a:rPr lang="en-US" sz="2000" baseline="30000" dirty="0"/>
              <a:t>MaxZeros[0]</a:t>
            </a:r>
            <a:r>
              <a:rPr lang="en-US" sz="2000" dirty="0"/>
              <a:t>, …, 2</a:t>
            </a:r>
            <a:r>
              <a:rPr lang="en-US" sz="2000" baseline="30000" dirty="0"/>
              <a:t>MaxZeros[2^m]</a:t>
            </a:r>
            <a:r>
              <a:rPr lang="en-US" sz="2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FC8A5-8430-B946-8E0F-FE9464B66D5B}"/>
              </a:ext>
            </a:extLst>
          </p:cNvPr>
          <p:cNvSpPr txBox="1"/>
          <p:nvPr/>
        </p:nvSpPr>
        <p:spPr>
          <a:xfrm>
            <a:off x="724395" y="1425039"/>
            <a:ext cx="82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split hash value into m “bucket” bits and 128-m “value” bits;  store 2</a:t>
            </a:r>
            <a:r>
              <a:rPr lang="en-US" baseline="30000" dirty="0"/>
              <a:t>m</a:t>
            </a:r>
            <a:r>
              <a:rPr lang="en-US" dirty="0"/>
              <a:t> max’s</a:t>
            </a:r>
          </a:p>
        </p:txBody>
      </p:sp>
    </p:spTree>
    <p:extLst>
      <p:ext uri="{BB962C8B-B14F-4D97-AF65-F5344CB8AC3E}">
        <p14:creationId xmlns:p14="http://schemas.microsoft.com/office/powerpoint/2010/main" val="3841597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A25A-0FCA-B946-9313-705C16B3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6DAC-4DE3-CB45-BCD9-5406ADFB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 shows that taking the harmonic mean of the estimates, instead of the average, results in a better estimate.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Error is 1.04/sqrt(m), where m is the number of maximums we maintain</a:t>
            </a:r>
          </a:p>
          <a:p>
            <a:endParaRPr lang="en-US" dirty="0"/>
          </a:p>
          <a:p>
            <a:r>
              <a:rPr lang="en-US" dirty="0"/>
              <a:t>Discarding outlier buckets also helps</a:t>
            </a:r>
          </a:p>
          <a:p>
            <a:endParaRPr lang="en-US" dirty="0"/>
          </a:p>
          <a:p>
            <a:r>
              <a:rPr lang="en-US" dirty="0"/>
              <a:t>Also can be updated – i.e., merged with another set of counters to get a new estimate of the cardinality</a:t>
            </a:r>
          </a:p>
        </p:txBody>
      </p:sp>
    </p:spTree>
    <p:extLst>
      <p:ext uri="{BB962C8B-B14F-4D97-AF65-F5344CB8AC3E}">
        <p14:creationId xmlns:p14="http://schemas.microsoft.com/office/powerpoint/2010/main" val="245381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BB9C-F51E-0548-A493-3D35EBC2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5DF5C0-F489-4441-BA5A-8884060F0C9D}"/>
              </a:ext>
            </a:extLst>
          </p:cNvPr>
          <p:cNvSpPr/>
          <p:nvPr/>
        </p:nvSpPr>
        <p:spPr>
          <a:xfrm>
            <a:off x="275406" y="1311954"/>
            <a:ext cx="8932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cs typeface="Arial" panose="020B0604020202020204" pitchFamily="34" charset="0"/>
              </a:rPr>
              <a:t>[36,23,7,25,27,31,27,10,11,8,21,4,41,0,20,5,0,36,40,10,12,31,24,2,28,8,9,25,48,43,40,2,26,0,25,32,9,0,10,33,1,23,7,39,18,32,16,40,4,42,28,28,26,42,0,45,25,10,13,31,3,11,28,25,23,16,31,22,6,34,19,48,27,48,39,40,6,3,28,26,19,34,38,42,1,47,22,7,36,38,35,35,42,49,41,40,11,10,1,1]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7C7C3-5210-FD42-AFAB-6DE21676D5F4}"/>
              </a:ext>
            </a:extLst>
          </p:cNvPr>
          <p:cNvSpPr/>
          <p:nvPr/>
        </p:nvSpPr>
        <p:spPr>
          <a:xfrm>
            <a:off x="275406" y="2966482"/>
            <a:ext cx="8938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cs typeface="Arial" panose="020B0604020202020204" pitchFamily="34" charset="0"/>
              </a:rPr>
              <a:t>[25,10,35,25,23,0,20,24,23,25,6,42,40,38,40,4,8,16,38,8]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857205-4B88-B140-8504-E221214C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123" y="940003"/>
            <a:ext cx="1958369" cy="14553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F49AC1-E8A7-6F41-AB7D-B66D9FAB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122" y="2625939"/>
            <a:ext cx="1958369" cy="15377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3F9E55-62AC-E14B-AB75-4300B14CCB71}"/>
              </a:ext>
            </a:extLst>
          </p:cNvPr>
          <p:cNvSpPr/>
          <p:nvPr/>
        </p:nvSpPr>
        <p:spPr>
          <a:xfrm>
            <a:off x="7202435" y="4344465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Mean = 24.1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F30D3-E989-794B-940B-5257588E5714}"/>
              </a:ext>
            </a:extLst>
          </p:cNvPr>
          <p:cNvSpPr/>
          <p:nvPr/>
        </p:nvSpPr>
        <p:spPr>
          <a:xfrm>
            <a:off x="7085417" y="609951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Mean = 22.91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359766-F7AD-B349-81FC-94352B76C6C4}"/>
              </a:ext>
            </a:extLst>
          </p:cNvPr>
          <p:cNvSpPr/>
          <p:nvPr/>
        </p:nvSpPr>
        <p:spPr>
          <a:xfrm>
            <a:off x="6953566" y="2980511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Mean = 22.5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644339-A319-CF48-8A48-66C553C4EE46}"/>
              </a:ext>
            </a:extLst>
          </p:cNvPr>
          <p:cNvSpPr/>
          <p:nvPr/>
        </p:nvSpPr>
        <p:spPr>
          <a:xfrm>
            <a:off x="791082" y="4369799"/>
            <a:ext cx="633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Resample 1: [42, 40,  8, 25,  0, 42, 24,  0, 16, 42, 23, 25, 25, 10, 40]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AB3FF-0764-0A44-8200-EF5E967FBF01}"/>
              </a:ext>
            </a:extLst>
          </p:cNvPr>
          <p:cNvSpPr/>
          <p:nvPr/>
        </p:nvSpPr>
        <p:spPr>
          <a:xfrm>
            <a:off x="791082" y="4739131"/>
            <a:ext cx="640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Resample 2: [</a:t>
            </a:r>
            <a:r>
              <a:rPr lang="en-US" dirty="0"/>
              <a:t>23, 25, 10, 42, 23,  0,  0, 24, 23, 23, 38, 25, 16, 35, 25</a:t>
            </a:r>
            <a:r>
              <a:rPr lang="en-US" dirty="0">
                <a:cs typeface="Arial" panose="020B0604020202020204" pitchFamily="34" charset="0"/>
              </a:rPr>
              <a:t>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2F94C-0DF4-E346-80E8-5FD90FAB342A}"/>
              </a:ext>
            </a:extLst>
          </p:cNvPr>
          <p:cNvSpPr/>
          <p:nvPr/>
        </p:nvSpPr>
        <p:spPr>
          <a:xfrm>
            <a:off x="7206837" y="4739131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Mean = 22.1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3ECF79-8F43-F045-BE4B-97369EE86A50}"/>
              </a:ext>
            </a:extLst>
          </p:cNvPr>
          <p:cNvSpPr/>
          <p:nvPr/>
        </p:nvSpPr>
        <p:spPr>
          <a:xfrm>
            <a:off x="791082" y="5108463"/>
            <a:ext cx="609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Resample 3: [</a:t>
            </a:r>
            <a:r>
              <a:rPr lang="en-US" dirty="0"/>
              <a:t>6, 38, 40, 23, 23, 40, 23,  4,  8, 25,  4,  8, 25, 20,  0</a:t>
            </a:r>
            <a:r>
              <a:rPr lang="en-US" dirty="0">
                <a:cs typeface="Arial" panose="020B0604020202020204" pitchFamily="34" charset="0"/>
              </a:rPr>
              <a:t>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C7E707-1F76-274C-809C-758446539CA4}"/>
              </a:ext>
            </a:extLst>
          </p:cNvPr>
          <p:cNvSpPr/>
          <p:nvPr/>
        </p:nvSpPr>
        <p:spPr>
          <a:xfrm>
            <a:off x="7191360" y="5119115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Mean = 19.13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1C666-C6CB-314E-8639-21BA2B70C6E4}"/>
              </a:ext>
            </a:extLst>
          </p:cNvPr>
          <p:cNvSpPr txBox="1"/>
          <p:nvPr/>
        </p:nvSpPr>
        <p:spPr>
          <a:xfrm>
            <a:off x="275406" y="956231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5D6E4-6B90-CA49-9989-057119DFE4CB}"/>
              </a:ext>
            </a:extLst>
          </p:cNvPr>
          <p:cNvSpPr txBox="1"/>
          <p:nvPr/>
        </p:nvSpPr>
        <p:spPr>
          <a:xfrm>
            <a:off x="210336" y="266301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Sample: </a:t>
            </a:r>
          </a:p>
        </p:txBody>
      </p:sp>
    </p:spTree>
    <p:extLst>
      <p:ext uri="{BB962C8B-B14F-4D97-AF65-F5344CB8AC3E}">
        <p14:creationId xmlns:p14="http://schemas.microsoft.com/office/powerpoint/2010/main" val="40447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0" grpId="0"/>
      <p:bldP spid="22" grpId="0"/>
      <p:bldP spid="23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2FCD-B7EA-9E47-AA2D-B4279F6D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Means after 100 runs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78285-AE14-1F4E-873E-38D637F47B3B}"/>
              </a:ext>
            </a:extLst>
          </p:cNvPr>
          <p:cNvSpPr/>
          <p:nvPr/>
        </p:nvSpPr>
        <p:spPr>
          <a:xfrm>
            <a:off x="753170" y="1604813"/>
            <a:ext cx="10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14.93, 15.27, 15.33, 15.47, 16.60, </a:t>
            </a:r>
            <a:r>
              <a:rPr lang="en-US" dirty="0">
                <a:effectLst/>
                <a:latin typeface="Andale Mono" panose="020B0509000000000004" pitchFamily="49" charset="0"/>
              </a:rPr>
              <a:t>17.40, 17.53, 17.60, 17.80, 18.20, 18.27, 18.47, 18.47, 18.93, 18.93, 19.07, 19.07, 19.07, 19.13, 19.13, 19.53, 19.80, 19.80, 19.93, 20.00, 20.00, 20.13, 20.27, 20.40, 20.47, 20.60, 20.73, 20.80, 20.80, 21.07, 21.13, 21.13, 21.13, 21.20, 21.27, 21.33, 21.40, 21.47, 21.47, 21.87, 21.87, 22.13, 22.20, 22.27, 22.33, 22.33, 22.40, 22.73, 22.73, 22.80, 22.87, 22.93, 22.93, 23.00, 23.07, 23.13, 23.20, 23.20, 23.47, 23.53, 23.67, 23.67, 23.73, 23.73, 23.80, 23.93, 23.93, 23.93, 23.93, 24.00, 24.20, 24.20, 24.27, 24.47, 24.67, 24.80, 24.87, 24.87, 25.00, 25.13, 25.47, 25.47, 25.53, 26.07, 26.07, 26.07, 27.13, 27.33, 28.20, 28.47, </a:t>
            </a:r>
            <a:r>
              <a:rPr lang="en-US" dirty="0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28.87, 28.87, 30.00, 30.53, 32.40,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FDDF1-EEF3-854C-8B7B-82B6FF1C06F5}"/>
              </a:ext>
            </a:extLst>
          </p:cNvPr>
          <p:cNvSpPr txBox="1"/>
          <p:nvPr/>
        </p:nvSpPr>
        <p:spPr>
          <a:xfrm>
            <a:off x="753170" y="4883855"/>
            <a:ext cx="663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Confidence interval of mean 16.6 … 28.87</a:t>
            </a:r>
          </a:p>
        </p:txBody>
      </p:sp>
    </p:spTree>
    <p:extLst>
      <p:ext uri="{BB962C8B-B14F-4D97-AF65-F5344CB8AC3E}">
        <p14:creationId xmlns:p14="http://schemas.microsoft.com/office/powerpoint/2010/main" val="14607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BC64-BAF1-A14A-8B6C-C0FE2F9B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2537-0D67-0140-8B42-7561C632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7903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random sample is an approximation of the distribution of the data</a:t>
            </a:r>
          </a:p>
          <a:p>
            <a:pPr lvl="1"/>
            <a:r>
              <a:rPr lang="en-US" dirty="0"/>
              <a:t>If it’s big enough, it’s a good approximation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Resampling the sample is </a:t>
            </a:r>
            <a:r>
              <a:rPr lang="en-US" i="1" dirty="0"/>
              <a:t>close</a:t>
            </a:r>
            <a:r>
              <a:rPr lang="en-US" dirty="0"/>
              <a:t> to resampling from the original data</a:t>
            </a:r>
          </a:p>
          <a:p>
            <a:pPr lvl="1"/>
            <a:r>
              <a:rPr lang="en-US" dirty="0"/>
              <a:t>Variation in those samples captures variation in the original data</a:t>
            </a:r>
          </a:p>
          <a:p>
            <a:pPr lvl="1"/>
            <a:r>
              <a:rPr lang="en-US" dirty="0"/>
              <a:t>Of course, it will miss outliers, extrema, etc.</a:t>
            </a:r>
          </a:p>
          <a:p>
            <a:pPr lvl="1"/>
            <a:r>
              <a:rPr lang="en-US" dirty="0"/>
              <a:t>But it will work well for a variety of descriptive statistics, including quantiles, regression errors, precision/recall estimates,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FAAD1-232C-C341-BA5A-87089DB6F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373" b="27164"/>
          <a:stretch/>
        </p:blipFill>
        <p:spPr>
          <a:xfrm>
            <a:off x="2458746" y="2727139"/>
            <a:ext cx="2576718" cy="2183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5494E-8EA1-EE4E-A1B3-3599F3360C7C}"/>
              </a:ext>
            </a:extLst>
          </p:cNvPr>
          <p:cNvSpPr txBox="1"/>
          <p:nvPr/>
        </p:nvSpPr>
        <p:spPr>
          <a:xfrm>
            <a:off x="5837129" y="3495504"/>
            <a:ext cx="289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approximate the true distribution well</a:t>
            </a:r>
          </a:p>
        </p:txBody>
      </p:sp>
    </p:spTree>
    <p:extLst>
      <p:ext uri="{BB962C8B-B14F-4D97-AF65-F5344CB8AC3E}">
        <p14:creationId xmlns:p14="http://schemas.microsoft.com/office/powerpoint/2010/main" val="146870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90C6-994C-2F49-9DC5-3F4E5DDD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Doesn’t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9CBF-FD07-F449-90B5-D80C99D6E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sample needs to be big enough (N &gt; 20 is a rule of thumb, but it will vary a lot depending on data)</a:t>
            </a:r>
          </a:p>
          <a:p>
            <a:r>
              <a:rPr lang="en-US" dirty="0"/>
              <a:t>It won’t work for extrema (e.g., min / max)</a:t>
            </a:r>
          </a:p>
          <a:p>
            <a:r>
              <a:rPr lang="en-US" dirty="0"/>
              <a:t>It won’t work well for highly structured data (i.e., you can’t randomly sample a graph, compute the average connectivity, and expect to get something meaningful)</a:t>
            </a:r>
          </a:p>
          <a:p>
            <a:r>
              <a:rPr lang="en-US" dirty="0"/>
              <a:t>It won’t work if your sample is not really truly random</a:t>
            </a:r>
          </a:p>
        </p:txBody>
      </p:sp>
    </p:spTree>
    <p:extLst>
      <p:ext uri="{BB962C8B-B14F-4D97-AF65-F5344CB8AC3E}">
        <p14:creationId xmlns:p14="http://schemas.microsoft.com/office/powerpoint/2010/main" val="260796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u="sng" dirty="0" err="1"/>
              <a:t>BlinkDB</a:t>
            </a:r>
            <a:br>
              <a:rPr lang="en-US" dirty="0"/>
            </a:br>
            <a:endParaRPr lang="en-US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5311E-42C9-7649-A74B-436AEC616178}"/>
              </a:ext>
            </a:extLst>
          </p:cNvPr>
          <p:cNvSpPr/>
          <p:nvPr/>
        </p:nvSpPr>
        <p:spPr>
          <a:xfrm>
            <a:off x="708561" y="4162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Sameer Agarwal,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Barzan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Mozafari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Aurojit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Panda, Henry Milner, Samuel Madden, Ion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Stoica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 </a:t>
            </a:r>
            <a:r>
              <a:rPr lang="en-US" b="1" i="0" u="none" strike="noStrike" dirty="0">
                <a:solidFill>
                  <a:srgbClr val="0088CC"/>
                </a:solidFill>
                <a:effectLst/>
                <a:latin typeface="Helvetica Neue" panose="02000503000000020004" pitchFamily="2" charset="0"/>
                <a:hlinkClick r:id="rId3"/>
              </a:rPr>
              <a:t>BlinkDB: Queries with Bounded Errors and Bounded Response Times on Very Large Data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. </a:t>
            </a:r>
            <a:r>
              <a:rPr lang="en-US" b="1" i="1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In ACM </a:t>
            </a:r>
            <a:r>
              <a:rPr lang="en-US" b="1" i="1" u="none" strike="noStrike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EuroSys</a:t>
            </a:r>
            <a:r>
              <a:rPr lang="en-US" b="1" i="1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2013</a:t>
            </a:r>
            <a:endParaRPr lang="en-US" b="1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3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07964"/>
            <a:ext cx="6553199" cy="1011237"/>
          </a:xfrm>
        </p:spPr>
        <p:txBody>
          <a:bodyPr/>
          <a:lstStyle/>
          <a:p>
            <a:r>
              <a:rPr lang="en-US" sz="3600" dirty="0"/>
              <a:t>Ultimate Goal of </a:t>
            </a:r>
            <a:r>
              <a:rPr lang="en-US" sz="3600" dirty="0" err="1"/>
              <a:t>BlinkDB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839200" cy="4876800"/>
          </a:xfrm>
        </p:spPr>
        <p:txBody>
          <a:bodyPr/>
          <a:lstStyle/>
          <a:p>
            <a:r>
              <a:rPr lang="en-US" sz="3200" b="1" dirty="0"/>
              <a:t>Observation:</a:t>
            </a:r>
            <a:r>
              <a:rPr lang="en-US" sz="3200" dirty="0"/>
              <a:t> Many applications can tolerate quick, approximate answers over data</a:t>
            </a:r>
          </a:p>
          <a:p>
            <a:endParaRPr lang="en-US" sz="3200" b="1" dirty="0"/>
          </a:p>
          <a:p>
            <a:r>
              <a:rPr lang="en-US" sz="3200" b="1" dirty="0"/>
              <a:t>Trade-off</a:t>
            </a:r>
            <a:r>
              <a:rPr lang="en-US" sz="3200" dirty="0"/>
              <a:t>: few percent error for up orders of magnitude in efficiency</a:t>
            </a:r>
          </a:p>
          <a:p>
            <a:endParaRPr lang="en-US" sz="3200" dirty="0"/>
          </a:p>
          <a:p>
            <a:r>
              <a:rPr lang="en-US" sz="3200" dirty="0"/>
              <a:t>Acceptable in decision support, recommendation system, diagnosis, root cause analysis</a:t>
            </a:r>
          </a:p>
        </p:txBody>
      </p:sp>
      <p:pic>
        <p:nvPicPr>
          <p:cNvPr id="4" name="Picture 3" descr="Supercompressed_Eye_Blinking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0"/>
            <a:ext cx="945078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S-VG-light">
  <a:themeElements>
    <a:clrScheme name="">
      <a:dk1>
        <a:srgbClr val="514B47"/>
      </a:dk1>
      <a:lt1>
        <a:srgbClr val="FFFFFF"/>
      </a:lt1>
      <a:dk2>
        <a:srgbClr val="CB5200"/>
      </a:dk2>
      <a:lt2>
        <a:srgbClr val="ADADAD"/>
      </a:lt2>
      <a:accent1>
        <a:srgbClr val="E9D589"/>
      </a:accent1>
      <a:accent2>
        <a:srgbClr val="660000"/>
      </a:accent2>
      <a:accent3>
        <a:srgbClr val="FFFFFF"/>
      </a:accent3>
      <a:accent4>
        <a:srgbClr val="443F3B"/>
      </a:accent4>
      <a:accent5>
        <a:srgbClr val="F2E7C4"/>
      </a:accent5>
      <a:accent6>
        <a:srgbClr val="5C0000"/>
      </a:accent6>
      <a:hlink>
        <a:srgbClr val="666633"/>
      </a:hlink>
      <a:folHlink>
        <a:srgbClr val="980000"/>
      </a:folHlink>
    </a:clrScheme>
    <a:fontScheme name="SLS-VG-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64008" tIns="27432" rIns="64008" bIns="27432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none" lIns="64008" tIns="27432" rIns="64008" bIns="27432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SLS-VG-ligh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7">
        <a:dk1>
          <a:srgbClr val="FFFFFF"/>
        </a:dk1>
        <a:lt1>
          <a:srgbClr val="FFFFFF"/>
        </a:lt1>
        <a:dk2>
          <a:srgbClr val="FFFF00"/>
        </a:dk2>
        <a:lt2>
          <a:srgbClr val="919191"/>
        </a:lt2>
        <a:accent1>
          <a:srgbClr val="FC0128"/>
        </a:accent1>
        <a:accent2>
          <a:srgbClr val="063DE8"/>
        </a:accent2>
        <a:accent3>
          <a:srgbClr val="FFFFFF"/>
        </a:accent3>
        <a:accent4>
          <a:srgbClr val="DADADA"/>
        </a:accent4>
        <a:accent5>
          <a:srgbClr val="FDAAAC"/>
        </a:accent5>
        <a:accent6>
          <a:srgbClr val="0536D2"/>
        </a:accent6>
        <a:hlink>
          <a:srgbClr val="00DFCA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8">
        <a:dk1>
          <a:srgbClr val="777777"/>
        </a:dk1>
        <a:lt1>
          <a:srgbClr val="FFFFFF"/>
        </a:lt1>
        <a:dk2>
          <a:srgbClr val="FFFFCC"/>
        </a:dk2>
        <a:lt2>
          <a:srgbClr val="FFFF00"/>
        </a:lt2>
        <a:accent1>
          <a:srgbClr val="FFFF99"/>
        </a:accent1>
        <a:accent2>
          <a:srgbClr val="800000"/>
        </a:accent2>
        <a:accent3>
          <a:srgbClr val="FFFFE2"/>
        </a:accent3>
        <a:accent4>
          <a:srgbClr val="DADADA"/>
        </a:accent4>
        <a:accent5>
          <a:srgbClr val="FFFFCA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S-VG-light 9">
        <a:dk1>
          <a:srgbClr val="000000"/>
        </a:dk1>
        <a:lt1>
          <a:srgbClr val="FFFFFF"/>
        </a:lt1>
        <a:dk2>
          <a:srgbClr val="3333FF"/>
        </a:dk2>
        <a:lt2>
          <a:srgbClr val="777777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10">
        <a:dk1>
          <a:srgbClr val="514B47"/>
        </a:dk1>
        <a:lt1>
          <a:srgbClr val="FFFFFF"/>
        </a:lt1>
        <a:dk2>
          <a:srgbClr val="CB5200"/>
        </a:dk2>
        <a:lt2>
          <a:srgbClr val="B4B4B4"/>
        </a:lt2>
        <a:accent1>
          <a:srgbClr val="FDF0AD"/>
        </a:accent1>
        <a:accent2>
          <a:srgbClr val="660000"/>
        </a:accent2>
        <a:accent3>
          <a:srgbClr val="FFFFFF"/>
        </a:accent3>
        <a:accent4>
          <a:srgbClr val="443F3B"/>
        </a:accent4>
        <a:accent5>
          <a:srgbClr val="FEF6D3"/>
        </a:accent5>
        <a:accent6>
          <a:srgbClr val="5C0000"/>
        </a:accent6>
        <a:hlink>
          <a:srgbClr val="666633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2108</Words>
  <Application>Microsoft Macintosh PowerPoint</Application>
  <PresentationFormat>Widescreen</PresentationFormat>
  <Paragraphs>355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Andale Mono</vt:lpstr>
      <vt:lpstr>Arial</vt:lpstr>
      <vt:lpstr>Calibri</vt:lpstr>
      <vt:lpstr>Calibri Light</vt:lpstr>
      <vt:lpstr>Cambria Math</vt:lpstr>
      <vt:lpstr>Corbel</vt:lpstr>
      <vt:lpstr>Helvetica</vt:lpstr>
      <vt:lpstr>Helvetica Neue</vt:lpstr>
      <vt:lpstr>Times</vt:lpstr>
      <vt:lpstr>Times New Roman</vt:lpstr>
      <vt:lpstr>Verdana</vt:lpstr>
      <vt:lpstr>Office Theme</vt:lpstr>
      <vt:lpstr>SLS-VG-light</vt:lpstr>
      <vt:lpstr>Sampling and Sketching</vt:lpstr>
      <vt:lpstr>Central Limit Theorem</vt:lpstr>
      <vt:lpstr>Bootstrap Method</vt:lpstr>
      <vt:lpstr>Example</vt:lpstr>
      <vt:lpstr>Resulting Means after 100 runs</vt:lpstr>
      <vt:lpstr>Why Does This Work</vt:lpstr>
      <vt:lpstr>When Doesn’t This Work</vt:lpstr>
      <vt:lpstr>BlinkDB </vt:lpstr>
      <vt:lpstr>Ultimate Goal of BlinkDB</vt:lpstr>
      <vt:lpstr>Overview</vt:lpstr>
      <vt:lpstr>Challenges/Solutions</vt:lpstr>
      <vt:lpstr>System Architecture</vt:lpstr>
      <vt:lpstr>System Architecture</vt:lpstr>
      <vt:lpstr>Initial Prototype</vt:lpstr>
      <vt:lpstr>System Architecture</vt:lpstr>
      <vt:lpstr>System Architecture</vt:lpstr>
      <vt:lpstr>System Architecture</vt:lpstr>
      <vt:lpstr>System Architecture</vt:lpstr>
      <vt:lpstr>Handling Joins</vt:lpstr>
      <vt:lpstr>Handling Rare Values</vt:lpstr>
      <vt:lpstr>Example</vt:lpstr>
      <vt:lpstr>What Samples to Create</vt:lpstr>
      <vt:lpstr>Experimental Setup</vt:lpstr>
      <vt:lpstr>PowerPoint Presentation</vt:lpstr>
      <vt:lpstr>BlinkDB – Summary</vt:lpstr>
      <vt:lpstr>Sketching Algorithms</vt:lpstr>
      <vt:lpstr>How many samples on average until there are k trailing zeros?</vt:lpstr>
      <vt:lpstr>How many samples on average until there are k trailing zeros?</vt:lpstr>
      <vt:lpstr>Hyperloglog Algorithm – Approach 0</vt:lpstr>
      <vt:lpstr>Discussion</vt:lpstr>
      <vt:lpstr>Hyperloglog Algorithm – Approach 1</vt:lpstr>
      <vt:lpstr>Algorithm 1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and Sketching</dc:title>
  <dc:creator>Samuel R Madden</dc:creator>
  <cp:lastModifiedBy>Samuel R Madden</cp:lastModifiedBy>
  <cp:revision>14</cp:revision>
  <dcterms:created xsi:type="dcterms:W3CDTF">2019-11-06T14:12:17Z</dcterms:created>
  <dcterms:modified xsi:type="dcterms:W3CDTF">2019-11-06T19:26:33Z</dcterms:modified>
</cp:coreProperties>
</file>