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76" r:id="rId5"/>
    <p:sldId id="257" r:id="rId6"/>
    <p:sldId id="261" r:id="rId7"/>
    <p:sldId id="263" r:id="rId8"/>
    <p:sldId id="264" r:id="rId9"/>
    <p:sldId id="260" r:id="rId10"/>
    <p:sldId id="272" r:id="rId11"/>
    <p:sldId id="265" r:id="rId12"/>
    <p:sldId id="266" r:id="rId13"/>
    <p:sldId id="268" r:id="rId14"/>
    <p:sldId id="269" r:id="rId15"/>
    <p:sldId id="271" r:id="rId16"/>
    <p:sldId id="273" r:id="rId17"/>
    <p:sldId id="275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napToObjects="1">
      <p:cViewPr varScale="1">
        <p:scale>
          <a:sx n="124" d="100"/>
          <a:sy n="124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33628-FE57-A744-8F35-50C65CC96D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BB86AF-E477-614C-9684-D453353D31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6E1113-6002-C841-A6BF-EAF624A46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F9BA7-81FE-6345-81A3-1A6BA2612155}" type="datetimeFigureOut">
              <a:rPr lang="en-US" smtClean="0"/>
              <a:t>10/28/19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827C5-4826-EA41-8050-070A6CC1F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2DA0C-C874-584D-BAD8-7456F647A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EAD7-AFFB-9044-AE66-07414613B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850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01C19-AA07-3E4E-85B2-628B0E424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E2807C-7329-7C49-BF8C-5E5F15C79E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CAAB5-52F4-BB4D-BD06-8ECC8FE6C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F9BA7-81FE-6345-81A3-1A6BA2612155}" type="datetimeFigureOut">
              <a:rPr lang="en-US" smtClean="0"/>
              <a:t>10/28/19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7DD7B-3841-4547-91A3-9BDC5DC6D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C33453-2D28-FD4D-A53D-8C6F8ED4A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EAD7-AFFB-9044-AE66-07414613B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012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ABE963-6D2F-9543-BD99-646EF22688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A699D7-945C-6B45-B3AE-6D639C31B2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4A11B-6266-FA4A-AB3B-C30430DE7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F9BA7-81FE-6345-81A3-1A6BA2612155}" type="datetimeFigureOut">
              <a:rPr lang="en-US" smtClean="0"/>
              <a:t>10/28/19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EBE91-6A6A-584E-997E-7429889C5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3F72D3-1A1B-0F45-AEEC-E33DC42EE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EAD7-AFFB-9044-AE66-07414613B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67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7AFE1-98B8-3D4D-AFAC-6CA2399BC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BBD57-33E4-B245-8D61-1C673C582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28AF4E-1487-7247-931A-F072D56E3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F9BA7-81FE-6345-81A3-1A6BA2612155}" type="datetimeFigureOut">
              <a:rPr lang="en-US" smtClean="0"/>
              <a:t>10/28/19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4F122-CFA4-F74A-8DB5-5601371B3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640E7-EBA2-C244-890F-AA83B9658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EAD7-AFFB-9044-AE66-07414613B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414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59B4A-09A0-CD46-A078-88B8C0BFF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07909A-57EE-2B40-83DE-08A63D29D7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0A62E-3BD7-3740-9E8F-F9AA1E17B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F9BA7-81FE-6345-81A3-1A6BA2612155}" type="datetimeFigureOut">
              <a:rPr lang="en-US" smtClean="0"/>
              <a:t>10/28/19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D04CC1-5F97-3C42-A700-72E69E8E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8E32B-2CD9-064A-AFB0-865E102F8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EAD7-AFFB-9044-AE66-07414613B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FE5F4-AEA7-874D-9861-1AC47C8B3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EF2F6-76EE-5940-BBD3-37045D81D3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978816-A474-0041-8B50-8EDB4FEBC6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17884A-8625-0C41-AAA0-645A73DE7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F9BA7-81FE-6345-81A3-1A6BA2612155}" type="datetimeFigureOut">
              <a:rPr lang="en-US" smtClean="0"/>
              <a:t>10/28/19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26FBB6-A5C3-5C43-9C18-518514CF3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ED2199-C9CA-584F-B747-27059413A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EAD7-AFFB-9044-AE66-07414613B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576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1A6D0-A33C-7C40-94EB-77658D89C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6E94D7-9C9A-4E46-9274-D9E94D441D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3A630A-A887-424D-9C76-FF57EA2640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4514A1-3C15-844D-8C6B-85BB3B1E82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B3814B-3DE1-2748-9C45-146F7A8B36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2B5A82-5D5C-124F-A38A-BB1BE9477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F9BA7-81FE-6345-81A3-1A6BA2612155}" type="datetimeFigureOut">
              <a:rPr lang="en-US" smtClean="0"/>
              <a:t>10/28/19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7528B6-8AC1-CA4D-84E4-04E2C6B70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927DB9-4153-8041-A774-5CDFAD0E3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EAD7-AFFB-9044-AE66-07414613B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87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346BA-B99F-824E-B9F4-73ED5501C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378160-0858-5E4B-9002-2EED252B0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F9BA7-81FE-6345-81A3-1A6BA2612155}" type="datetimeFigureOut">
              <a:rPr lang="en-US" smtClean="0"/>
              <a:t>10/28/19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C2050A-CFF3-044E-9833-AF5FEB879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906F5-8329-1447-9E46-1264CB8C5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EAD7-AFFB-9044-AE66-07414613B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97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2F5FCC-BF67-9A49-B213-B3E148A3D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F9BA7-81FE-6345-81A3-1A6BA2612155}" type="datetimeFigureOut">
              <a:rPr lang="en-US" smtClean="0"/>
              <a:t>10/28/19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064976-1844-E949-9E65-B23B2CACD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17DFEA-980C-8E4B-BF10-16C33D85E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EAD7-AFFB-9044-AE66-07414613B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750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EE77E-80A0-B542-8D2E-A9896F4C7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8600D-FDB6-A444-931D-0238CE8CC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159ED1-BF5D-FB4B-A831-A1B7D3B610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36ADE1-5231-1A4F-8E13-6FDDD7E8F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F9BA7-81FE-6345-81A3-1A6BA2612155}" type="datetimeFigureOut">
              <a:rPr lang="en-US" smtClean="0"/>
              <a:t>10/28/19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FDEB71-3D40-7C4E-AB70-A1E92DF8A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E5E57C-8946-C44F-A8A6-6F05E1080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EAD7-AFFB-9044-AE66-07414613B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457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95398-1EE4-CC40-B669-32D517184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D76BD6-8BF9-5F4E-904F-3547DEA87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A12096-3170-E847-B595-6FD694CD33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4FEF00-19BE-0D4D-B9AA-513A021E0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F9BA7-81FE-6345-81A3-1A6BA2612155}" type="datetimeFigureOut">
              <a:rPr lang="en-US" smtClean="0"/>
              <a:t>10/28/19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A98718-BED3-0E40-BC94-32A401DBE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DE7DBD-5F28-4B4E-913D-76031FA30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EAD7-AFFB-9044-AE66-07414613B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76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1D95B3-C719-2E48-AB7D-157916B62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2F536-E12C-A944-B5F8-2EE7D4C9F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363E0-0E8D-E540-8122-1D88CFC6DC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F9BA7-81FE-6345-81A3-1A6BA2612155}" type="datetimeFigureOut">
              <a:rPr lang="en-US" smtClean="0"/>
              <a:t>10/28/19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3826F8-6153-A34A-B0CB-6431A2CA38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51326-3231-5F4E-9EF3-595E44F912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AEAD7-AFFB-9044-AE66-07414613B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2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E926C-4625-BC4E-BDB0-9A50012F31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Parallelism</a:t>
            </a:r>
            <a:br>
              <a:rPr lang="en-US" dirty="0"/>
            </a:br>
            <a:r>
              <a:rPr lang="en-US" dirty="0"/>
              <a:t>6.S080 Lecture 15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8DFEE2-DA7A-C249-B61D-EFBE88815E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Sam Madden</a:t>
            </a:r>
          </a:p>
        </p:txBody>
      </p:sp>
    </p:spTree>
    <p:extLst>
      <p:ext uri="{BB962C8B-B14F-4D97-AF65-F5344CB8AC3E}">
        <p14:creationId xmlns:p14="http://schemas.microsoft.com/office/powerpoint/2010/main" val="2794132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5BD80-6753-094B-8C7D-F1F63A998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69F5F-ED06-7845-973A-F03EEE48D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Why didn’t this program speed up beyond 4 processes?  Choose all that apply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LcParenR"/>
            </a:pPr>
            <a:r>
              <a:rPr lang="en-US" dirty="0"/>
              <a:t>Not enough memory</a:t>
            </a:r>
          </a:p>
          <a:p>
            <a:pPr marL="514350" indent="-514350">
              <a:buAutoNum type="alphaLcParenR"/>
            </a:pPr>
            <a:r>
              <a:rPr lang="en-US" dirty="0"/>
              <a:t>Not enough processors</a:t>
            </a:r>
          </a:p>
          <a:p>
            <a:pPr marL="514350" indent="-514350">
              <a:buAutoNum type="alphaLcParenR"/>
            </a:pPr>
            <a:r>
              <a:rPr lang="en-US" dirty="0"/>
              <a:t>Startup overheads of launching processes</a:t>
            </a:r>
          </a:p>
          <a:p>
            <a:pPr marL="514350" indent="-514350">
              <a:buAutoNum type="alphaLcParenR"/>
            </a:pPr>
            <a:r>
              <a:rPr lang="en-US" dirty="0"/>
              <a:t>Too much coordination between processes</a:t>
            </a:r>
          </a:p>
        </p:txBody>
      </p:sp>
    </p:spTree>
    <p:extLst>
      <p:ext uri="{BB962C8B-B14F-4D97-AF65-F5344CB8AC3E}">
        <p14:creationId xmlns:p14="http://schemas.microsoft.com/office/powerpoint/2010/main" val="2802002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60837-2BF5-0249-81D5-D91092D6C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Parallelism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0DA45-0737-4840-BAAC-94874D33A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Split given data set split into  N partitions</a:t>
            </a:r>
          </a:p>
          <a:p>
            <a:pPr marL="0" indent="0">
              <a:buNone/>
            </a:pPr>
            <a:r>
              <a:rPr lang="en-US" dirty="0"/>
              <a:t>Use M processors to process this data in parallel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will need to come up with parallel implementations of common operators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12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07995-8CED-BC4D-B811-540A849F6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320839"/>
            <a:ext cx="10515600" cy="1325563"/>
          </a:xfrm>
        </p:spPr>
        <p:txBody>
          <a:bodyPr/>
          <a:lstStyle/>
          <a:p>
            <a:r>
              <a:rPr lang="en-US" dirty="0"/>
              <a:t>Parallel Dataflow Example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904580B-CA99-E34F-BA05-817C5814EA45}"/>
              </a:ext>
            </a:extLst>
          </p:cNvPr>
          <p:cNvSpPr/>
          <p:nvPr/>
        </p:nvSpPr>
        <p:spPr>
          <a:xfrm>
            <a:off x="431800" y="1487488"/>
            <a:ext cx="1028700" cy="1536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A1E946-421E-424C-92BE-0C7E599E22AE}"/>
              </a:ext>
            </a:extLst>
          </p:cNvPr>
          <p:cNvSpPr/>
          <p:nvPr/>
        </p:nvSpPr>
        <p:spPr>
          <a:xfrm>
            <a:off x="584200" y="1639888"/>
            <a:ext cx="1028700" cy="1536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6AD2D7-838E-3D43-97D0-524B4B4E9A53}"/>
              </a:ext>
            </a:extLst>
          </p:cNvPr>
          <p:cNvSpPr/>
          <p:nvPr/>
        </p:nvSpPr>
        <p:spPr>
          <a:xfrm>
            <a:off x="736600" y="1792288"/>
            <a:ext cx="1028700" cy="1536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E1C8B4-30E9-814B-8FE6-5AEDC9EB2E41}"/>
              </a:ext>
            </a:extLst>
          </p:cNvPr>
          <p:cNvSpPr/>
          <p:nvPr/>
        </p:nvSpPr>
        <p:spPr>
          <a:xfrm>
            <a:off x="889000" y="1944688"/>
            <a:ext cx="1028700" cy="1536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ADC32F-7243-F24E-91CA-ED8CD0EFBB78}"/>
              </a:ext>
            </a:extLst>
          </p:cNvPr>
          <p:cNvSpPr/>
          <p:nvPr/>
        </p:nvSpPr>
        <p:spPr>
          <a:xfrm>
            <a:off x="1041400" y="2097088"/>
            <a:ext cx="1028700" cy="1536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0C3F0D1-9551-6F4A-A48D-6308750ECAD6}"/>
              </a:ext>
            </a:extLst>
          </p:cNvPr>
          <p:cNvSpPr/>
          <p:nvPr/>
        </p:nvSpPr>
        <p:spPr>
          <a:xfrm>
            <a:off x="1193800" y="2249488"/>
            <a:ext cx="1028700" cy="1536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F479B4-642E-6248-AD2E-82333C08A6EC}"/>
              </a:ext>
            </a:extLst>
          </p:cNvPr>
          <p:cNvSpPr/>
          <p:nvPr/>
        </p:nvSpPr>
        <p:spPr>
          <a:xfrm>
            <a:off x="1346200" y="2401888"/>
            <a:ext cx="1028700" cy="1536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T2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716AA5B-EC9C-834D-8F2E-DE3EC177DB34}"/>
              </a:ext>
            </a:extLst>
          </p:cNvPr>
          <p:cNvSpPr/>
          <p:nvPr/>
        </p:nvSpPr>
        <p:spPr>
          <a:xfrm>
            <a:off x="3175000" y="2491582"/>
            <a:ext cx="1981200" cy="747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Filter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CB3C795-E9D5-6947-9096-5F86EC496809}"/>
              </a:ext>
            </a:extLst>
          </p:cNvPr>
          <p:cNvSpPr/>
          <p:nvPr/>
        </p:nvSpPr>
        <p:spPr>
          <a:xfrm>
            <a:off x="6324600" y="3529015"/>
            <a:ext cx="1981200" cy="747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Join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38A4E29-9843-594D-997E-4F6162EA4CC3}"/>
              </a:ext>
            </a:extLst>
          </p:cNvPr>
          <p:cNvSpPr/>
          <p:nvPr/>
        </p:nvSpPr>
        <p:spPr>
          <a:xfrm>
            <a:off x="431800" y="4084639"/>
            <a:ext cx="1028700" cy="15367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28614DD-226E-D045-9ACC-93AA1827D24F}"/>
              </a:ext>
            </a:extLst>
          </p:cNvPr>
          <p:cNvSpPr/>
          <p:nvPr/>
        </p:nvSpPr>
        <p:spPr>
          <a:xfrm>
            <a:off x="584200" y="4237039"/>
            <a:ext cx="1028700" cy="15367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78B8B43-C0E3-C44D-A292-776CCC02DA08}"/>
              </a:ext>
            </a:extLst>
          </p:cNvPr>
          <p:cNvSpPr/>
          <p:nvPr/>
        </p:nvSpPr>
        <p:spPr>
          <a:xfrm>
            <a:off x="736600" y="4389439"/>
            <a:ext cx="1028700" cy="15367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036200E-77BD-6743-9A28-D27692405001}"/>
              </a:ext>
            </a:extLst>
          </p:cNvPr>
          <p:cNvSpPr/>
          <p:nvPr/>
        </p:nvSpPr>
        <p:spPr>
          <a:xfrm>
            <a:off x="889000" y="4541839"/>
            <a:ext cx="1028700" cy="15367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B3369CB-7680-D649-B11C-CA0149D123D3}"/>
              </a:ext>
            </a:extLst>
          </p:cNvPr>
          <p:cNvSpPr/>
          <p:nvPr/>
        </p:nvSpPr>
        <p:spPr>
          <a:xfrm>
            <a:off x="1041400" y="4694239"/>
            <a:ext cx="1028700" cy="15367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317E599-B1AE-244C-94B5-2454B6A7406B}"/>
              </a:ext>
            </a:extLst>
          </p:cNvPr>
          <p:cNvSpPr/>
          <p:nvPr/>
        </p:nvSpPr>
        <p:spPr>
          <a:xfrm>
            <a:off x="1193800" y="4846639"/>
            <a:ext cx="1028700" cy="15367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3D8062D-59D4-8F4A-B73A-B8A673E1DA93}"/>
              </a:ext>
            </a:extLst>
          </p:cNvPr>
          <p:cNvSpPr/>
          <p:nvPr/>
        </p:nvSpPr>
        <p:spPr>
          <a:xfrm>
            <a:off x="1346200" y="4999039"/>
            <a:ext cx="1028700" cy="15367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T1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8EF4A12-2949-524B-861D-60CCA2334778}"/>
              </a:ext>
            </a:extLst>
          </p:cNvPr>
          <p:cNvSpPr/>
          <p:nvPr/>
        </p:nvSpPr>
        <p:spPr>
          <a:xfrm>
            <a:off x="9626600" y="3529015"/>
            <a:ext cx="1981200" cy="747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Aggregate</a:t>
            </a:r>
          </a:p>
        </p:txBody>
      </p:sp>
      <p:cxnSp>
        <p:nvCxnSpPr>
          <p:cNvPr id="44" name="Elbow Connector 43">
            <a:extLst>
              <a:ext uri="{FF2B5EF4-FFF2-40B4-BE49-F238E27FC236}">
                <a16:creationId xmlns:a16="http://schemas.microsoft.com/office/drawing/2014/main" id="{BB146079-7EDA-704A-8D92-5A32ADC5B7E5}"/>
              </a:ext>
            </a:extLst>
          </p:cNvPr>
          <p:cNvCxnSpPr>
            <a:stCxn id="10" idx="3"/>
            <a:endCxn id="30" idx="1"/>
          </p:cNvCxnSpPr>
          <p:nvPr/>
        </p:nvCxnSpPr>
        <p:spPr>
          <a:xfrm flipV="1">
            <a:off x="2374900" y="2865438"/>
            <a:ext cx="800100" cy="3048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>
            <a:extLst>
              <a:ext uri="{FF2B5EF4-FFF2-40B4-BE49-F238E27FC236}">
                <a16:creationId xmlns:a16="http://schemas.microsoft.com/office/drawing/2014/main" id="{27DFA4A4-4BAD-6C4C-84E1-FCA26B01030D}"/>
              </a:ext>
            </a:extLst>
          </p:cNvPr>
          <p:cNvCxnSpPr>
            <a:cxnSpLocks/>
            <a:stCxn id="38" idx="3"/>
            <a:endCxn id="31" idx="1"/>
          </p:cNvCxnSpPr>
          <p:nvPr/>
        </p:nvCxnSpPr>
        <p:spPr>
          <a:xfrm flipV="1">
            <a:off x="2374900" y="3902871"/>
            <a:ext cx="3949700" cy="186451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>
            <a:extLst>
              <a:ext uri="{FF2B5EF4-FFF2-40B4-BE49-F238E27FC236}">
                <a16:creationId xmlns:a16="http://schemas.microsoft.com/office/drawing/2014/main" id="{F7F1016E-F1E1-AA4B-84DA-3EA43F6CE618}"/>
              </a:ext>
            </a:extLst>
          </p:cNvPr>
          <p:cNvCxnSpPr>
            <a:cxnSpLocks/>
            <a:stCxn id="30" idx="3"/>
            <a:endCxn id="31" idx="1"/>
          </p:cNvCxnSpPr>
          <p:nvPr/>
        </p:nvCxnSpPr>
        <p:spPr>
          <a:xfrm>
            <a:off x="5156200" y="2865438"/>
            <a:ext cx="1168400" cy="103743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>
            <a:extLst>
              <a:ext uri="{FF2B5EF4-FFF2-40B4-BE49-F238E27FC236}">
                <a16:creationId xmlns:a16="http://schemas.microsoft.com/office/drawing/2014/main" id="{8571CA9A-1D57-8D41-A631-39AF957814B1}"/>
              </a:ext>
            </a:extLst>
          </p:cNvPr>
          <p:cNvCxnSpPr>
            <a:cxnSpLocks/>
            <a:stCxn id="31" idx="3"/>
            <a:endCxn id="39" idx="1"/>
          </p:cNvCxnSpPr>
          <p:nvPr/>
        </p:nvCxnSpPr>
        <p:spPr>
          <a:xfrm>
            <a:off x="8305800" y="3902871"/>
            <a:ext cx="1320800" cy="127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3AC3F276-D449-BE42-B2A4-896DF72219B2}"/>
              </a:ext>
            </a:extLst>
          </p:cNvPr>
          <p:cNvSpPr txBox="1"/>
          <p:nvPr/>
        </p:nvSpPr>
        <p:spPr>
          <a:xfrm>
            <a:off x="5156200" y="4802199"/>
            <a:ext cx="6451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Directed Acyclic Graph of Operators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Data flows from files to output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Internally each operator is a parallel job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Intermediate results between jobs typically buffered in mem or on disk between tasks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May be possible to pipeline directly</a:t>
            </a: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2B842EEB-FB88-074E-B26B-041EC8D778B6}"/>
              </a:ext>
            </a:extLst>
          </p:cNvPr>
          <p:cNvGrpSpPr/>
          <p:nvPr/>
        </p:nvGrpSpPr>
        <p:grpSpPr>
          <a:xfrm>
            <a:off x="6553200" y="111125"/>
            <a:ext cx="5816600" cy="3582990"/>
            <a:chOff x="6553200" y="111125"/>
            <a:chExt cx="5816600" cy="3582990"/>
          </a:xfrm>
        </p:grpSpPr>
        <p:sp>
          <p:nvSpPr>
            <p:cNvPr id="70" name="Rounded Rectangle 69">
              <a:extLst>
                <a:ext uri="{FF2B5EF4-FFF2-40B4-BE49-F238E27FC236}">
                  <a16:creationId xmlns:a16="http://schemas.microsoft.com/office/drawing/2014/main" id="{0BFA2EEA-90B5-7C44-BF7C-B4BB91F46E1B}"/>
                </a:ext>
              </a:extLst>
            </p:cNvPr>
            <p:cNvSpPr/>
            <p:nvPr/>
          </p:nvSpPr>
          <p:spPr>
            <a:xfrm>
              <a:off x="6553200" y="111125"/>
              <a:ext cx="5816600" cy="2913063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224EF5E8-5D4C-8944-A591-609793DB93E6}"/>
                </a:ext>
              </a:extLst>
            </p:cNvPr>
            <p:cNvGrpSpPr/>
            <p:nvPr/>
          </p:nvGrpSpPr>
          <p:grpSpPr>
            <a:xfrm>
              <a:off x="7035802" y="526028"/>
              <a:ext cx="4864100" cy="2045722"/>
              <a:chOff x="3822700" y="1587500"/>
              <a:chExt cx="7175500" cy="3017840"/>
            </a:xfrm>
          </p:grpSpPr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E0997885-BFE6-DE41-B336-2830E6D622EA}"/>
                  </a:ext>
                </a:extLst>
              </p:cNvPr>
              <p:cNvSpPr/>
              <p:nvPr/>
            </p:nvSpPr>
            <p:spPr>
              <a:xfrm>
                <a:off x="3822700" y="1587500"/>
                <a:ext cx="1917700" cy="560388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Worker 1</a:t>
                </a: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6D2945A4-45E2-3745-AF50-09B54C5BEC4E}"/>
                  </a:ext>
                </a:extLst>
              </p:cNvPr>
              <p:cNvSpPr/>
              <p:nvPr/>
            </p:nvSpPr>
            <p:spPr>
              <a:xfrm>
                <a:off x="3822700" y="2438400"/>
                <a:ext cx="1917700" cy="560388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Worker 2</a:t>
                </a: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A01207BC-329F-EA4F-9A7D-A84A431D6271}"/>
                  </a:ext>
                </a:extLst>
              </p:cNvPr>
              <p:cNvSpPr/>
              <p:nvPr/>
            </p:nvSpPr>
            <p:spPr>
              <a:xfrm>
                <a:off x="3822700" y="4044952"/>
                <a:ext cx="1917700" cy="560388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Worker n</a:t>
                </a: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5784D64D-3F54-0048-9716-9D0D2F891FBD}"/>
                  </a:ext>
                </a:extLst>
              </p:cNvPr>
              <p:cNvSpPr txBox="1"/>
              <p:nvPr/>
            </p:nvSpPr>
            <p:spPr>
              <a:xfrm>
                <a:off x="4609867" y="3289300"/>
                <a:ext cx="343364" cy="408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…</a:t>
                </a:r>
              </a:p>
            </p:txBody>
          </p:sp>
          <p:grpSp>
            <p:nvGrpSpPr>
              <p:cNvPr id="60" name="Group 59">
                <a:extLst>
                  <a:ext uri="{FF2B5EF4-FFF2-40B4-BE49-F238E27FC236}">
                    <a16:creationId xmlns:a16="http://schemas.microsoft.com/office/drawing/2014/main" id="{059BFDB0-60FE-5740-BF20-03F4A36F56EA}"/>
                  </a:ext>
                </a:extLst>
              </p:cNvPr>
              <p:cNvGrpSpPr/>
              <p:nvPr/>
            </p:nvGrpSpPr>
            <p:grpSpPr>
              <a:xfrm>
                <a:off x="5842000" y="1638459"/>
                <a:ext cx="5156200" cy="2910650"/>
                <a:chOff x="5842000" y="1638459"/>
                <a:chExt cx="5156200" cy="2910650"/>
              </a:xfrm>
            </p:grpSpPr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763EDD8D-CE52-4F49-93E4-3E7FAA7BEDFB}"/>
                    </a:ext>
                  </a:extLst>
                </p:cNvPr>
                <p:cNvSpPr/>
                <p:nvPr/>
              </p:nvSpPr>
              <p:spPr>
                <a:xfrm>
                  <a:off x="8928100" y="2763838"/>
                  <a:ext cx="1917700" cy="560388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/>
                    <a:t>Coordinator</a:t>
                  </a:r>
                </a:p>
              </p:txBody>
            </p:sp>
            <p:sp>
              <p:nvSpPr>
                <p:cNvPr id="62" name="TextBox 61">
                  <a:extLst>
                    <a:ext uri="{FF2B5EF4-FFF2-40B4-BE49-F238E27FC236}">
                      <a16:creationId xmlns:a16="http://schemas.microsoft.com/office/drawing/2014/main" id="{F2D024FE-69CC-EF41-B3E2-56FBF54D8FD3}"/>
                    </a:ext>
                  </a:extLst>
                </p:cNvPr>
                <p:cNvSpPr txBox="1"/>
                <p:nvPr/>
              </p:nvSpPr>
              <p:spPr>
                <a:xfrm>
                  <a:off x="5867400" y="1638459"/>
                  <a:ext cx="1917700" cy="4086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Sum1, count1</a:t>
                  </a:r>
                </a:p>
              </p:txBody>
            </p:sp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3232CF91-6A08-ED42-8BAD-6AE3B32EBE65}"/>
                    </a:ext>
                  </a:extLst>
                </p:cNvPr>
                <p:cNvSpPr txBox="1"/>
                <p:nvPr/>
              </p:nvSpPr>
              <p:spPr>
                <a:xfrm>
                  <a:off x="5842000" y="2509441"/>
                  <a:ext cx="1917700" cy="4086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Sum2, count2</a:t>
                  </a:r>
                </a:p>
              </p:txBody>
            </p:sp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40474F42-A7A3-2547-B086-869FC794E37D}"/>
                    </a:ext>
                  </a:extLst>
                </p:cNvPr>
                <p:cNvSpPr txBox="1"/>
                <p:nvPr/>
              </p:nvSpPr>
              <p:spPr>
                <a:xfrm>
                  <a:off x="5842000" y="4140481"/>
                  <a:ext cx="1917700" cy="4086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err="1"/>
                    <a:t>SumN</a:t>
                  </a:r>
                  <a:r>
                    <a:rPr lang="en-US" sz="1200" dirty="0"/>
                    <a:t>, </a:t>
                  </a:r>
                  <a:r>
                    <a:rPr lang="en-US" sz="1200" dirty="0" err="1"/>
                    <a:t>countN</a:t>
                  </a:r>
                  <a:endParaRPr lang="en-US" sz="1200" dirty="0"/>
                </a:p>
              </p:txBody>
            </p:sp>
            <p:cxnSp>
              <p:nvCxnSpPr>
                <p:cNvPr id="65" name="Straight Arrow Connector 64">
                  <a:extLst>
                    <a:ext uri="{FF2B5EF4-FFF2-40B4-BE49-F238E27FC236}">
                      <a16:creationId xmlns:a16="http://schemas.microsoft.com/office/drawing/2014/main" id="{259542C0-01FF-2544-870E-E773DC73EE78}"/>
                    </a:ext>
                  </a:extLst>
                </p:cNvPr>
                <p:cNvCxnSpPr>
                  <a:cxnSpLocks/>
                  <a:endCxn id="61" idx="1"/>
                </p:cNvCxnSpPr>
                <p:nvPr/>
              </p:nvCxnSpPr>
              <p:spPr>
                <a:xfrm>
                  <a:off x="7315200" y="1823125"/>
                  <a:ext cx="1612900" cy="1220907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Arrow Connector 65">
                  <a:extLst>
                    <a:ext uri="{FF2B5EF4-FFF2-40B4-BE49-F238E27FC236}">
                      <a16:creationId xmlns:a16="http://schemas.microsoft.com/office/drawing/2014/main" id="{2F61148D-0690-9D4F-9458-0707C2657D35}"/>
                    </a:ext>
                  </a:extLst>
                </p:cNvPr>
                <p:cNvCxnSpPr>
                  <a:cxnSpLocks/>
                  <a:endCxn id="61" idx="1"/>
                </p:cNvCxnSpPr>
                <p:nvPr/>
              </p:nvCxnSpPr>
              <p:spPr>
                <a:xfrm>
                  <a:off x="7264400" y="2694107"/>
                  <a:ext cx="1663700" cy="349925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Arrow Connector 66">
                  <a:extLst>
                    <a:ext uri="{FF2B5EF4-FFF2-40B4-BE49-F238E27FC236}">
                      <a16:creationId xmlns:a16="http://schemas.microsoft.com/office/drawing/2014/main" id="{5693AF50-C808-FF4E-B27C-6C234FEF806B}"/>
                    </a:ext>
                  </a:extLst>
                </p:cNvPr>
                <p:cNvCxnSpPr>
                  <a:cxnSpLocks/>
                  <a:endCxn id="61" idx="1"/>
                </p:cNvCxnSpPr>
                <p:nvPr/>
              </p:nvCxnSpPr>
              <p:spPr>
                <a:xfrm flipV="1">
                  <a:off x="7353300" y="3044032"/>
                  <a:ext cx="1574800" cy="1281114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8" name="TextBox 67">
                      <a:extLst>
                        <a:ext uri="{FF2B5EF4-FFF2-40B4-BE49-F238E27FC236}">
                          <a16:creationId xmlns:a16="http://schemas.microsoft.com/office/drawing/2014/main" id="{7CA8112B-E25D-C340-82DC-FB49B0F4595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8801100" y="3532189"/>
                      <a:ext cx="2197100" cy="76400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f>
                              <m:fPr>
                                <m:ctrlPr>
                                  <a:rPr lang="en-US" sz="12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nary>
                                  <m:naryPr>
                                    <m:chr m:val="∑"/>
                                    <m:ctrlPr>
                                      <a:rPr lang="en-US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3"/>
                                      </m:r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en-US" sz="12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  <m:t>𝑠𝑢𝑚</m:t>
                                        </m:r>
                                      </m:e>
                                      <m:sub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nary>
                              </m:num>
                              <m:den>
                                <m:nary>
                                  <m:naryPr>
                                    <m:chr m:val="∑"/>
                                    <m:ctrlPr>
                                      <a:rPr lang="en-US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3"/>
                                      </m:r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en-US" sz="12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  <m:t>𝑐𝑜𝑢𝑛𝑡</m:t>
                                        </m:r>
                                      </m:e>
                                      <m:sub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nary>
                              </m:den>
                            </m:f>
                          </m:oMath>
                        </m:oMathPara>
                      </a14:m>
                      <a:endParaRPr lang="en-US" sz="1200" dirty="0"/>
                    </a:p>
                  </p:txBody>
                </p:sp>
              </mc:Choice>
              <mc:Fallback xmlns="">
                <p:sp>
                  <p:nvSpPr>
                    <p:cNvPr id="68" name="TextBox 67">
                      <a:extLst>
                        <a:ext uri="{FF2B5EF4-FFF2-40B4-BE49-F238E27FC236}">
                          <a16:creationId xmlns:a16="http://schemas.microsoft.com/office/drawing/2014/main" id="{7CA8112B-E25D-C340-82DC-FB49B0F45954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801100" y="3532189"/>
                      <a:ext cx="2197100" cy="764002"/>
                    </a:xfrm>
                    <a:prstGeom prst="rect">
                      <a:avLst/>
                    </a:prstGeom>
                    <a:blipFill>
                      <a:blip r:embed="rId2"/>
                      <a:stretch>
                        <a:fillRect t="-47619" b="-7857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E1F6218D-745E-DD43-8460-F75F9260CC7E}"/>
                </a:ext>
              </a:extLst>
            </p:cNvPr>
            <p:cNvCxnSpPr>
              <a:cxnSpLocks/>
            </p:cNvCxnSpPr>
            <p:nvPr/>
          </p:nvCxnSpPr>
          <p:spPr>
            <a:xfrm>
              <a:off x="6858000" y="3010703"/>
              <a:ext cx="2768600" cy="5310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389F742-E37B-FA44-AA70-418C7EF4C74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779000" y="3024188"/>
              <a:ext cx="2120902" cy="6699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20BEAAFA-541C-5741-8EEF-113E17140A36}"/>
              </a:ext>
            </a:extLst>
          </p:cNvPr>
          <p:cNvGrpSpPr/>
          <p:nvPr/>
        </p:nvGrpSpPr>
        <p:grpSpPr>
          <a:xfrm>
            <a:off x="8622903" y="3520293"/>
            <a:ext cx="729921" cy="920750"/>
            <a:chOff x="9817100" y="4700589"/>
            <a:chExt cx="1943100" cy="2451100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3510A3C7-8093-CB49-A96E-79EA2F3FBB99}"/>
                </a:ext>
              </a:extLst>
            </p:cNvPr>
            <p:cNvSpPr/>
            <p:nvPr/>
          </p:nvSpPr>
          <p:spPr>
            <a:xfrm>
              <a:off x="9817100" y="4700589"/>
              <a:ext cx="1028700" cy="15367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EDB3AF0A-E6AD-2440-A8DF-1AF4C96E3C04}"/>
                </a:ext>
              </a:extLst>
            </p:cNvPr>
            <p:cNvSpPr/>
            <p:nvPr/>
          </p:nvSpPr>
          <p:spPr>
            <a:xfrm>
              <a:off x="9969500" y="4852989"/>
              <a:ext cx="1028700" cy="15367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0E34BC68-6D14-0341-B728-7B0E894C391C}"/>
                </a:ext>
              </a:extLst>
            </p:cNvPr>
            <p:cNvSpPr/>
            <p:nvPr/>
          </p:nvSpPr>
          <p:spPr>
            <a:xfrm>
              <a:off x="10121900" y="5005389"/>
              <a:ext cx="1028700" cy="15367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A63BC82A-B286-4442-91E5-D933EDD6AD57}"/>
                </a:ext>
              </a:extLst>
            </p:cNvPr>
            <p:cNvSpPr/>
            <p:nvPr/>
          </p:nvSpPr>
          <p:spPr>
            <a:xfrm>
              <a:off x="10274300" y="5157789"/>
              <a:ext cx="1028700" cy="15367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D3415E88-A162-7C48-8089-8A66544752E3}"/>
                </a:ext>
              </a:extLst>
            </p:cNvPr>
            <p:cNvSpPr/>
            <p:nvPr/>
          </p:nvSpPr>
          <p:spPr>
            <a:xfrm>
              <a:off x="10426700" y="5310189"/>
              <a:ext cx="1028700" cy="15367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197C7C25-8AD9-FD4A-BE45-C567F67AFF2A}"/>
                </a:ext>
              </a:extLst>
            </p:cNvPr>
            <p:cNvSpPr/>
            <p:nvPr/>
          </p:nvSpPr>
          <p:spPr>
            <a:xfrm>
              <a:off x="10579100" y="5462589"/>
              <a:ext cx="1028700" cy="15367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DA5CA188-6B01-4541-9DC7-55BB77FCC97C}"/>
                </a:ext>
              </a:extLst>
            </p:cNvPr>
            <p:cNvSpPr/>
            <p:nvPr/>
          </p:nvSpPr>
          <p:spPr>
            <a:xfrm>
              <a:off x="10731500" y="5614989"/>
              <a:ext cx="1028700" cy="15367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A656BF72-B1D7-834F-9AF7-992F147D1F28}"/>
              </a:ext>
            </a:extLst>
          </p:cNvPr>
          <p:cNvGrpSpPr/>
          <p:nvPr/>
        </p:nvGrpSpPr>
        <p:grpSpPr>
          <a:xfrm>
            <a:off x="5336049" y="2532838"/>
            <a:ext cx="729921" cy="920750"/>
            <a:chOff x="9817100" y="4700589"/>
            <a:chExt cx="1943100" cy="2451100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BF1E8904-A752-2645-A5CA-E5B732C0DF50}"/>
                </a:ext>
              </a:extLst>
            </p:cNvPr>
            <p:cNvSpPr/>
            <p:nvPr/>
          </p:nvSpPr>
          <p:spPr>
            <a:xfrm>
              <a:off x="9817100" y="4700589"/>
              <a:ext cx="1028700" cy="15367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1BE4B902-1866-E642-814C-C431A5B15633}"/>
                </a:ext>
              </a:extLst>
            </p:cNvPr>
            <p:cNvSpPr/>
            <p:nvPr/>
          </p:nvSpPr>
          <p:spPr>
            <a:xfrm>
              <a:off x="9969500" y="4852989"/>
              <a:ext cx="1028700" cy="15367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52967106-B809-D74A-979E-59A3D7E30129}"/>
                </a:ext>
              </a:extLst>
            </p:cNvPr>
            <p:cNvSpPr/>
            <p:nvPr/>
          </p:nvSpPr>
          <p:spPr>
            <a:xfrm>
              <a:off x="10121900" y="5005389"/>
              <a:ext cx="1028700" cy="15367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BDCC82D5-C0E8-EA49-B170-2509BA1D126A}"/>
                </a:ext>
              </a:extLst>
            </p:cNvPr>
            <p:cNvSpPr/>
            <p:nvPr/>
          </p:nvSpPr>
          <p:spPr>
            <a:xfrm>
              <a:off x="10274300" y="5157789"/>
              <a:ext cx="1028700" cy="15367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B0C4E4D8-59E8-DB49-A362-64C52BCF094B}"/>
                </a:ext>
              </a:extLst>
            </p:cNvPr>
            <p:cNvSpPr/>
            <p:nvPr/>
          </p:nvSpPr>
          <p:spPr>
            <a:xfrm>
              <a:off x="10426700" y="5310189"/>
              <a:ext cx="1028700" cy="15367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BF58FA91-6497-D84E-A975-E1C62E84CED7}"/>
                </a:ext>
              </a:extLst>
            </p:cNvPr>
            <p:cNvSpPr/>
            <p:nvPr/>
          </p:nvSpPr>
          <p:spPr>
            <a:xfrm>
              <a:off x="10579100" y="5462589"/>
              <a:ext cx="1028700" cy="15367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4B66DBC2-B840-7B47-A146-45E4996B06F5}"/>
                </a:ext>
              </a:extLst>
            </p:cNvPr>
            <p:cNvSpPr/>
            <p:nvPr/>
          </p:nvSpPr>
          <p:spPr>
            <a:xfrm>
              <a:off x="10731500" y="5614989"/>
              <a:ext cx="1028700" cy="15367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</p:grpSp>
      <p:sp>
        <p:nvSpPr>
          <p:cNvPr id="102" name="TextBox 101">
            <a:extLst>
              <a:ext uri="{FF2B5EF4-FFF2-40B4-BE49-F238E27FC236}">
                <a16:creationId xmlns:a16="http://schemas.microsoft.com/office/drawing/2014/main" id="{D5794DD3-4C79-BC49-8069-DAEAB7853C7A}"/>
              </a:ext>
            </a:extLst>
          </p:cNvPr>
          <p:cNvSpPr txBox="1"/>
          <p:nvPr/>
        </p:nvSpPr>
        <p:spPr>
          <a:xfrm>
            <a:off x="4993631" y="762725"/>
            <a:ext cx="13843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Could send results of filter directly to join instead of buffering</a:t>
            </a:r>
          </a:p>
        </p:txBody>
      </p:sp>
    </p:spTree>
    <p:extLst>
      <p:ext uri="{BB962C8B-B14F-4D97-AF65-F5344CB8AC3E}">
        <p14:creationId xmlns:p14="http://schemas.microsoft.com/office/powerpoint/2010/main" val="1467317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uiExpand="1" build="p"/>
      <p:bldP spid="10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00B06-3FDE-5C49-BB01-C62090E64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-144429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Parallel Join – Random Partitioning Naïve </a:t>
            </a:r>
            <a:r>
              <a:rPr lang="en-US" sz="3600" dirty="0" err="1"/>
              <a:t>Algo</a:t>
            </a:r>
            <a:br>
              <a:rPr lang="en-US" sz="2400" dirty="0"/>
            </a:br>
            <a:r>
              <a:rPr lang="en-US" sz="2400" dirty="0"/>
              <a:t> (1, …) indicates value of join attribute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C9CEA7C-D9F8-AA46-83C0-2B102E2C1EBA}"/>
              </a:ext>
            </a:extLst>
          </p:cNvPr>
          <p:cNvSpPr/>
          <p:nvPr/>
        </p:nvSpPr>
        <p:spPr>
          <a:xfrm>
            <a:off x="457200" y="1477966"/>
            <a:ext cx="1028700" cy="1536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1, …</a:t>
            </a:r>
          </a:p>
          <a:p>
            <a:pPr algn="ctr"/>
            <a:r>
              <a:rPr lang="en-US" dirty="0"/>
              <a:t>2, …</a:t>
            </a:r>
          </a:p>
          <a:p>
            <a:pPr algn="ctr"/>
            <a:r>
              <a:rPr lang="en-US" dirty="0"/>
              <a:t>4, …</a:t>
            </a:r>
          </a:p>
          <a:p>
            <a:pPr algn="ctr"/>
            <a:r>
              <a:rPr lang="en-US" dirty="0"/>
              <a:t>7, …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78436E4-4E47-F140-BA13-EA315684A34C}"/>
              </a:ext>
            </a:extLst>
          </p:cNvPr>
          <p:cNvSpPr/>
          <p:nvPr/>
        </p:nvSpPr>
        <p:spPr>
          <a:xfrm>
            <a:off x="1568450" y="1477964"/>
            <a:ext cx="1028700" cy="1536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2, ...</a:t>
            </a:r>
          </a:p>
          <a:p>
            <a:pPr algn="ctr"/>
            <a:r>
              <a:rPr lang="en-US" dirty="0"/>
              <a:t>5, …</a:t>
            </a:r>
          </a:p>
          <a:p>
            <a:pPr algn="ctr"/>
            <a:r>
              <a:rPr lang="en-US" dirty="0"/>
              <a:t>7, …</a:t>
            </a:r>
          </a:p>
          <a:p>
            <a:pPr algn="ctr"/>
            <a:r>
              <a:rPr lang="en-US" dirty="0"/>
              <a:t>9, …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74B1087-6363-1D49-941F-5DF508E7CC5B}"/>
              </a:ext>
            </a:extLst>
          </p:cNvPr>
          <p:cNvSpPr/>
          <p:nvPr/>
        </p:nvSpPr>
        <p:spPr>
          <a:xfrm>
            <a:off x="2679700" y="1470025"/>
            <a:ext cx="1028700" cy="1536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dirty="0"/>
              <a:t>1, …</a:t>
            </a:r>
          </a:p>
          <a:p>
            <a:pPr algn="ctr"/>
            <a:r>
              <a:rPr lang="en-US" dirty="0"/>
              <a:t>3, …</a:t>
            </a:r>
          </a:p>
          <a:p>
            <a:pPr algn="ctr"/>
            <a:r>
              <a:rPr lang="en-US" dirty="0"/>
              <a:t>4, …</a:t>
            </a:r>
          </a:p>
          <a:p>
            <a:pPr algn="ctr"/>
            <a:r>
              <a:rPr lang="en-US" dirty="0"/>
              <a:t>6, …</a:t>
            </a:r>
          </a:p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96E5F4-9B3F-A14F-A324-5198AB0BC9F3}"/>
              </a:ext>
            </a:extLst>
          </p:cNvPr>
          <p:cNvSpPr/>
          <p:nvPr/>
        </p:nvSpPr>
        <p:spPr>
          <a:xfrm>
            <a:off x="457200" y="4084639"/>
            <a:ext cx="1028700" cy="15367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2, …</a:t>
            </a:r>
          </a:p>
          <a:p>
            <a:pPr algn="ctr"/>
            <a:r>
              <a:rPr lang="en-US" dirty="0"/>
              <a:t>3, …</a:t>
            </a:r>
          </a:p>
          <a:p>
            <a:pPr algn="ctr"/>
            <a:r>
              <a:rPr lang="en-US" dirty="0"/>
              <a:t>5, …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C3ACC90-8282-DB49-A8C4-FB17A4C7BCFD}"/>
              </a:ext>
            </a:extLst>
          </p:cNvPr>
          <p:cNvSpPr/>
          <p:nvPr/>
        </p:nvSpPr>
        <p:spPr>
          <a:xfrm>
            <a:off x="1568450" y="4084639"/>
            <a:ext cx="1028700" cy="15367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4, …</a:t>
            </a:r>
          </a:p>
          <a:p>
            <a:pPr algn="ctr"/>
            <a:r>
              <a:rPr lang="en-US" dirty="0"/>
              <a:t>6, …</a:t>
            </a:r>
          </a:p>
          <a:p>
            <a:pPr algn="ctr"/>
            <a:r>
              <a:rPr lang="en-US" dirty="0"/>
              <a:t>7, …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7D5E393-52BD-8748-9D38-557158A2AF8F}"/>
              </a:ext>
            </a:extLst>
          </p:cNvPr>
          <p:cNvSpPr/>
          <p:nvPr/>
        </p:nvSpPr>
        <p:spPr>
          <a:xfrm>
            <a:off x="2679700" y="4084639"/>
            <a:ext cx="1028700" cy="15367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1, …</a:t>
            </a:r>
          </a:p>
          <a:p>
            <a:pPr algn="ctr"/>
            <a:r>
              <a:rPr lang="en-US" dirty="0"/>
              <a:t>2, ..</a:t>
            </a:r>
          </a:p>
          <a:p>
            <a:pPr algn="ctr"/>
            <a:r>
              <a:rPr lang="en-US" dirty="0"/>
              <a:t>3, …</a:t>
            </a:r>
          </a:p>
          <a:p>
            <a:pPr algn="ctr"/>
            <a:r>
              <a:rPr lang="en-US" dirty="0"/>
              <a:t>4, …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41B391D-B04B-1E46-96ED-9C4C7F4F2A4E}"/>
              </a:ext>
            </a:extLst>
          </p:cNvPr>
          <p:cNvSpPr txBox="1"/>
          <p:nvPr/>
        </p:nvSpPr>
        <p:spPr>
          <a:xfrm>
            <a:off x="1875852" y="1138273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F6DFA54-73AB-3043-BD3E-5A9604BD1C11}"/>
              </a:ext>
            </a:extLst>
          </p:cNvPr>
          <p:cNvSpPr txBox="1"/>
          <p:nvPr/>
        </p:nvSpPr>
        <p:spPr>
          <a:xfrm>
            <a:off x="1875852" y="5621339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T2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1C91300-C989-EE44-90B2-D4F096A4BEE7}"/>
              </a:ext>
            </a:extLst>
          </p:cNvPr>
          <p:cNvSpPr/>
          <p:nvPr/>
        </p:nvSpPr>
        <p:spPr>
          <a:xfrm>
            <a:off x="5486400" y="1470025"/>
            <a:ext cx="2501900" cy="776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Worker 1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A284F92-514B-0242-83DF-EB1ED3EECE2E}"/>
              </a:ext>
            </a:extLst>
          </p:cNvPr>
          <p:cNvCxnSpPr>
            <a:stCxn id="4" idx="2"/>
            <a:endCxn id="22" idx="1"/>
          </p:cNvCxnSpPr>
          <p:nvPr/>
        </p:nvCxnSpPr>
        <p:spPr>
          <a:xfrm flipV="1">
            <a:off x="971550" y="1858170"/>
            <a:ext cx="4514850" cy="1156496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1E3F289-74C0-594E-8645-FE59352D9853}"/>
              </a:ext>
            </a:extLst>
          </p:cNvPr>
          <p:cNvCxnSpPr>
            <a:cxnSpLocks/>
            <a:stCxn id="11" idx="0"/>
            <a:endCxn id="22" idx="1"/>
          </p:cNvCxnSpPr>
          <p:nvPr/>
        </p:nvCxnSpPr>
        <p:spPr>
          <a:xfrm flipV="1">
            <a:off x="971550" y="1858170"/>
            <a:ext cx="4514850" cy="222646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D58D4F65-ED5B-2743-9021-72602BEACF6D}"/>
              </a:ext>
            </a:extLst>
          </p:cNvPr>
          <p:cNvCxnSpPr>
            <a:cxnSpLocks/>
            <a:stCxn id="18" idx="0"/>
            <a:endCxn id="22" idx="1"/>
          </p:cNvCxnSpPr>
          <p:nvPr/>
        </p:nvCxnSpPr>
        <p:spPr>
          <a:xfrm flipV="1">
            <a:off x="2082800" y="1858170"/>
            <a:ext cx="3403600" cy="222646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7B92FA8C-B389-2342-ADA3-90D142CD5521}"/>
              </a:ext>
            </a:extLst>
          </p:cNvPr>
          <p:cNvCxnSpPr>
            <a:cxnSpLocks/>
            <a:stCxn id="19" idx="0"/>
            <a:endCxn id="22" idx="1"/>
          </p:cNvCxnSpPr>
          <p:nvPr/>
        </p:nvCxnSpPr>
        <p:spPr>
          <a:xfrm flipV="1">
            <a:off x="3194050" y="1858170"/>
            <a:ext cx="2292350" cy="222646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2C00348D-D456-B34D-909B-7FBC7B6BA88F}"/>
              </a:ext>
            </a:extLst>
          </p:cNvPr>
          <p:cNvSpPr txBox="1"/>
          <p:nvPr/>
        </p:nvSpPr>
        <p:spPr>
          <a:xfrm>
            <a:off x="8229600" y="3165476"/>
            <a:ext cx="375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Must join each partition with every other partition</a:t>
            </a: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8B2146A1-957F-4647-B787-548F68288CDB}"/>
              </a:ext>
            </a:extLst>
          </p:cNvPr>
          <p:cNvGrpSpPr/>
          <p:nvPr/>
        </p:nvGrpSpPr>
        <p:grpSpPr>
          <a:xfrm>
            <a:off x="971550" y="2777332"/>
            <a:ext cx="7016750" cy="2046016"/>
            <a:chOff x="971550" y="2777332"/>
            <a:chExt cx="7016750" cy="2046016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01C2A71E-0743-E14F-8884-06076C363621}"/>
                </a:ext>
              </a:extLst>
            </p:cNvPr>
            <p:cNvSpPr/>
            <p:nvPr/>
          </p:nvSpPr>
          <p:spPr>
            <a:xfrm>
              <a:off x="5454652" y="2777332"/>
              <a:ext cx="2501900" cy="77628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Worker 2</a:t>
              </a:r>
            </a:p>
          </p:txBody>
        </p: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BB6F5AE7-8009-394D-B90C-A564095552B2}"/>
                </a:ext>
              </a:extLst>
            </p:cNvPr>
            <p:cNvGrpSpPr/>
            <p:nvPr/>
          </p:nvGrpSpPr>
          <p:grpSpPr>
            <a:xfrm>
              <a:off x="971550" y="3006725"/>
              <a:ext cx="7016750" cy="1816623"/>
              <a:chOff x="971550" y="3006725"/>
              <a:chExt cx="7016750" cy="1816623"/>
            </a:xfrm>
          </p:grpSpPr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05B8CA9B-3621-9D44-AEEF-482E1B3CA5E2}"/>
                  </a:ext>
                </a:extLst>
              </p:cNvPr>
              <p:cNvSpPr/>
              <p:nvPr/>
            </p:nvSpPr>
            <p:spPr>
              <a:xfrm>
                <a:off x="5486400" y="4047059"/>
                <a:ext cx="2501900" cy="77628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Worker 3</a:t>
                </a:r>
              </a:p>
            </p:txBody>
          </p:sp>
          <p:cxnSp>
            <p:nvCxnSpPr>
              <p:cNvPr id="64" name="Straight Arrow Connector 63">
                <a:extLst>
                  <a:ext uri="{FF2B5EF4-FFF2-40B4-BE49-F238E27FC236}">
                    <a16:creationId xmlns:a16="http://schemas.microsoft.com/office/drawing/2014/main" id="{8C233BC7-066B-9642-B7F0-446507934719}"/>
                  </a:ext>
                </a:extLst>
              </p:cNvPr>
              <p:cNvCxnSpPr>
                <a:cxnSpLocks/>
                <a:stCxn id="9" idx="2"/>
                <a:endCxn id="62" idx="1"/>
              </p:cNvCxnSpPr>
              <p:nvPr/>
            </p:nvCxnSpPr>
            <p:spPr>
              <a:xfrm>
                <a:off x="2082800" y="3014664"/>
                <a:ext cx="3371852" cy="150813"/>
              </a:xfrm>
              <a:prstGeom prst="straightConnector1">
                <a:avLst/>
              </a:prstGeom>
              <a:ln w="28575"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Arrow Connector 66">
                <a:extLst>
                  <a:ext uri="{FF2B5EF4-FFF2-40B4-BE49-F238E27FC236}">
                    <a16:creationId xmlns:a16="http://schemas.microsoft.com/office/drawing/2014/main" id="{9DF60B52-D4AC-6A42-937C-BC8E99319687}"/>
                  </a:ext>
                </a:extLst>
              </p:cNvPr>
              <p:cNvCxnSpPr>
                <a:cxnSpLocks/>
                <a:stCxn id="11" idx="0"/>
                <a:endCxn id="62" idx="1"/>
              </p:cNvCxnSpPr>
              <p:nvPr/>
            </p:nvCxnSpPr>
            <p:spPr>
              <a:xfrm flipV="1">
                <a:off x="971550" y="3165477"/>
                <a:ext cx="4483102" cy="919162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>
                <a:extLst>
                  <a:ext uri="{FF2B5EF4-FFF2-40B4-BE49-F238E27FC236}">
                    <a16:creationId xmlns:a16="http://schemas.microsoft.com/office/drawing/2014/main" id="{2DBB4A6F-C0C1-874D-AA86-3AF766B3218C}"/>
                  </a:ext>
                </a:extLst>
              </p:cNvPr>
              <p:cNvCxnSpPr>
                <a:cxnSpLocks/>
                <a:stCxn id="18" idx="0"/>
                <a:endCxn id="62" idx="1"/>
              </p:cNvCxnSpPr>
              <p:nvPr/>
            </p:nvCxnSpPr>
            <p:spPr>
              <a:xfrm flipV="1">
                <a:off x="2082800" y="3165477"/>
                <a:ext cx="3371852" cy="919162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>
                <a:extLst>
                  <a:ext uri="{FF2B5EF4-FFF2-40B4-BE49-F238E27FC236}">
                    <a16:creationId xmlns:a16="http://schemas.microsoft.com/office/drawing/2014/main" id="{8E93F389-1F9C-F942-89C9-09A11617807B}"/>
                  </a:ext>
                </a:extLst>
              </p:cNvPr>
              <p:cNvCxnSpPr>
                <a:cxnSpLocks/>
                <a:stCxn id="19" idx="0"/>
                <a:endCxn id="62" idx="1"/>
              </p:cNvCxnSpPr>
              <p:nvPr/>
            </p:nvCxnSpPr>
            <p:spPr>
              <a:xfrm flipV="1">
                <a:off x="3194050" y="3165477"/>
                <a:ext cx="2260602" cy="919162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>
                <a:extLst>
                  <a:ext uri="{FF2B5EF4-FFF2-40B4-BE49-F238E27FC236}">
                    <a16:creationId xmlns:a16="http://schemas.microsoft.com/office/drawing/2014/main" id="{E480B0BF-B068-A943-A79B-0574C4C3FF27}"/>
                  </a:ext>
                </a:extLst>
              </p:cNvPr>
              <p:cNvCxnSpPr>
                <a:cxnSpLocks/>
                <a:stCxn id="10" idx="2"/>
                <a:endCxn id="63" idx="1"/>
              </p:cNvCxnSpPr>
              <p:nvPr/>
            </p:nvCxnSpPr>
            <p:spPr>
              <a:xfrm>
                <a:off x="3194050" y="3006725"/>
                <a:ext cx="2292350" cy="1428479"/>
              </a:xfrm>
              <a:prstGeom prst="straightConnector1">
                <a:avLst/>
              </a:prstGeom>
              <a:ln w="28575"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>
                <a:extLst>
                  <a:ext uri="{FF2B5EF4-FFF2-40B4-BE49-F238E27FC236}">
                    <a16:creationId xmlns:a16="http://schemas.microsoft.com/office/drawing/2014/main" id="{F6E3FFF1-C693-394B-8B93-6FB261E41197}"/>
                  </a:ext>
                </a:extLst>
              </p:cNvPr>
              <p:cNvCxnSpPr>
                <a:cxnSpLocks/>
                <a:stCxn id="11" idx="0"/>
                <a:endCxn id="63" idx="1"/>
              </p:cNvCxnSpPr>
              <p:nvPr/>
            </p:nvCxnSpPr>
            <p:spPr>
              <a:xfrm>
                <a:off x="971550" y="4084639"/>
                <a:ext cx="4514850" cy="350565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Arrow Connector 79">
                <a:extLst>
                  <a:ext uri="{FF2B5EF4-FFF2-40B4-BE49-F238E27FC236}">
                    <a16:creationId xmlns:a16="http://schemas.microsoft.com/office/drawing/2014/main" id="{E45587FA-3A78-E046-AC02-51429C854934}"/>
                  </a:ext>
                </a:extLst>
              </p:cNvPr>
              <p:cNvCxnSpPr>
                <a:cxnSpLocks/>
                <a:stCxn id="18" idx="0"/>
                <a:endCxn id="63" idx="1"/>
              </p:cNvCxnSpPr>
              <p:nvPr/>
            </p:nvCxnSpPr>
            <p:spPr>
              <a:xfrm>
                <a:off x="2082800" y="4084639"/>
                <a:ext cx="3403600" cy="350565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>
                <a:extLst>
                  <a:ext uri="{FF2B5EF4-FFF2-40B4-BE49-F238E27FC236}">
                    <a16:creationId xmlns:a16="http://schemas.microsoft.com/office/drawing/2014/main" id="{A145177B-8E2D-EE4E-8358-E57795CD307B}"/>
                  </a:ext>
                </a:extLst>
              </p:cNvPr>
              <p:cNvCxnSpPr>
                <a:cxnSpLocks/>
                <a:stCxn id="19" idx="0"/>
                <a:endCxn id="63" idx="1"/>
              </p:cNvCxnSpPr>
              <p:nvPr/>
            </p:nvCxnSpPr>
            <p:spPr>
              <a:xfrm>
                <a:off x="3194050" y="4084639"/>
                <a:ext cx="2292350" cy="350565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3" name="TextBox 92">
            <a:extLst>
              <a:ext uri="{FF2B5EF4-FFF2-40B4-BE49-F238E27FC236}">
                <a16:creationId xmlns:a16="http://schemas.microsoft.com/office/drawing/2014/main" id="{671A7884-6362-F547-B2D4-9266D13CFFB5}"/>
              </a:ext>
            </a:extLst>
          </p:cNvPr>
          <p:cNvSpPr txBox="1"/>
          <p:nvPr/>
        </p:nvSpPr>
        <p:spPr>
          <a:xfrm>
            <a:off x="8258752" y="90144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(2, …) </a:t>
            </a:r>
            <a:r>
              <a:rPr lang="en-US" dirty="0"/>
              <a:t>⨝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(2, …)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BB97EAF1-8D7E-DF4C-A2FF-4BCC7BC4A11C}"/>
              </a:ext>
            </a:extLst>
          </p:cNvPr>
          <p:cNvSpPr txBox="1"/>
          <p:nvPr/>
        </p:nvSpPr>
        <p:spPr>
          <a:xfrm>
            <a:off x="8258752" y="1294361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(4, …) </a:t>
            </a:r>
            <a:r>
              <a:rPr lang="en-US" dirty="0"/>
              <a:t>⨝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(4, …)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(7, …) </a:t>
            </a:r>
            <a:r>
              <a:rPr lang="en-US" dirty="0"/>
              <a:t>⨝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(7, …)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F4AA5494-114C-A543-86D4-236BF994EE53}"/>
              </a:ext>
            </a:extLst>
          </p:cNvPr>
          <p:cNvSpPr txBox="1"/>
          <p:nvPr/>
        </p:nvSpPr>
        <p:spPr>
          <a:xfrm>
            <a:off x="8258752" y="2027833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(1, …) </a:t>
            </a:r>
            <a:r>
              <a:rPr lang="en-US" dirty="0"/>
              <a:t>⨝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(1, …)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(2, …) </a:t>
            </a:r>
            <a:r>
              <a:rPr lang="en-US" dirty="0"/>
              <a:t>⨝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(2, …)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(4, …) </a:t>
            </a:r>
            <a:r>
              <a:rPr lang="en-US" dirty="0"/>
              <a:t>⨝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(4, …)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D2A0AA78-7F46-D34C-B2CF-4B45AC0E4407}"/>
              </a:ext>
            </a:extLst>
          </p:cNvPr>
          <p:cNvSpPr txBox="1"/>
          <p:nvPr/>
        </p:nvSpPr>
        <p:spPr>
          <a:xfrm>
            <a:off x="5363152" y="5443027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Each worker has to read all of T2</a:t>
            </a:r>
          </a:p>
          <a:p>
            <a:r>
              <a:rPr lang="en-US" dirty="0"/>
              <a:t>Speedup will be limited, unless T2 is much smaller than T1</a:t>
            </a:r>
          </a:p>
        </p:txBody>
      </p:sp>
    </p:spTree>
    <p:extLst>
      <p:ext uri="{BB962C8B-B14F-4D97-AF65-F5344CB8AC3E}">
        <p14:creationId xmlns:p14="http://schemas.microsoft.com/office/powerpoint/2010/main" val="267459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93" grpId="0"/>
      <p:bldP spid="95" grpId="0"/>
      <p:bldP spid="98" grpId="0"/>
      <p:bldP spid="10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00B06-3FDE-5C49-BB01-C62090E64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-144429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Parallel Join – </a:t>
            </a:r>
            <a:r>
              <a:rPr lang="en-US" sz="3600" dirty="0" err="1"/>
              <a:t>Prepartitioned</a:t>
            </a:r>
            <a:br>
              <a:rPr lang="en-US" sz="2400" dirty="0"/>
            </a:br>
            <a:r>
              <a:rPr lang="en-US" sz="2400" dirty="0"/>
              <a:t> (1, …) indicates value of join attribute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C9CEA7C-D9F8-AA46-83C0-2B102E2C1EBA}"/>
              </a:ext>
            </a:extLst>
          </p:cNvPr>
          <p:cNvSpPr/>
          <p:nvPr/>
        </p:nvSpPr>
        <p:spPr>
          <a:xfrm>
            <a:off x="457200" y="1477965"/>
            <a:ext cx="1028700" cy="1536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dirty="0"/>
              <a:t>1, …</a:t>
            </a:r>
          </a:p>
          <a:p>
            <a:pPr algn="ctr"/>
            <a:r>
              <a:rPr lang="en-US" dirty="0"/>
              <a:t>1, …</a:t>
            </a:r>
          </a:p>
          <a:p>
            <a:pPr algn="ctr"/>
            <a:r>
              <a:rPr lang="en-US" dirty="0"/>
              <a:t>2, ...</a:t>
            </a:r>
          </a:p>
          <a:p>
            <a:pPr algn="ctr"/>
            <a:r>
              <a:rPr lang="en-US" dirty="0"/>
              <a:t>2, …</a:t>
            </a:r>
          </a:p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78436E4-4E47-F140-BA13-EA315684A34C}"/>
              </a:ext>
            </a:extLst>
          </p:cNvPr>
          <p:cNvSpPr/>
          <p:nvPr/>
        </p:nvSpPr>
        <p:spPr>
          <a:xfrm>
            <a:off x="1568450" y="1477964"/>
            <a:ext cx="1028700" cy="1536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3, …</a:t>
            </a:r>
          </a:p>
          <a:p>
            <a:pPr algn="ctr"/>
            <a:r>
              <a:rPr lang="en-US" dirty="0"/>
              <a:t>4, …</a:t>
            </a:r>
          </a:p>
          <a:p>
            <a:pPr algn="ctr"/>
            <a:r>
              <a:rPr lang="en-US" dirty="0"/>
              <a:t>4, …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74B1087-6363-1D49-941F-5DF508E7CC5B}"/>
              </a:ext>
            </a:extLst>
          </p:cNvPr>
          <p:cNvSpPr/>
          <p:nvPr/>
        </p:nvSpPr>
        <p:spPr>
          <a:xfrm>
            <a:off x="2679700" y="1470025"/>
            <a:ext cx="1028700" cy="1536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5, …</a:t>
            </a:r>
          </a:p>
          <a:p>
            <a:pPr algn="ctr"/>
            <a:r>
              <a:rPr lang="en-US" dirty="0"/>
              <a:t>6, …</a:t>
            </a:r>
          </a:p>
          <a:p>
            <a:pPr algn="ctr"/>
            <a:r>
              <a:rPr lang="en-US" dirty="0"/>
              <a:t>7, …</a:t>
            </a:r>
          </a:p>
          <a:p>
            <a:pPr algn="ctr"/>
            <a:r>
              <a:rPr lang="en-US" dirty="0"/>
              <a:t>7, …</a:t>
            </a:r>
          </a:p>
          <a:p>
            <a:pPr algn="ctr"/>
            <a:r>
              <a:rPr lang="en-US" dirty="0"/>
              <a:t>9, …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96E5F4-9B3F-A14F-A324-5198AB0BC9F3}"/>
              </a:ext>
            </a:extLst>
          </p:cNvPr>
          <p:cNvSpPr/>
          <p:nvPr/>
        </p:nvSpPr>
        <p:spPr>
          <a:xfrm>
            <a:off x="336548" y="4084639"/>
            <a:ext cx="1028700" cy="15367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1, …</a:t>
            </a:r>
          </a:p>
          <a:p>
            <a:pPr algn="ctr"/>
            <a:r>
              <a:rPr lang="en-US" dirty="0"/>
              <a:t>2, ..</a:t>
            </a:r>
          </a:p>
          <a:p>
            <a:pPr algn="ctr"/>
            <a:r>
              <a:rPr lang="en-US" dirty="0"/>
              <a:t>2, …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C3ACC90-8282-DB49-A8C4-FB17A4C7BCFD}"/>
              </a:ext>
            </a:extLst>
          </p:cNvPr>
          <p:cNvSpPr/>
          <p:nvPr/>
        </p:nvSpPr>
        <p:spPr>
          <a:xfrm>
            <a:off x="1568450" y="4084639"/>
            <a:ext cx="1028700" cy="15367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3, …</a:t>
            </a:r>
          </a:p>
          <a:p>
            <a:pPr algn="ctr"/>
            <a:r>
              <a:rPr lang="en-US" dirty="0"/>
              <a:t>3, …</a:t>
            </a:r>
          </a:p>
          <a:p>
            <a:pPr algn="ctr"/>
            <a:r>
              <a:rPr lang="en-US" dirty="0"/>
              <a:t>4, …</a:t>
            </a:r>
          </a:p>
          <a:p>
            <a:pPr algn="ctr"/>
            <a:r>
              <a:rPr lang="en-US" dirty="0"/>
              <a:t>4, …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7D5E393-52BD-8748-9D38-557158A2AF8F}"/>
              </a:ext>
            </a:extLst>
          </p:cNvPr>
          <p:cNvSpPr/>
          <p:nvPr/>
        </p:nvSpPr>
        <p:spPr>
          <a:xfrm>
            <a:off x="2679700" y="4084639"/>
            <a:ext cx="1028700" cy="15367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5, …</a:t>
            </a:r>
          </a:p>
          <a:p>
            <a:pPr algn="ctr"/>
            <a:r>
              <a:rPr lang="en-US" dirty="0"/>
              <a:t>6, …</a:t>
            </a:r>
          </a:p>
          <a:p>
            <a:pPr algn="ctr"/>
            <a:r>
              <a:rPr lang="en-US" dirty="0"/>
              <a:t>7, …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41B391D-B04B-1E46-96ED-9C4C7F4F2A4E}"/>
              </a:ext>
            </a:extLst>
          </p:cNvPr>
          <p:cNvSpPr txBox="1"/>
          <p:nvPr/>
        </p:nvSpPr>
        <p:spPr>
          <a:xfrm>
            <a:off x="1875852" y="1138273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F6DFA54-73AB-3043-BD3E-5A9604BD1C11}"/>
              </a:ext>
            </a:extLst>
          </p:cNvPr>
          <p:cNvSpPr txBox="1"/>
          <p:nvPr/>
        </p:nvSpPr>
        <p:spPr>
          <a:xfrm>
            <a:off x="1875852" y="5621339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T2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1C91300-C989-EE44-90B2-D4F096A4BEE7}"/>
              </a:ext>
            </a:extLst>
          </p:cNvPr>
          <p:cNvSpPr/>
          <p:nvPr/>
        </p:nvSpPr>
        <p:spPr>
          <a:xfrm>
            <a:off x="5486400" y="1470025"/>
            <a:ext cx="2501900" cy="776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Worker 1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A284F92-514B-0242-83DF-EB1ED3EECE2E}"/>
              </a:ext>
            </a:extLst>
          </p:cNvPr>
          <p:cNvCxnSpPr>
            <a:cxnSpLocks/>
            <a:stCxn id="4" idx="2"/>
            <a:endCxn id="22" idx="1"/>
          </p:cNvCxnSpPr>
          <p:nvPr/>
        </p:nvCxnSpPr>
        <p:spPr>
          <a:xfrm flipV="1">
            <a:off x="971550" y="1858170"/>
            <a:ext cx="4514850" cy="1156494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1E3F289-74C0-594E-8645-FE59352D9853}"/>
              </a:ext>
            </a:extLst>
          </p:cNvPr>
          <p:cNvCxnSpPr>
            <a:cxnSpLocks/>
            <a:stCxn id="11" idx="0"/>
            <a:endCxn id="22" idx="1"/>
          </p:cNvCxnSpPr>
          <p:nvPr/>
        </p:nvCxnSpPr>
        <p:spPr>
          <a:xfrm flipV="1">
            <a:off x="850898" y="1858170"/>
            <a:ext cx="4635502" cy="222646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2C00348D-D456-B34D-909B-7FBC7B6BA88F}"/>
              </a:ext>
            </a:extLst>
          </p:cNvPr>
          <p:cNvSpPr txBox="1"/>
          <p:nvPr/>
        </p:nvSpPr>
        <p:spPr>
          <a:xfrm>
            <a:off x="7213600" y="168477"/>
            <a:ext cx="375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Only need to join partitions that match</a:t>
            </a: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8B2146A1-957F-4647-B787-548F68288CDB}"/>
              </a:ext>
            </a:extLst>
          </p:cNvPr>
          <p:cNvGrpSpPr/>
          <p:nvPr/>
        </p:nvGrpSpPr>
        <p:grpSpPr>
          <a:xfrm>
            <a:off x="2082800" y="2777332"/>
            <a:ext cx="5905500" cy="2046016"/>
            <a:chOff x="2082800" y="2777332"/>
            <a:chExt cx="5905500" cy="2046016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01C2A71E-0743-E14F-8884-06076C363621}"/>
                </a:ext>
              </a:extLst>
            </p:cNvPr>
            <p:cNvSpPr/>
            <p:nvPr/>
          </p:nvSpPr>
          <p:spPr>
            <a:xfrm>
              <a:off x="5454652" y="2777332"/>
              <a:ext cx="2501900" cy="77628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Worker 2</a:t>
              </a:r>
            </a:p>
          </p:txBody>
        </p: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BB6F5AE7-8009-394D-B90C-A564095552B2}"/>
                </a:ext>
              </a:extLst>
            </p:cNvPr>
            <p:cNvGrpSpPr/>
            <p:nvPr/>
          </p:nvGrpSpPr>
          <p:grpSpPr>
            <a:xfrm>
              <a:off x="2082800" y="3006725"/>
              <a:ext cx="5905500" cy="1816623"/>
              <a:chOff x="2082800" y="3006725"/>
              <a:chExt cx="5905500" cy="1816623"/>
            </a:xfrm>
          </p:grpSpPr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05B8CA9B-3621-9D44-AEEF-482E1B3CA5E2}"/>
                  </a:ext>
                </a:extLst>
              </p:cNvPr>
              <p:cNvSpPr/>
              <p:nvPr/>
            </p:nvSpPr>
            <p:spPr>
              <a:xfrm>
                <a:off x="5486400" y="4047059"/>
                <a:ext cx="2501900" cy="77628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Worker 3</a:t>
                </a:r>
              </a:p>
            </p:txBody>
          </p:sp>
          <p:cxnSp>
            <p:nvCxnSpPr>
              <p:cNvPr id="64" name="Straight Arrow Connector 63">
                <a:extLst>
                  <a:ext uri="{FF2B5EF4-FFF2-40B4-BE49-F238E27FC236}">
                    <a16:creationId xmlns:a16="http://schemas.microsoft.com/office/drawing/2014/main" id="{8C233BC7-066B-9642-B7F0-446507934719}"/>
                  </a:ext>
                </a:extLst>
              </p:cNvPr>
              <p:cNvCxnSpPr>
                <a:cxnSpLocks/>
                <a:stCxn id="9" idx="2"/>
                <a:endCxn id="62" idx="1"/>
              </p:cNvCxnSpPr>
              <p:nvPr/>
            </p:nvCxnSpPr>
            <p:spPr>
              <a:xfrm>
                <a:off x="2082800" y="3014664"/>
                <a:ext cx="3371852" cy="150813"/>
              </a:xfrm>
              <a:prstGeom prst="straightConnector1">
                <a:avLst/>
              </a:prstGeom>
              <a:ln w="28575"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>
                <a:extLst>
                  <a:ext uri="{FF2B5EF4-FFF2-40B4-BE49-F238E27FC236}">
                    <a16:creationId xmlns:a16="http://schemas.microsoft.com/office/drawing/2014/main" id="{2DBB4A6F-C0C1-874D-AA86-3AF766B3218C}"/>
                  </a:ext>
                </a:extLst>
              </p:cNvPr>
              <p:cNvCxnSpPr>
                <a:cxnSpLocks/>
                <a:stCxn id="18" idx="0"/>
                <a:endCxn id="62" idx="1"/>
              </p:cNvCxnSpPr>
              <p:nvPr/>
            </p:nvCxnSpPr>
            <p:spPr>
              <a:xfrm flipV="1">
                <a:off x="2082800" y="3165477"/>
                <a:ext cx="3371852" cy="919162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>
                <a:extLst>
                  <a:ext uri="{FF2B5EF4-FFF2-40B4-BE49-F238E27FC236}">
                    <a16:creationId xmlns:a16="http://schemas.microsoft.com/office/drawing/2014/main" id="{E480B0BF-B068-A943-A79B-0574C4C3FF27}"/>
                  </a:ext>
                </a:extLst>
              </p:cNvPr>
              <p:cNvCxnSpPr>
                <a:cxnSpLocks/>
                <a:stCxn id="10" idx="2"/>
                <a:endCxn id="63" idx="1"/>
              </p:cNvCxnSpPr>
              <p:nvPr/>
            </p:nvCxnSpPr>
            <p:spPr>
              <a:xfrm>
                <a:off x="3194050" y="3006725"/>
                <a:ext cx="2292350" cy="1428479"/>
              </a:xfrm>
              <a:prstGeom prst="straightConnector1">
                <a:avLst/>
              </a:prstGeom>
              <a:ln w="28575"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Arrow Connector 79">
                <a:extLst>
                  <a:ext uri="{FF2B5EF4-FFF2-40B4-BE49-F238E27FC236}">
                    <a16:creationId xmlns:a16="http://schemas.microsoft.com/office/drawing/2014/main" id="{E45587FA-3A78-E046-AC02-51429C854934}"/>
                  </a:ext>
                </a:extLst>
              </p:cNvPr>
              <p:cNvCxnSpPr>
                <a:cxnSpLocks/>
                <a:stCxn id="18" idx="0"/>
                <a:endCxn id="63" idx="1"/>
              </p:cNvCxnSpPr>
              <p:nvPr/>
            </p:nvCxnSpPr>
            <p:spPr>
              <a:xfrm>
                <a:off x="2082800" y="4084639"/>
                <a:ext cx="3403600" cy="350565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3" name="TextBox 92">
            <a:extLst>
              <a:ext uri="{FF2B5EF4-FFF2-40B4-BE49-F238E27FC236}">
                <a16:creationId xmlns:a16="http://schemas.microsoft.com/office/drawing/2014/main" id="{671A7884-6362-F547-B2D4-9266D13CFFB5}"/>
              </a:ext>
            </a:extLst>
          </p:cNvPr>
          <p:cNvSpPr txBox="1"/>
          <p:nvPr/>
        </p:nvSpPr>
        <p:spPr>
          <a:xfrm>
            <a:off x="8258752" y="901444"/>
            <a:ext cx="2133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(1, …) </a:t>
            </a:r>
            <a:r>
              <a:rPr lang="en-US" dirty="0"/>
              <a:t>⨝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(1, …)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(1, …) </a:t>
            </a:r>
            <a:r>
              <a:rPr lang="en-US" dirty="0"/>
              <a:t>⨝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(1, …)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(2, …) </a:t>
            </a:r>
            <a:r>
              <a:rPr lang="en-US" dirty="0"/>
              <a:t>⨝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(2, …)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(2, …) </a:t>
            </a:r>
            <a:r>
              <a:rPr lang="en-US" dirty="0"/>
              <a:t>⨝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(2, …)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(2, …) </a:t>
            </a:r>
            <a:r>
              <a:rPr lang="en-US" dirty="0"/>
              <a:t>⨝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(2, …)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(2, …) </a:t>
            </a:r>
            <a:r>
              <a:rPr lang="en-US" dirty="0"/>
              <a:t>⨝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(2, …)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(2, …) </a:t>
            </a:r>
            <a:r>
              <a:rPr lang="en-US" dirty="0"/>
              <a:t>⨝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(2, …)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D2A0AA78-7F46-D34C-B2CF-4B45AC0E4407}"/>
              </a:ext>
            </a:extLst>
          </p:cNvPr>
          <p:cNvSpPr txBox="1"/>
          <p:nvPr/>
        </p:nvSpPr>
        <p:spPr>
          <a:xfrm>
            <a:off x="5363152" y="5443027"/>
            <a:ext cx="579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Better speedup, only works if data is properly </a:t>
            </a:r>
            <a:r>
              <a:rPr lang="en-US" dirty="0" err="1"/>
              <a:t>prepartitioned</a:t>
            </a:r>
            <a:endParaRPr lang="en-US" dirty="0"/>
          </a:p>
          <a:p>
            <a:r>
              <a:rPr lang="en-US" dirty="0"/>
              <a:t>Should be 3x faster than single node join</a:t>
            </a:r>
          </a:p>
          <a:p>
            <a:r>
              <a:rPr lang="en-US" dirty="0"/>
              <a:t>Skew problem (hashing may help)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75EDEC2-B4C2-B742-BCAA-8463B84753A9}"/>
              </a:ext>
            </a:extLst>
          </p:cNvPr>
          <p:cNvSpPr txBox="1"/>
          <p:nvPr/>
        </p:nvSpPr>
        <p:spPr>
          <a:xfrm>
            <a:off x="625471" y="3314185"/>
            <a:ext cx="920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1-2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2572C5D-710B-C646-BA27-55F238E877BF}"/>
              </a:ext>
            </a:extLst>
          </p:cNvPr>
          <p:cNvSpPr txBox="1"/>
          <p:nvPr/>
        </p:nvSpPr>
        <p:spPr>
          <a:xfrm>
            <a:off x="1773234" y="3311773"/>
            <a:ext cx="920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3-4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B5D288D-03D6-E04F-9B85-CC4CB7F1B26E}"/>
              </a:ext>
            </a:extLst>
          </p:cNvPr>
          <p:cNvSpPr txBox="1"/>
          <p:nvPr/>
        </p:nvSpPr>
        <p:spPr>
          <a:xfrm>
            <a:off x="3024184" y="3325696"/>
            <a:ext cx="920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5+</a:t>
            </a:r>
          </a:p>
        </p:txBody>
      </p:sp>
    </p:spTree>
    <p:extLst>
      <p:ext uri="{BB962C8B-B14F-4D97-AF65-F5344CB8AC3E}">
        <p14:creationId xmlns:p14="http://schemas.microsoft.com/office/powerpoint/2010/main" val="2410215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93" grpId="0"/>
      <p:bldP spid="10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00B06-3FDE-5C49-BB01-C62090E64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56073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Parallel Join – Repartitioning</a:t>
            </a:r>
            <a:br>
              <a:rPr lang="en-US" sz="2400" dirty="0"/>
            </a:br>
            <a:r>
              <a:rPr lang="en-US" sz="2400" dirty="0"/>
              <a:t> Aka shuffle join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6E2B1E0-8450-E74F-835F-D7B93F49D4EE}"/>
              </a:ext>
            </a:extLst>
          </p:cNvPr>
          <p:cNvSpPr/>
          <p:nvPr/>
        </p:nvSpPr>
        <p:spPr>
          <a:xfrm>
            <a:off x="457200" y="1477966"/>
            <a:ext cx="660400" cy="1536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1, …</a:t>
            </a:r>
          </a:p>
          <a:p>
            <a:pPr algn="ctr"/>
            <a:r>
              <a:rPr lang="en-US" dirty="0"/>
              <a:t>2, …</a:t>
            </a:r>
          </a:p>
          <a:p>
            <a:pPr algn="ctr"/>
            <a:r>
              <a:rPr lang="en-US" dirty="0"/>
              <a:t>4, …</a:t>
            </a:r>
          </a:p>
          <a:p>
            <a:pPr algn="ctr"/>
            <a:r>
              <a:rPr lang="en-US" dirty="0"/>
              <a:t>7, …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E228BA3-A0DF-BB4A-AD0E-19B94041F908}"/>
              </a:ext>
            </a:extLst>
          </p:cNvPr>
          <p:cNvSpPr/>
          <p:nvPr/>
        </p:nvSpPr>
        <p:spPr>
          <a:xfrm>
            <a:off x="1326004" y="1477966"/>
            <a:ext cx="660400" cy="1536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2, ...</a:t>
            </a:r>
          </a:p>
          <a:p>
            <a:pPr algn="ctr"/>
            <a:r>
              <a:rPr lang="en-US" dirty="0"/>
              <a:t>5, …</a:t>
            </a:r>
          </a:p>
          <a:p>
            <a:pPr algn="ctr"/>
            <a:r>
              <a:rPr lang="en-US" dirty="0"/>
              <a:t>7, …</a:t>
            </a:r>
          </a:p>
          <a:p>
            <a:pPr algn="ctr"/>
            <a:r>
              <a:rPr lang="en-US" dirty="0"/>
              <a:t>9, …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D910BC0-9D9F-2048-A7D9-295C5832CE63}"/>
              </a:ext>
            </a:extLst>
          </p:cNvPr>
          <p:cNvSpPr/>
          <p:nvPr/>
        </p:nvSpPr>
        <p:spPr>
          <a:xfrm>
            <a:off x="2194808" y="1461057"/>
            <a:ext cx="660400" cy="1536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dirty="0"/>
              <a:t>1, …</a:t>
            </a:r>
          </a:p>
          <a:p>
            <a:pPr algn="ctr"/>
            <a:r>
              <a:rPr lang="en-US" dirty="0"/>
              <a:t>3, …</a:t>
            </a:r>
          </a:p>
          <a:p>
            <a:pPr algn="ctr"/>
            <a:r>
              <a:rPr lang="en-US" dirty="0"/>
              <a:t>4, …</a:t>
            </a:r>
          </a:p>
          <a:p>
            <a:pPr algn="ctr"/>
            <a:r>
              <a:rPr lang="en-US" dirty="0"/>
              <a:t>6, …</a:t>
            </a:r>
          </a:p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FEE48FA-BD08-F443-8D3B-8A7384074410}"/>
              </a:ext>
            </a:extLst>
          </p:cNvPr>
          <p:cNvSpPr/>
          <p:nvPr/>
        </p:nvSpPr>
        <p:spPr>
          <a:xfrm>
            <a:off x="457200" y="4084639"/>
            <a:ext cx="660400" cy="15367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2, …</a:t>
            </a:r>
          </a:p>
          <a:p>
            <a:pPr algn="ctr"/>
            <a:r>
              <a:rPr lang="en-US" dirty="0"/>
              <a:t>3, …</a:t>
            </a:r>
          </a:p>
          <a:p>
            <a:pPr algn="ctr"/>
            <a:r>
              <a:rPr lang="en-US" dirty="0"/>
              <a:t>5, …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BB33528-941B-6A4F-94E5-DEB4AB417268}"/>
              </a:ext>
            </a:extLst>
          </p:cNvPr>
          <p:cNvSpPr/>
          <p:nvPr/>
        </p:nvSpPr>
        <p:spPr>
          <a:xfrm>
            <a:off x="1287176" y="4084639"/>
            <a:ext cx="660400" cy="15367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4, …</a:t>
            </a:r>
          </a:p>
          <a:p>
            <a:pPr algn="ctr"/>
            <a:r>
              <a:rPr lang="en-US" dirty="0"/>
              <a:t>6, …</a:t>
            </a:r>
          </a:p>
          <a:p>
            <a:pPr algn="ctr"/>
            <a:r>
              <a:rPr lang="en-US" dirty="0"/>
              <a:t>7, …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43C4786-E27A-9A43-9CC0-9C9E6D2BD061}"/>
              </a:ext>
            </a:extLst>
          </p:cNvPr>
          <p:cNvSpPr/>
          <p:nvPr/>
        </p:nvSpPr>
        <p:spPr>
          <a:xfrm>
            <a:off x="2117152" y="4084639"/>
            <a:ext cx="660400" cy="15367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1, …</a:t>
            </a:r>
          </a:p>
          <a:p>
            <a:pPr algn="ctr"/>
            <a:r>
              <a:rPr lang="en-US" dirty="0"/>
              <a:t>2, ..</a:t>
            </a:r>
          </a:p>
          <a:p>
            <a:pPr algn="ctr"/>
            <a:r>
              <a:rPr lang="en-US" dirty="0"/>
              <a:t>3, …</a:t>
            </a:r>
          </a:p>
          <a:p>
            <a:pPr algn="ctr"/>
            <a:r>
              <a:rPr lang="en-US" dirty="0"/>
              <a:t>4, …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95F7008-4487-4F45-81D4-5120C5975478}"/>
              </a:ext>
            </a:extLst>
          </p:cNvPr>
          <p:cNvSpPr txBox="1"/>
          <p:nvPr/>
        </p:nvSpPr>
        <p:spPr>
          <a:xfrm>
            <a:off x="1434682" y="1108634"/>
            <a:ext cx="562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A981742-D12D-8647-B3ED-32BEAD042721}"/>
              </a:ext>
            </a:extLst>
          </p:cNvPr>
          <p:cNvSpPr txBox="1"/>
          <p:nvPr/>
        </p:nvSpPr>
        <p:spPr>
          <a:xfrm>
            <a:off x="1385028" y="5621339"/>
            <a:ext cx="562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DF4A436-2277-F745-8591-8E0DC8E0FD56}"/>
              </a:ext>
            </a:extLst>
          </p:cNvPr>
          <p:cNvSpPr/>
          <p:nvPr/>
        </p:nvSpPr>
        <p:spPr>
          <a:xfrm>
            <a:off x="3441700" y="941406"/>
            <a:ext cx="2501900" cy="400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Worker 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9695BB0-8D4D-0C48-BC49-30B450821A3A}"/>
              </a:ext>
            </a:extLst>
          </p:cNvPr>
          <p:cNvSpPr/>
          <p:nvPr/>
        </p:nvSpPr>
        <p:spPr>
          <a:xfrm>
            <a:off x="6727670" y="572074"/>
            <a:ext cx="660400" cy="536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1, …</a:t>
            </a:r>
          </a:p>
          <a:p>
            <a:pPr algn="ctr"/>
            <a:r>
              <a:rPr lang="en-US" dirty="0"/>
              <a:t>2, …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6CFB8EF-D243-F24B-979B-7D4B72B3A63B}"/>
              </a:ext>
            </a:extLst>
          </p:cNvPr>
          <p:cNvSpPr/>
          <p:nvPr/>
        </p:nvSpPr>
        <p:spPr>
          <a:xfrm>
            <a:off x="7683500" y="582978"/>
            <a:ext cx="660400" cy="2870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4, …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5117C25-0AD0-B24F-925D-4B837D574C97}"/>
              </a:ext>
            </a:extLst>
          </p:cNvPr>
          <p:cNvSpPr/>
          <p:nvPr/>
        </p:nvSpPr>
        <p:spPr>
          <a:xfrm>
            <a:off x="8639330" y="572074"/>
            <a:ext cx="660400" cy="2870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7, …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1EC32B5-506A-2E4A-B226-C66A87BD56C5}"/>
              </a:ext>
            </a:extLst>
          </p:cNvPr>
          <p:cNvCxnSpPr>
            <a:cxnSpLocks/>
            <a:stCxn id="28" idx="2"/>
            <a:endCxn id="37" idx="1"/>
          </p:cNvCxnSpPr>
          <p:nvPr/>
        </p:nvCxnSpPr>
        <p:spPr>
          <a:xfrm flipV="1">
            <a:off x="787400" y="1141835"/>
            <a:ext cx="2654300" cy="1872831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B6DEED0-009D-0943-AC13-580FCDD8C4D9}"/>
              </a:ext>
            </a:extLst>
          </p:cNvPr>
          <p:cNvCxnSpPr>
            <a:cxnSpLocks/>
            <a:stCxn id="37" idx="3"/>
            <a:endCxn id="40" idx="1"/>
          </p:cNvCxnSpPr>
          <p:nvPr/>
        </p:nvCxnSpPr>
        <p:spPr>
          <a:xfrm flipV="1">
            <a:off x="5943600" y="840354"/>
            <a:ext cx="784070" cy="301481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3763D9F5-C04D-7B4A-890D-CB0E3B55EB32}"/>
              </a:ext>
            </a:extLst>
          </p:cNvPr>
          <p:cNvCxnSpPr>
            <a:cxnSpLocks/>
            <a:stCxn id="37" idx="3"/>
            <a:endCxn id="42" idx="1"/>
          </p:cNvCxnSpPr>
          <p:nvPr/>
        </p:nvCxnSpPr>
        <p:spPr>
          <a:xfrm flipV="1">
            <a:off x="5943600" y="726525"/>
            <a:ext cx="1739900" cy="415310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2D6E88F5-2594-4647-A0BA-1052CB90C410}"/>
              </a:ext>
            </a:extLst>
          </p:cNvPr>
          <p:cNvCxnSpPr>
            <a:cxnSpLocks/>
            <a:stCxn id="37" idx="3"/>
            <a:endCxn id="44" idx="1"/>
          </p:cNvCxnSpPr>
          <p:nvPr/>
        </p:nvCxnSpPr>
        <p:spPr>
          <a:xfrm flipV="1">
            <a:off x="5943600" y="715621"/>
            <a:ext cx="2695730" cy="426214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DC74B0D-BD41-9047-8334-05F33DF93C62}"/>
              </a:ext>
            </a:extLst>
          </p:cNvPr>
          <p:cNvGrpSpPr/>
          <p:nvPr/>
        </p:nvGrpSpPr>
        <p:grpSpPr>
          <a:xfrm>
            <a:off x="1656204" y="883345"/>
            <a:ext cx="7640196" cy="2131321"/>
            <a:chOff x="1656204" y="883345"/>
            <a:chExt cx="7640196" cy="2131321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98808E21-0168-8A4E-8EB6-138851D448AA}"/>
                </a:ext>
              </a:extLst>
            </p:cNvPr>
            <p:cNvSpPr/>
            <p:nvPr/>
          </p:nvSpPr>
          <p:spPr>
            <a:xfrm>
              <a:off x="3396832" y="1485810"/>
              <a:ext cx="2501900" cy="4008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Worker 2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E252279A-A429-4745-96CB-7575C643C180}"/>
                </a:ext>
              </a:extLst>
            </p:cNvPr>
            <p:cNvSpPr/>
            <p:nvPr/>
          </p:nvSpPr>
          <p:spPr>
            <a:xfrm>
              <a:off x="6737040" y="1124420"/>
              <a:ext cx="660400" cy="2870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2, …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1F27ABE4-8D8D-1645-903B-70E5CFFA5BA8}"/>
                </a:ext>
              </a:extLst>
            </p:cNvPr>
            <p:cNvSpPr/>
            <p:nvPr/>
          </p:nvSpPr>
          <p:spPr>
            <a:xfrm>
              <a:off x="8636000" y="883345"/>
              <a:ext cx="660400" cy="77628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5, …</a:t>
              </a:r>
            </a:p>
            <a:p>
              <a:pPr algn="ctr"/>
              <a:r>
                <a:rPr lang="en-US" dirty="0"/>
                <a:t>7, …</a:t>
              </a:r>
            </a:p>
            <a:p>
              <a:pPr algn="ctr"/>
              <a:r>
                <a:rPr lang="en-US" dirty="0"/>
                <a:t>9, …</a:t>
              </a:r>
            </a:p>
          </p:txBody>
        </p: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8C0E9F81-0F26-1F4D-B539-565416289AE3}"/>
                </a:ext>
              </a:extLst>
            </p:cNvPr>
            <p:cNvCxnSpPr>
              <a:cxnSpLocks/>
              <a:stCxn id="29" idx="2"/>
              <a:endCxn id="38" idx="1"/>
            </p:cNvCxnSpPr>
            <p:nvPr/>
          </p:nvCxnSpPr>
          <p:spPr>
            <a:xfrm flipV="1">
              <a:off x="1656204" y="1686239"/>
              <a:ext cx="1740628" cy="1328427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550103A8-202D-E84D-9111-03FD25206609}"/>
                </a:ext>
              </a:extLst>
            </p:cNvPr>
            <p:cNvCxnSpPr>
              <a:cxnSpLocks/>
              <a:stCxn id="38" idx="3"/>
              <a:endCxn id="45" idx="1"/>
            </p:cNvCxnSpPr>
            <p:nvPr/>
          </p:nvCxnSpPr>
          <p:spPr>
            <a:xfrm flipV="1">
              <a:off x="5898732" y="1267967"/>
              <a:ext cx="838308" cy="418272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37E5ABCD-D010-244C-9840-92C9C551BAD1}"/>
                </a:ext>
              </a:extLst>
            </p:cNvPr>
            <p:cNvCxnSpPr>
              <a:cxnSpLocks/>
              <a:stCxn id="38" idx="3"/>
              <a:endCxn id="46" idx="1"/>
            </p:cNvCxnSpPr>
            <p:nvPr/>
          </p:nvCxnSpPr>
          <p:spPr>
            <a:xfrm flipV="1">
              <a:off x="5898732" y="1271490"/>
              <a:ext cx="2737268" cy="414749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9DE06CA5-D826-A840-912A-05FD18020895}"/>
              </a:ext>
            </a:extLst>
          </p:cNvPr>
          <p:cNvGrpSpPr/>
          <p:nvPr/>
        </p:nvGrpSpPr>
        <p:grpSpPr>
          <a:xfrm>
            <a:off x="2525008" y="896511"/>
            <a:ext cx="6774722" cy="2101246"/>
            <a:chOff x="2525008" y="896511"/>
            <a:chExt cx="6774722" cy="2101246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4901CFA-F307-2B4D-AAFD-E938FD6605C2}"/>
                </a:ext>
              </a:extLst>
            </p:cNvPr>
            <p:cNvSpPr/>
            <p:nvPr/>
          </p:nvSpPr>
          <p:spPr>
            <a:xfrm>
              <a:off x="3441700" y="2096325"/>
              <a:ext cx="2501900" cy="3881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Worker 3</a:t>
              </a:r>
            </a:p>
          </p:txBody>
        </p: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66170D7C-6AFF-F140-B01C-4B68A66E3388}"/>
                </a:ext>
              </a:extLst>
            </p:cNvPr>
            <p:cNvGrpSpPr/>
            <p:nvPr/>
          </p:nvGrpSpPr>
          <p:grpSpPr>
            <a:xfrm>
              <a:off x="2525008" y="896511"/>
              <a:ext cx="6774722" cy="2101246"/>
              <a:chOff x="2525008" y="896511"/>
              <a:chExt cx="6774722" cy="2101246"/>
            </a:xfrm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A9B316D1-6D70-2B4D-94DB-D5DA3598634C}"/>
                  </a:ext>
                </a:extLst>
              </p:cNvPr>
              <p:cNvSpPr/>
              <p:nvPr/>
            </p:nvSpPr>
            <p:spPr>
              <a:xfrm>
                <a:off x="7683500" y="896511"/>
                <a:ext cx="660400" cy="58145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3, …</a:t>
                </a:r>
              </a:p>
              <a:p>
                <a:pPr algn="ctr"/>
                <a:r>
                  <a:rPr lang="en-US" dirty="0"/>
                  <a:t>4, …</a:t>
                </a: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B1E90EEA-AFDF-1648-A42B-93A2FA9FEEF8}"/>
                  </a:ext>
                </a:extLst>
              </p:cNvPr>
              <p:cNvSpPr/>
              <p:nvPr/>
            </p:nvSpPr>
            <p:spPr>
              <a:xfrm>
                <a:off x="8639330" y="1692574"/>
                <a:ext cx="660400" cy="2870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6, …</a:t>
                </a: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8B780D3B-3502-C345-A647-91F921FC55AD}"/>
                  </a:ext>
                </a:extLst>
              </p:cNvPr>
              <p:cNvSpPr/>
              <p:nvPr/>
            </p:nvSpPr>
            <p:spPr>
              <a:xfrm>
                <a:off x="6737040" y="1430602"/>
                <a:ext cx="660400" cy="2870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1, …</a:t>
                </a:r>
              </a:p>
            </p:txBody>
          </p:sp>
          <p:cxnSp>
            <p:nvCxnSpPr>
              <p:cNvPr id="72" name="Straight Arrow Connector 71">
                <a:extLst>
                  <a:ext uri="{FF2B5EF4-FFF2-40B4-BE49-F238E27FC236}">
                    <a16:creationId xmlns:a16="http://schemas.microsoft.com/office/drawing/2014/main" id="{F4C846A9-A881-4A43-A26E-D8C703387202}"/>
                  </a:ext>
                </a:extLst>
              </p:cNvPr>
              <p:cNvCxnSpPr>
                <a:cxnSpLocks/>
                <a:stCxn id="39" idx="3"/>
                <a:endCxn id="53" idx="1"/>
              </p:cNvCxnSpPr>
              <p:nvPr/>
            </p:nvCxnSpPr>
            <p:spPr>
              <a:xfrm flipV="1">
                <a:off x="5943600" y="1574149"/>
                <a:ext cx="793440" cy="716249"/>
              </a:xfrm>
              <a:prstGeom prst="straightConnector1">
                <a:avLst/>
              </a:prstGeom>
              <a:ln w="28575"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Arrow Connector 74">
                <a:extLst>
                  <a:ext uri="{FF2B5EF4-FFF2-40B4-BE49-F238E27FC236}">
                    <a16:creationId xmlns:a16="http://schemas.microsoft.com/office/drawing/2014/main" id="{59698CA7-1A5B-724D-814F-88A4DFE21612}"/>
                  </a:ext>
                </a:extLst>
              </p:cNvPr>
              <p:cNvCxnSpPr>
                <a:cxnSpLocks/>
                <a:stCxn id="39" idx="3"/>
                <a:endCxn id="47" idx="1"/>
              </p:cNvCxnSpPr>
              <p:nvPr/>
            </p:nvCxnSpPr>
            <p:spPr>
              <a:xfrm flipV="1">
                <a:off x="5943600" y="1187239"/>
                <a:ext cx="1739900" cy="1103159"/>
              </a:xfrm>
              <a:prstGeom prst="straightConnector1">
                <a:avLst/>
              </a:prstGeom>
              <a:ln w="28575"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Arrow Connector 77">
                <a:extLst>
                  <a:ext uri="{FF2B5EF4-FFF2-40B4-BE49-F238E27FC236}">
                    <a16:creationId xmlns:a16="http://schemas.microsoft.com/office/drawing/2014/main" id="{B4863E61-FD7A-7440-BC19-AA505C847E7E}"/>
                  </a:ext>
                </a:extLst>
              </p:cNvPr>
              <p:cNvCxnSpPr>
                <a:cxnSpLocks/>
                <a:stCxn id="39" idx="3"/>
                <a:endCxn id="48" idx="1"/>
              </p:cNvCxnSpPr>
              <p:nvPr/>
            </p:nvCxnSpPr>
            <p:spPr>
              <a:xfrm flipV="1">
                <a:off x="5943600" y="1836121"/>
                <a:ext cx="2695730" cy="454277"/>
              </a:xfrm>
              <a:prstGeom prst="straightConnector1">
                <a:avLst/>
              </a:prstGeom>
              <a:ln w="28575"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>
                <a:extLst>
                  <a:ext uri="{FF2B5EF4-FFF2-40B4-BE49-F238E27FC236}">
                    <a16:creationId xmlns:a16="http://schemas.microsoft.com/office/drawing/2014/main" id="{2CB69415-EEBB-F54E-8069-BBFDA6263B1C}"/>
                  </a:ext>
                </a:extLst>
              </p:cNvPr>
              <p:cNvCxnSpPr>
                <a:cxnSpLocks/>
                <a:stCxn id="30" idx="2"/>
                <a:endCxn id="39" idx="1"/>
              </p:cNvCxnSpPr>
              <p:nvPr/>
            </p:nvCxnSpPr>
            <p:spPr>
              <a:xfrm flipV="1">
                <a:off x="2525008" y="2290398"/>
                <a:ext cx="916692" cy="707359"/>
              </a:xfrm>
              <a:prstGeom prst="straightConnector1">
                <a:avLst/>
              </a:prstGeom>
              <a:ln w="28575"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6246008A-622F-8146-A099-113153ACCCA8}"/>
              </a:ext>
            </a:extLst>
          </p:cNvPr>
          <p:cNvGrpSpPr/>
          <p:nvPr/>
        </p:nvGrpSpPr>
        <p:grpSpPr>
          <a:xfrm>
            <a:off x="1655476" y="3104621"/>
            <a:ext cx="7630098" cy="2516718"/>
            <a:chOff x="1666302" y="3104621"/>
            <a:chExt cx="7630098" cy="2516718"/>
          </a:xfrm>
        </p:grpSpPr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32BAD17F-4A2A-EE4A-8ECF-08B33F7FDA1A}"/>
                </a:ext>
              </a:extLst>
            </p:cNvPr>
            <p:cNvSpPr/>
            <p:nvPr/>
          </p:nvSpPr>
          <p:spPr>
            <a:xfrm>
              <a:off x="3396832" y="3707086"/>
              <a:ext cx="2501900" cy="40085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Worker 2</a:t>
              </a:r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49039398-D280-7846-A9ED-D4D2591BFED9}"/>
                </a:ext>
              </a:extLst>
            </p:cNvPr>
            <p:cNvSpPr/>
            <p:nvPr/>
          </p:nvSpPr>
          <p:spPr>
            <a:xfrm>
              <a:off x="8636000" y="3104621"/>
              <a:ext cx="660400" cy="51510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6,…</a:t>
              </a:r>
            </a:p>
            <a:p>
              <a:pPr algn="ctr"/>
              <a:r>
                <a:rPr lang="en-US" dirty="0"/>
                <a:t>7,….</a:t>
              </a:r>
            </a:p>
          </p:txBody>
        </p:sp>
        <p:cxnSp>
          <p:nvCxnSpPr>
            <p:cNvPr id="130" name="Straight Arrow Connector 129">
              <a:extLst>
                <a:ext uri="{FF2B5EF4-FFF2-40B4-BE49-F238E27FC236}">
                  <a16:creationId xmlns:a16="http://schemas.microsoft.com/office/drawing/2014/main" id="{CB993455-29BB-164A-ADF1-4691DAD7F6A0}"/>
                </a:ext>
              </a:extLst>
            </p:cNvPr>
            <p:cNvCxnSpPr>
              <a:cxnSpLocks/>
              <a:stCxn id="35" idx="0"/>
              <a:endCxn id="127" idx="1"/>
            </p:cNvCxnSpPr>
            <p:nvPr/>
          </p:nvCxnSpPr>
          <p:spPr>
            <a:xfrm flipV="1">
              <a:off x="1666302" y="3907515"/>
              <a:ext cx="1730530" cy="1713824"/>
            </a:xfrm>
            <a:prstGeom prst="straightConnector1">
              <a:avLst/>
            </a:prstGeom>
            <a:solidFill>
              <a:schemeClr val="accent2">
                <a:lumMod val="75000"/>
              </a:schemeClr>
            </a:solidFill>
            <a:ln w="285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>
              <a:extLst>
                <a:ext uri="{FF2B5EF4-FFF2-40B4-BE49-F238E27FC236}">
                  <a16:creationId xmlns:a16="http://schemas.microsoft.com/office/drawing/2014/main" id="{BF098C36-08BE-F946-9143-2863124BD6DD}"/>
                </a:ext>
              </a:extLst>
            </p:cNvPr>
            <p:cNvCxnSpPr>
              <a:cxnSpLocks/>
              <a:stCxn id="127" idx="3"/>
              <a:endCxn id="136" idx="1"/>
            </p:cNvCxnSpPr>
            <p:nvPr/>
          </p:nvCxnSpPr>
          <p:spPr>
            <a:xfrm flipV="1">
              <a:off x="5898732" y="3261334"/>
              <a:ext cx="1784768" cy="646181"/>
            </a:xfrm>
            <a:prstGeom prst="straightConnector1">
              <a:avLst/>
            </a:prstGeom>
            <a:solidFill>
              <a:schemeClr val="accent2">
                <a:lumMod val="75000"/>
              </a:schemeClr>
            </a:solidFill>
            <a:ln w="285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>
              <a:extLst>
                <a:ext uri="{FF2B5EF4-FFF2-40B4-BE49-F238E27FC236}">
                  <a16:creationId xmlns:a16="http://schemas.microsoft.com/office/drawing/2014/main" id="{4D00B9A2-4B92-3F41-A892-F8BE3312ADB2}"/>
                </a:ext>
              </a:extLst>
            </p:cNvPr>
            <p:cNvCxnSpPr>
              <a:cxnSpLocks/>
              <a:stCxn id="127" idx="3"/>
              <a:endCxn id="129" idx="1"/>
            </p:cNvCxnSpPr>
            <p:nvPr/>
          </p:nvCxnSpPr>
          <p:spPr>
            <a:xfrm flipV="1">
              <a:off x="5898732" y="3362173"/>
              <a:ext cx="2737268" cy="545342"/>
            </a:xfrm>
            <a:prstGeom prst="straightConnector1">
              <a:avLst/>
            </a:prstGeom>
            <a:solidFill>
              <a:schemeClr val="accent2">
                <a:lumMod val="75000"/>
              </a:schemeClr>
            </a:solidFill>
            <a:ln w="285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4A37394E-07DA-9C40-AA34-3E392E95E601}"/>
                </a:ext>
              </a:extLst>
            </p:cNvPr>
            <p:cNvSpPr/>
            <p:nvPr/>
          </p:nvSpPr>
          <p:spPr>
            <a:xfrm>
              <a:off x="7683500" y="3117787"/>
              <a:ext cx="660400" cy="28709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4,…</a:t>
              </a:r>
            </a:p>
          </p:txBody>
        </p: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C5707792-2399-CD4C-8DF9-F73FC951962F}"/>
              </a:ext>
            </a:extLst>
          </p:cNvPr>
          <p:cNvGrpSpPr/>
          <p:nvPr/>
        </p:nvGrpSpPr>
        <p:grpSpPr>
          <a:xfrm>
            <a:off x="787400" y="2788842"/>
            <a:ext cx="8512330" cy="2839447"/>
            <a:chOff x="787400" y="2781892"/>
            <a:chExt cx="8512330" cy="2839447"/>
          </a:xfrm>
        </p:grpSpPr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9CAE4457-9308-D34D-8739-23B0FEB0E079}"/>
                </a:ext>
              </a:extLst>
            </p:cNvPr>
            <p:cNvSpPr/>
            <p:nvPr/>
          </p:nvSpPr>
          <p:spPr>
            <a:xfrm>
              <a:off x="3441700" y="3162682"/>
              <a:ext cx="2501900" cy="40085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Worker 1</a:t>
              </a:r>
            </a:p>
          </p:txBody>
        </p:sp>
        <p:cxnSp>
          <p:nvCxnSpPr>
            <p:cNvPr id="124" name="Straight Arrow Connector 123">
              <a:extLst>
                <a:ext uri="{FF2B5EF4-FFF2-40B4-BE49-F238E27FC236}">
                  <a16:creationId xmlns:a16="http://schemas.microsoft.com/office/drawing/2014/main" id="{86F8A9FB-BB14-BB44-8FD9-0D7B3BE43189}"/>
                </a:ext>
              </a:extLst>
            </p:cNvPr>
            <p:cNvCxnSpPr>
              <a:cxnSpLocks/>
              <a:stCxn id="31" idx="2"/>
              <a:endCxn id="123" idx="1"/>
            </p:cNvCxnSpPr>
            <p:nvPr/>
          </p:nvCxnSpPr>
          <p:spPr>
            <a:xfrm flipV="1">
              <a:off x="787400" y="3363111"/>
              <a:ext cx="2654300" cy="2258228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Arrow Connector 124">
              <a:extLst>
                <a:ext uri="{FF2B5EF4-FFF2-40B4-BE49-F238E27FC236}">
                  <a16:creationId xmlns:a16="http://schemas.microsoft.com/office/drawing/2014/main" id="{1FEA8C75-8559-0F49-BBE3-4E3941AB100D}"/>
                </a:ext>
              </a:extLst>
            </p:cNvPr>
            <p:cNvCxnSpPr>
              <a:cxnSpLocks/>
              <a:stCxn id="123" idx="3"/>
              <a:endCxn id="169" idx="1"/>
            </p:cNvCxnSpPr>
            <p:nvPr/>
          </p:nvCxnSpPr>
          <p:spPr>
            <a:xfrm flipV="1">
              <a:off x="5943600" y="2918594"/>
              <a:ext cx="784070" cy="444517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6FE4939E-1C51-0C40-BCE6-03876FC2425B}"/>
                </a:ext>
              </a:extLst>
            </p:cNvPr>
            <p:cNvSpPr/>
            <p:nvPr/>
          </p:nvSpPr>
          <p:spPr>
            <a:xfrm>
              <a:off x="6727670" y="2781892"/>
              <a:ext cx="660400" cy="27340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2, …</a:t>
              </a:r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A9F5F608-C390-704A-B4D7-AB08B03B1F19}"/>
                </a:ext>
              </a:extLst>
            </p:cNvPr>
            <p:cNvSpPr/>
            <p:nvPr/>
          </p:nvSpPr>
          <p:spPr>
            <a:xfrm>
              <a:off x="7683500" y="2792796"/>
              <a:ext cx="660400" cy="28709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3, …</a:t>
              </a:r>
            </a:p>
          </p:txBody>
        </p:sp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43CEBF22-574F-4643-83C8-BF6B162FA902}"/>
                </a:ext>
              </a:extLst>
            </p:cNvPr>
            <p:cNvSpPr/>
            <p:nvPr/>
          </p:nvSpPr>
          <p:spPr>
            <a:xfrm>
              <a:off x="8639330" y="2781892"/>
              <a:ext cx="660400" cy="28709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5, …</a:t>
              </a:r>
            </a:p>
          </p:txBody>
        </p:sp>
        <p:cxnSp>
          <p:nvCxnSpPr>
            <p:cNvPr id="176" name="Straight Arrow Connector 175">
              <a:extLst>
                <a:ext uri="{FF2B5EF4-FFF2-40B4-BE49-F238E27FC236}">
                  <a16:creationId xmlns:a16="http://schemas.microsoft.com/office/drawing/2014/main" id="{429EC45C-5278-6042-A03B-5E51A53D8F41}"/>
                </a:ext>
              </a:extLst>
            </p:cNvPr>
            <p:cNvCxnSpPr>
              <a:cxnSpLocks/>
              <a:stCxn id="123" idx="3"/>
              <a:endCxn id="170" idx="1"/>
            </p:cNvCxnSpPr>
            <p:nvPr/>
          </p:nvCxnSpPr>
          <p:spPr>
            <a:xfrm flipV="1">
              <a:off x="5943600" y="2936343"/>
              <a:ext cx="1739900" cy="426768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Arrow Connector 178">
              <a:extLst>
                <a:ext uri="{FF2B5EF4-FFF2-40B4-BE49-F238E27FC236}">
                  <a16:creationId xmlns:a16="http://schemas.microsoft.com/office/drawing/2014/main" id="{0A03A0AD-C5AB-8446-B24A-06948D1D80D6}"/>
                </a:ext>
              </a:extLst>
            </p:cNvPr>
            <p:cNvCxnSpPr>
              <a:cxnSpLocks/>
              <a:stCxn id="123" idx="3"/>
              <a:endCxn id="171" idx="1"/>
            </p:cNvCxnSpPr>
            <p:nvPr/>
          </p:nvCxnSpPr>
          <p:spPr>
            <a:xfrm flipV="1">
              <a:off x="5943600" y="2925439"/>
              <a:ext cx="2695730" cy="437672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8BB6A359-0308-7E46-9BB3-ED52E92EDF68}"/>
              </a:ext>
            </a:extLst>
          </p:cNvPr>
          <p:cNvGrpSpPr/>
          <p:nvPr/>
        </p:nvGrpSpPr>
        <p:grpSpPr>
          <a:xfrm>
            <a:off x="2447352" y="3091885"/>
            <a:ext cx="5895712" cy="2529454"/>
            <a:chOff x="2447352" y="3091885"/>
            <a:chExt cx="5895712" cy="2529454"/>
          </a:xfrm>
        </p:grpSpPr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F03A2A13-B628-A44B-A43C-8F34638A5607}"/>
                </a:ext>
              </a:extLst>
            </p:cNvPr>
            <p:cNvSpPr/>
            <p:nvPr/>
          </p:nvSpPr>
          <p:spPr>
            <a:xfrm>
              <a:off x="6731000" y="3091885"/>
              <a:ext cx="660400" cy="48435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1,…</a:t>
              </a:r>
            </a:p>
            <a:p>
              <a:pPr algn="ctr"/>
              <a:r>
                <a:rPr lang="en-US" dirty="0"/>
                <a:t>2,…</a:t>
              </a:r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4592A773-0217-D445-A51E-613F5451A28B}"/>
                </a:ext>
              </a:extLst>
            </p:cNvPr>
            <p:cNvSpPr/>
            <p:nvPr/>
          </p:nvSpPr>
          <p:spPr>
            <a:xfrm>
              <a:off x="3441700" y="4317601"/>
              <a:ext cx="2501900" cy="38814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Worker 3</a:t>
              </a:r>
            </a:p>
          </p:txBody>
        </p:sp>
        <p:cxnSp>
          <p:nvCxnSpPr>
            <p:cNvPr id="139" name="Straight Arrow Connector 138">
              <a:extLst>
                <a:ext uri="{FF2B5EF4-FFF2-40B4-BE49-F238E27FC236}">
                  <a16:creationId xmlns:a16="http://schemas.microsoft.com/office/drawing/2014/main" id="{2575AD16-D143-1044-92F6-6DFF8E25E332}"/>
                </a:ext>
              </a:extLst>
            </p:cNvPr>
            <p:cNvCxnSpPr>
              <a:cxnSpLocks/>
              <a:stCxn id="134" idx="3"/>
            </p:cNvCxnSpPr>
            <p:nvPr/>
          </p:nvCxnSpPr>
          <p:spPr>
            <a:xfrm flipV="1">
              <a:off x="5943600" y="3528742"/>
              <a:ext cx="780740" cy="982932"/>
            </a:xfrm>
            <a:prstGeom prst="straightConnector1">
              <a:avLst/>
            </a:prstGeom>
            <a:solidFill>
              <a:schemeClr val="accent2">
                <a:lumMod val="75000"/>
              </a:schemeClr>
            </a:solidFill>
            <a:ln w="285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Arrow Connector 139">
              <a:extLst>
                <a:ext uri="{FF2B5EF4-FFF2-40B4-BE49-F238E27FC236}">
                  <a16:creationId xmlns:a16="http://schemas.microsoft.com/office/drawing/2014/main" id="{C2D803B9-5A6C-ED42-9B56-E28C56C3AA4B}"/>
                </a:ext>
              </a:extLst>
            </p:cNvPr>
            <p:cNvCxnSpPr>
              <a:cxnSpLocks/>
              <a:stCxn id="134" idx="3"/>
              <a:endCxn id="184" idx="1"/>
            </p:cNvCxnSpPr>
            <p:nvPr/>
          </p:nvCxnSpPr>
          <p:spPr>
            <a:xfrm flipV="1">
              <a:off x="5943600" y="3674465"/>
              <a:ext cx="1739064" cy="837209"/>
            </a:xfrm>
            <a:prstGeom prst="straightConnector1">
              <a:avLst/>
            </a:prstGeom>
            <a:solidFill>
              <a:schemeClr val="accent2">
                <a:lumMod val="75000"/>
              </a:schemeClr>
            </a:solidFill>
            <a:ln w="285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Arrow Connector 141">
              <a:extLst>
                <a:ext uri="{FF2B5EF4-FFF2-40B4-BE49-F238E27FC236}">
                  <a16:creationId xmlns:a16="http://schemas.microsoft.com/office/drawing/2014/main" id="{53571ADD-391C-4549-98C0-A5478DC04AFD}"/>
                </a:ext>
              </a:extLst>
            </p:cNvPr>
            <p:cNvCxnSpPr>
              <a:cxnSpLocks/>
              <a:stCxn id="33" idx="2"/>
              <a:endCxn id="134" idx="1"/>
            </p:cNvCxnSpPr>
            <p:nvPr/>
          </p:nvCxnSpPr>
          <p:spPr>
            <a:xfrm flipV="1">
              <a:off x="2447352" y="4511674"/>
              <a:ext cx="994348" cy="1109665"/>
            </a:xfrm>
            <a:prstGeom prst="straightConnector1">
              <a:avLst/>
            </a:prstGeom>
            <a:solidFill>
              <a:schemeClr val="accent2">
                <a:lumMod val="75000"/>
              </a:schemeClr>
            </a:solidFill>
            <a:ln w="285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" name="Rectangle 183">
              <a:extLst>
                <a:ext uri="{FF2B5EF4-FFF2-40B4-BE49-F238E27FC236}">
                  <a16:creationId xmlns:a16="http://schemas.microsoft.com/office/drawing/2014/main" id="{8639AC7F-4152-2C44-B128-C20458AA158A}"/>
                </a:ext>
              </a:extLst>
            </p:cNvPr>
            <p:cNvSpPr/>
            <p:nvPr/>
          </p:nvSpPr>
          <p:spPr>
            <a:xfrm>
              <a:off x="7682664" y="3423665"/>
              <a:ext cx="660400" cy="50159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3,…</a:t>
              </a:r>
            </a:p>
            <a:p>
              <a:pPr algn="ctr"/>
              <a:r>
                <a:rPr lang="en-US" dirty="0"/>
                <a:t>4,…</a:t>
              </a:r>
            </a:p>
          </p:txBody>
        </p:sp>
      </p:grpSp>
      <p:sp>
        <p:nvSpPr>
          <p:cNvPr id="197" name="TextBox 196">
            <a:extLst>
              <a:ext uri="{FF2B5EF4-FFF2-40B4-BE49-F238E27FC236}">
                <a16:creationId xmlns:a16="http://schemas.microsoft.com/office/drawing/2014/main" id="{C9742937-CDDE-874F-974D-1BBB5B8E3F48}"/>
              </a:ext>
            </a:extLst>
          </p:cNvPr>
          <p:cNvSpPr txBox="1"/>
          <p:nvPr/>
        </p:nvSpPr>
        <p:spPr>
          <a:xfrm>
            <a:off x="4546600" y="5066506"/>
            <a:ext cx="6358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Following repartitioning, can run </a:t>
            </a:r>
            <a:r>
              <a:rPr lang="en-US" dirty="0" err="1"/>
              <a:t>prepartitioned</a:t>
            </a:r>
            <a:r>
              <a:rPr lang="en-US" dirty="0"/>
              <a:t> join</a:t>
            </a:r>
          </a:p>
          <a:p>
            <a:r>
              <a:rPr lang="en-US" dirty="0"/>
              <a:t>Here, partitioning can be done in parallel, so better than naïve</a:t>
            </a:r>
          </a:p>
          <a:p>
            <a:r>
              <a:rPr lang="en-US" dirty="0"/>
              <a:t>	No worker has to operate on all of T2 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8BE0B444-5C43-AA4F-B64C-4412DDE529AF}"/>
              </a:ext>
            </a:extLst>
          </p:cNvPr>
          <p:cNvSpPr txBox="1"/>
          <p:nvPr/>
        </p:nvSpPr>
        <p:spPr>
          <a:xfrm>
            <a:off x="8231366" y="2129549"/>
            <a:ext cx="3722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Resulting partitions are divided by range</a:t>
            </a:r>
          </a:p>
        </p:txBody>
      </p:sp>
    </p:spTree>
    <p:extLst>
      <p:ext uri="{BB962C8B-B14F-4D97-AF65-F5344CB8AC3E}">
        <p14:creationId xmlns:p14="http://schemas.microsoft.com/office/powerpoint/2010/main" val="312536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0" grpId="0" animBg="1"/>
      <p:bldP spid="42" grpId="0" animBg="1"/>
      <p:bldP spid="44" grpId="0" animBg="1"/>
      <p:bldP spid="197" grpId="0"/>
      <p:bldP spid="19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7A912-60A3-F948-B9B1-A7AFC111A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Dask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B63EA-32A1-2148-A7A1-363EF3289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purpose python parallel / distributed computation framework</a:t>
            </a:r>
          </a:p>
          <a:p>
            <a:r>
              <a:rPr lang="en-US" dirty="0"/>
              <a:t>Includes parallel implementation of Pandas </a:t>
            </a:r>
            <a:r>
              <a:rPr lang="en-US" dirty="0" err="1"/>
              <a:t>dataframes</a:t>
            </a:r>
            <a:endParaRPr lang="en-US" dirty="0"/>
          </a:p>
          <a:p>
            <a:r>
              <a:rPr lang="en-US" dirty="0"/>
              <a:t>Usually straightforward to translate a pandas program into a parallel implementation</a:t>
            </a:r>
          </a:p>
          <a:p>
            <a:pPr lvl="1"/>
            <a:r>
              <a:rPr lang="en-US" dirty="0"/>
              <a:t>Just use </a:t>
            </a:r>
            <a:r>
              <a:rPr lang="en-US" dirty="0" err="1"/>
              <a:t>dask.dataframe</a:t>
            </a:r>
            <a:r>
              <a:rPr lang="en-US" dirty="0"/>
              <a:t> instead of </a:t>
            </a:r>
            <a:r>
              <a:rPr lang="en-US" dirty="0" err="1"/>
              <a:t>pandas.dataframe</a:t>
            </a:r>
            <a:endParaRPr lang="en-US" dirty="0"/>
          </a:p>
          <a:p>
            <a:pPr lvl="1"/>
            <a:r>
              <a:rPr lang="en-US" dirty="0"/>
              <a:t>Have to specify a parallel configuration to run on, via Client() object</a:t>
            </a:r>
          </a:p>
          <a:p>
            <a:pPr lvl="2"/>
            <a:r>
              <a:rPr lang="en-US" dirty="0"/>
              <a:t>Can be a local machine or distributed cluster</a:t>
            </a:r>
          </a:p>
          <a:p>
            <a:r>
              <a:rPr lang="en-US" dirty="0"/>
              <a:t>Also has support for other types of parallelism, e.g., </a:t>
            </a:r>
            <a:r>
              <a:rPr lang="en-US" dirty="0" err="1"/>
              <a:t>dask.bag</a:t>
            </a:r>
            <a:r>
              <a:rPr lang="en-US" dirty="0"/>
              <a:t> class that allows parallel operation on collections of python objects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5F4250-EB7F-9749-80CE-979FE1934AF4}"/>
              </a:ext>
            </a:extLst>
          </p:cNvPr>
          <p:cNvSpPr/>
          <p:nvPr/>
        </p:nvSpPr>
        <p:spPr>
          <a:xfrm>
            <a:off x="3061880" y="735518"/>
            <a:ext cx="28813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https://</a:t>
            </a:r>
            <a:r>
              <a:rPr lang="en-US" sz="3200" dirty="0" err="1"/>
              <a:t>dask.org</a:t>
            </a:r>
            <a:endParaRPr lang="en-US" sz="3200" dirty="0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F9F50F43-72AD-B946-B0A4-20F04E3156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4550" y="392618"/>
            <a:ext cx="2929504" cy="1207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4376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6F87A-C602-6E4D-AC7B-2CFA8113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alternatives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4F47A-06E0-0341-B22F-1A0361F81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MapReduce / Hadoop</a:t>
            </a:r>
          </a:p>
          <a:p>
            <a:pPr lvl="1"/>
            <a:r>
              <a:rPr lang="en-US" dirty="0"/>
              <a:t>Rewrite you program as collection of parallel map() and reduce() jobs</a:t>
            </a:r>
          </a:p>
          <a:p>
            <a:pPr lvl="1"/>
            <a:r>
              <a:rPr lang="en-US" dirty="0"/>
              <a:t>Hard to do, slow()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Spark</a:t>
            </a:r>
          </a:p>
          <a:p>
            <a:pPr lvl="1"/>
            <a:r>
              <a:rPr lang="en-US" dirty="0"/>
              <a:t>Popular library -- similar to </a:t>
            </a:r>
            <a:r>
              <a:rPr lang="en-US" dirty="0" err="1"/>
              <a:t>dask</a:t>
            </a:r>
            <a:r>
              <a:rPr lang="en-US" dirty="0"/>
              <a:t>, more focused on large scale distributed</a:t>
            </a:r>
          </a:p>
          <a:p>
            <a:pPr lvl="1"/>
            <a:r>
              <a:rPr lang="en-US" dirty="0"/>
              <a:t>Includes parallel implementations of ML and other operations</a:t>
            </a:r>
          </a:p>
          <a:p>
            <a:pPr lvl="1"/>
            <a:r>
              <a:rPr lang="en-US" dirty="0"/>
              <a:t>Difficult to use</a:t>
            </a:r>
          </a:p>
        </p:txBody>
      </p:sp>
    </p:spTree>
    <p:extLst>
      <p:ext uri="{BB962C8B-B14F-4D97-AF65-F5344CB8AC3E}">
        <p14:creationId xmlns:p14="http://schemas.microsoft.com/office/powerpoint/2010/main" val="27073121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8C6DE-5D27-6A40-8CFF-8CF00C24C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27B5C-7B0A-CD4E-B8BA-34D76A189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Parallelism is a good way to improve performance</a:t>
            </a:r>
          </a:p>
          <a:p>
            <a:r>
              <a:rPr lang="en-US" dirty="0"/>
              <a:t>Ideal: linear speedup</a:t>
            </a:r>
          </a:p>
          <a:p>
            <a:pPr lvl="1"/>
            <a:r>
              <a:rPr lang="en-US" dirty="0"/>
              <a:t>Difficult to achieve in practice</a:t>
            </a:r>
          </a:p>
          <a:p>
            <a:r>
              <a:rPr lang="en-US" dirty="0"/>
              <a:t>Some operations can be trivially parallelized with partitioned parallelism, e.g., filters and maps</a:t>
            </a:r>
          </a:p>
          <a:p>
            <a:r>
              <a:rPr lang="en-US" dirty="0"/>
              <a:t>Other operations – like joins – are more difficult</a:t>
            </a:r>
          </a:p>
          <a:p>
            <a:r>
              <a:rPr lang="en-US" dirty="0" err="1"/>
              <a:t>Dask</a:t>
            </a:r>
            <a:r>
              <a:rPr lang="en-US" dirty="0"/>
              <a:t> is a popular open source parallel programming library for Python</a:t>
            </a:r>
          </a:p>
          <a:p>
            <a:pPr lvl="1"/>
            <a:r>
              <a:rPr lang="en-US" dirty="0"/>
              <a:t>Next time – you’ll get to try it out as a part of Lab 6</a:t>
            </a:r>
          </a:p>
        </p:txBody>
      </p:sp>
    </p:spTree>
    <p:extLst>
      <p:ext uri="{BB962C8B-B14F-4D97-AF65-F5344CB8AC3E}">
        <p14:creationId xmlns:p14="http://schemas.microsoft.com/office/powerpoint/2010/main" val="1069986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72BBA35-50AF-D24C-BFAC-A4B38CDF1814}"/>
              </a:ext>
            </a:extLst>
          </p:cNvPr>
          <p:cNvSpPr/>
          <p:nvPr/>
        </p:nvSpPr>
        <p:spPr>
          <a:xfrm>
            <a:off x="1299046" y="697939"/>
            <a:ext cx="3314049" cy="44185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/>
              <a:t>Processor 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D1400B-E61B-E146-85DC-0EED09435695}"/>
              </a:ext>
            </a:extLst>
          </p:cNvPr>
          <p:cNvSpPr/>
          <p:nvPr/>
        </p:nvSpPr>
        <p:spPr>
          <a:xfrm>
            <a:off x="1602768" y="1397286"/>
            <a:ext cx="1171254" cy="257881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/>
              <a:t>Core 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0D9625-D467-C843-8FBC-AECBFE7718C1}"/>
              </a:ext>
            </a:extLst>
          </p:cNvPr>
          <p:cNvSpPr/>
          <p:nvPr/>
        </p:nvSpPr>
        <p:spPr>
          <a:xfrm>
            <a:off x="1748119" y="2018803"/>
            <a:ext cx="880551" cy="58562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48BC934-FD25-9F4D-BCFB-35CC1578A903}"/>
              </a:ext>
            </a:extLst>
          </p:cNvPr>
          <p:cNvSpPr/>
          <p:nvPr/>
        </p:nvSpPr>
        <p:spPr>
          <a:xfrm>
            <a:off x="1748119" y="2933133"/>
            <a:ext cx="880551" cy="58562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L1 Cache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3CE837-59D2-D74B-89C1-346A05128C5C}"/>
              </a:ext>
            </a:extLst>
          </p:cNvPr>
          <p:cNvSpPr/>
          <p:nvPr/>
        </p:nvSpPr>
        <p:spPr>
          <a:xfrm>
            <a:off x="1674687" y="4191857"/>
            <a:ext cx="2537717" cy="69864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L2 Cache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9FEE63C-E39E-E645-87D4-1F4CF13BB170}"/>
              </a:ext>
            </a:extLst>
          </p:cNvPr>
          <p:cNvSpPr/>
          <p:nvPr/>
        </p:nvSpPr>
        <p:spPr>
          <a:xfrm>
            <a:off x="3056560" y="1387013"/>
            <a:ext cx="1171254" cy="257881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/>
              <a:t>Core 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84AE4C6-1340-0E45-9A80-CF1E029ED17B}"/>
              </a:ext>
            </a:extLst>
          </p:cNvPr>
          <p:cNvSpPr/>
          <p:nvPr/>
        </p:nvSpPr>
        <p:spPr>
          <a:xfrm>
            <a:off x="3201911" y="2008530"/>
            <a:ext cx="880551" cy="58562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7DF04B3-06CD-0F48-B1F1-7335009F7517}"/>
              </a:ext>
            </a:extLst>
          </p:cNvPr>
          <p:cNvSpPr/>
          <p:nvPr/>
        </p:nvSpPr>
        <p:spPr>
          <a:xfrm>
            <a:off x="3201911" y="2922860"/>
            <a:ext cx="880551" cy="58562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L1 Cache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18A6AD5-1625-6D48-88A4-27A40B3E9631}"/>
              </a:ext>
            </a:extLst>
          </p:cNvPr>
          <p:cNvSpPr/>
          <p:nvPr/>
        </p:nvSpPr>
        <p:spPr>
          <a:xfrm>
            <a:off x="5314529" y="697939"/>
            <a:ext cx="3314049" cy="44185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/>
              <a:t>Processor 1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50181EF-0D0B-8743-A30C-52E6747D9DC7}"/>
              </a:ext>
            </a:extLst>
          </p:cNvPr>
          <p:cNvSpPr/>
          <p:nvPr/>
        </p:nvSpPr>
        <p:spPr>
          <a:xfrm>
            <a:off x="5618251" y="1397286"/>
            <a:ext cx="1171254" cy="257881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/>
              <a:t>Core 0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BE09AA-E924-5545-978F-3D4CCD1AB7AA}"/>
              </a:ext>
            </a:extLst>
          </p:cNvPr>
          <p:cNvSpPr/>
          <p:nvPr/>
        </p:nvSpPr>
        <p:spPr>
          <a:xfrm>
            <a:off x="5763602" y="2018803"/>
            <a:ext cx="880551" cy="58562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45A79B2-3268-8946-A6F6-DA4B816362A9}"/>
              </a:ext>
            </a:extLst>
          </p:cNvPr>
          <p:cNvSpPr/>
          <p:nvPr/>
        </p:nvSpPr>
        <p:spPr>
          <a:xfrm>
            <a:off x="5763602" y="2933133"/>
            <a:ext cx="880551" cy="58562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L1 Cache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438D2B6-B35D-1F48-A928-EE10EBA5FB34}"/>
              </a:ext>
            </a:extLst>
          </p:cNvPr>
          <p:cNvSpPr/>
          <p:nvPr/>
        </p:nvSpPr>
        <p:spPr>
          <a:xfrm>
            <a:off x="5690170" y="4191857"/>
            <a:ext cx="2537717" cy="69864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L2 Cache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99D551C-3A45-F34E-A58F-BB8450E7A0BB}"/>
              </a:ext>
            </a:extLst>
          </p:cNvPr>
          <p:cNvSpPr/>
          <p:nvPr/>
        </p:nvSpPr>
        <p:spPr>
          <a:xfrm>
            <a:off x="7072043" y="1387013"/>
            <a:ext cx="1171254" cy="257881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/>
              <a:t>Core 1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EABC222-5C6A-DB48-9620-2EA035A3AC9A}"/>
              </a:ext>
            </a:extLst>
          </p:cNvPr>
          <p:cNvSpPr/>
          <p:nvPr/>
        </p:nvSpPr>
        <p:spPr>
          <a:xfrm>
            <a:off x="7217394" y="2008530"/>
            <a:ext cx="880551" cy="58562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74502B9-C4EF-4241-A4EC-3F92BC48AA80}"/>
              </a:ext>
            </a:extLst>
          </p:cNvPr>
          <p:cNvSpPr/>
          <p:nvPr/>
        </p:nvSpPr>
        <p:spPr>
          <a:xfrm>
            <a:off x="7217394" y="2922860"/>
            <a:ext cx="880551" cy="58562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L1 Cache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239B9CD-E624-E441-833F-C978B367FCB4}"/>
              </a:ext>
            </a:extLst>
          </p:cNvPr>
          <p:cNvSpPr txBox="1"/>
          <p:nvPr/>
        </p:nvSpPr>
        <p:spPr>
          <a:xfrm>
            <a:off x="145351" y="6422153"/>
            <a:ext cx="5258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Some machines may have 2 levels of cache per core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AF707FB-256A-6845-BF47-6A2E7CA62EB2}"/>
              </a:ext>
            </a:extLst>
          </p:cNvPr>
          <p:cNvSpPr/>
          <p:nvPr/>
        </p:nvSpPr>
        <p:spPr>
          <a:xfrm>
            <a:off x="9739901" y="3215673"/>
            <a:ext cx="2167847" cy="1900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Main Memory</a:t>
            </a:r>
          </a:p>
        </p:txBody>
      </p:sp>
      <p:cxnSp>
        <p:nvCxnSpPr>
          <p:cNvPr id="29" name="Elbow Connector 28">
            <a:extLst>
              <a:ext uri="{FF2B5EF4-FFF2-40B4-BE49-F238E27FC236}">
                <a16:creationId xmlns:a16="http://schemas.microsoft.com/office/drawing/2014/main" id="{9757B9E9-B3F4-9F47-A9AD-92FC68FFD0DC}"/>
              </a:ext>
            </a:extLst>
          </p:cNvPr>
          <p:cNvCxnSpPr>
            <a:stCxn id="5" idx="2"/>
            <a:endCxn id="27" idx="2"/>
          </p:cNvCxnSpPr>
          <p:nvPr/>
        </p:nvCxnSpPr>
        <p:spPr>
          <a:xfrm rot="16200000" flipH="1">
            <a:off x="6889948" y="1182653"/>
            <a:ext cx="12700" cy="7867754"/>
          </a:xfrm>
          <a:prstGeom prst="bentConnector3">
            <a:avLst>
              <a:gd name="adj1" fmla="val 3498882"/>
            </a:avLst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>
            <a:extLst>
              <a:ext uri="{FF2B5EF4-FFF2-40B4-BE49-F238E27FC236}">
                <a16:creationId xmlns:a16="http://schemas.microsoft.com/office/drawing/2014/main" id="{EE162F3C-8580-7944-9972-9F6FEC6E987B}"/>
              </a:ext>
            </a:extLst>
          </p:cNvPr>
          <p:cNvCxnSpPr>
            <a:cxnSpLocks/>
            <a:stCxn id="16" idx="2"/>
            <a:endCxn id="27" idx="2"/>
          </p:cNvCxnSpPr>
          <p:nvPr/>
        </p:nvCxnSpPr>
        <p:spPr>
          <a:xfrm rot="16200000" flipH="1">
            <a:off x="8897689" y="3190394"/>
            <a:ext cx="12700" cy="3852271"/>
          </a:xfrm>
          <a:prstGeom prst="bentConnector3">
            <a:avLst>
              <a:gd name="adj1" fmla="val 3498890"/>
            </a:avLst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1A43FF79-70DD-784A-896A-2DD0F95C4BEE}"/>
              </a:ext>
            </a:extLst>
          </p:cNvPr>
          <p:cNvSpPr txBox="1"/>
          <p:nvPr/>
        </p:nvSpPr>
        <p:spPr>
          <a:xfrm>
            <a:off x="4565148" y="5553381"/>
            <a:ext cx="501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Memory Bus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126DF5F-D115-C44A-8440-B19C838173D4}"/>
              </a:ext>
            </a:extLst>
          </p:cNvPr>
          <p:cNvSpPr txBox="1"/>
          <p:nvPr/>
        </p:nvSpPr>
        <p:spPr>
          <a:xfrm>
            <a:off x="31012" y="2059899"/>
            <a:ext cx="1074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ns/</a:t>
            </a:r>
            <a:r>
              <a:rPr lang="en-US" dirty="0" err="1"/>
              <a:t>instr</a:t>
            </a:r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4CAB156-95B2-D846-9989-2B459F068901}"/>
              </a:ext>
            </a:extLst>
          </p:cNvPr>
          <p:cNvSpPr txBox="1"/>
          <p:nvPr/>
        </p:nvSpPr>
        <p:spPr>
          <a:xfrm>
            <a:off x="0" y="3059668"/>
            <a:ext cx="1250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2-3 ns/load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C127A03-359A-BA4E-B3FA-AC773C8FD459}"/>
              </a:ext>
            </a:extLst>
          </p:cNvPr>
          <p:cNvSpPr txBox="1"/>
          <p:nvPr/>
        </p:nvSpPr>
        <p:spPr>
          <a:xfrm>
            <a:off x="18834" y="4373265"/>
            <a:ext cx="118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 ns/load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CC33E26-D5F6-C34B-B5C3-8B366CA64724}"/>
              </a:ext>
            </a:extLst>
          </p:cNvPr>
          <p:cNvSpPr txBox="1"/>
          <p:nvPr/>
        </p:nvSpPr>
        <p:spPr>
          <a:xfrm>
            <a:off x="6387837" y="6024579"/>
            <a:ext cx="1297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 ns/load</a:t>
            </a:r>
          </a:p>
        </p:txBody>
      </p:sp>
    </p:spTree>
    <p:extLst>
      <p:ext uri="{BB962C8B-B14F-4D97-AF65-F5344CB8AC3E}">
        <p14:creationId xmlns:p14="http://schemas.microsoft.com/office/powerpoint/2010/main" val="91803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08C1350C-7E00-F241-A2E9-D34226B39000}"/>
              </a:ext>
            </a:extLst>
          </p:cNvPr>
          <p:cNvSpPr/>
          <p:nvPr/>
        </p:nvSpPr>
        <p:spPr>
          <a:xfrm>
            <a:off x="1010091" y="330200"/>
            <a:ext cx="5181600" cy="25757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Machine 0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1420FCD-5B46-514E-9060-0207D7EC7D50}"/>
              </a:ext>
            </a:extLst>
          </p:cNvPr>
          <p:cNvGrpSpPr/>
          <p:nvPr/>
        </p:nvGrpSpPr>
        <p:grpSpPr>
          <a:xfrm>
            <a:off x="1299046" y="697940"/>
            <a:ext cx="4300088" cy="1793588"/>
            <a:chOff x="1299046" y="697939"/>
            <a:chExt cx="10608702" cy="4424941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18671F6-CAD8-C144-B7CD-F6C36367E338}"/>
                </a:ext>
              </a:extLst>
            </p:cNvPr>
            <p:cNvSpPr/>
            <p:nvPr/>
          </p:nvSpPr>
          <p:spPr>
            <a:xfrm>
              <a:off x="1299046" y="697939"/>
              <a:ext cx="3314049" cy="441859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500" dirty="0"/>
                <a:t>Processor 0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B77C65D-9C31-8749-B96F-EE2329FEE1CA}"/>
                </a:ext>
              </a:extLst>
            </p:cNvPr>
            <p:cNvSpPr/>
            <p:nvPr/>
          </p:nvSpPr>
          <p:spPr>
            <a:xfrm>
              <a:off x="1602768" y="1397286"/>
              <a:ext cx="1171254" cy="2578814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500" dirty="0"/>
                <a:t>Core 0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13F09F2-3F38-D646-8DBF-BCA75F9A69D9}"/>
                </a:ext>
              </a:extLst>
            </p:cNvPr>
            <p:cNvSpPr/>
            <p:nvPr/>
          </p:nvSpPr>
          <p:spPr>
            <a:xfrm>
              <a:off x="1748119" y="2018803"/>
              <a:ext cx="880551" cy="58562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/>
                <a:t>CPU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C0678A4-23F7-054E-BB09-273C77DF0CA6}"/>
                </a:ext>
              </a:extLst>
            </p:cNvPr>
            <p:cNvSpPr/>
            <p:nvPr/>
          </p:nvSpPr>
          <p:spPr>
            <a:xfrm>
              <a:off x="1748119" y="2933133"/>
              <a:ext cx="880551" cy="58562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/>
                <a:t>L1 Cache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09C6D38-E44C-554E-A9C1-FCADE71258B6}"/>
                </a:ext>
              </a:extLst>
            </p:cNvPr>
            <p:cNvSpPr/>
            <p:nvPr/>
          </p:nvSpPr>
          <p:spPr>
            <a:xfrm>
              <a:off x="1674687" y="4191857"/>
              <a:ext cx="2537717" cy="69864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/>
                <a:t>L2 Cache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A739211-69B9-2A4E-A465-A4140630A35C}"/>
                </a:ext>
              </a:extLst>
            </p:cNvPr>
            <p:cNvSpPr/>
            <p:nvPr/>
          </p:nvSpPr>
          <p:spPr>
            <a:xfrm>
              <a:off x="3056560" y="1387013"/>
              <a:ext cx="1171254" cy="2578814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500" dirty="0"/>
                <a:t>Core 1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812FA9F-803F-E04A-8DA3-88361A830E2E}"/>
                </a:ext>
              </a:extLst>
            </p:cNvPr>
            <p:cNvSpPr/>
            <p:nvPr/>
          </p:nvSpPr>
          <p:spPr>
            <a:xfrm>
              <a:off x="3201911" y="2008530"/>
              <a:ext cx="880551" cy="58562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/>
                <a:t>CPU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F310574-3336-DB42-80D8-77757005A4FA}"/>
                </a:ext>
              </a:extLst>
            </p:cNvPr>
            <p:cNvSpPr/>
            <p:nvPr/>
          </p:nvSpPr>
          <p:spPr>
            <a:xfrm>
              <a:off x="3201911" y="2922860"/>
              <a:ext cx="880551" cy="58562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/>
                <a:t>L1 Cache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ECBCC58-9B32-9846-AE5A-354F1E00BEF9}"/>
                </a:ext>
              </a:extLst>
            </p:cNvPr>
            <p:cNvSpPr/>
            <p:nvPr/>
          </p:nvSpPr>
          <p:spPr>
            <a:xfrm>
              <a:off x="5314529" y="697939"/>
              <a:ext cx="3314049" cy="441859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500" dirty="0"/>
                <a:t>Processor 1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FEBE4B-E9BB-484B-8F5F-7D0FF12C2C1D}"/>
                </a:ext>
              </a:extLst>
            </p:cNvPr>
            <p:cNvSpPr/>
            <p:nvPr/>
          </p:nvSpPr>
          <p:spPr>
            <a:xfrm>
              <a:off x="5618251" y="1397286"/>
              <a:ext cx="1171254" cy="2578814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500" dirty="0"/>
                <a:t>Core 0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7E9BBE5-7663-5545-A294-67E7ADE4FC6B}"/>
                </a:ext>
              </a:extLst>
            </p:cNvPr>
            <p:cNvSpPr/>
            <p:nvPr/>
          </p:nvSpPr>
          <p:spPr>
            <a:xfrm>
              <a:off x="5763602" y="2018803"/>
              <a:ext cx="880551" cy="58562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/>
                <a:t>CPU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59844CD-F756-714D-B645-148D481ABC82}"/>
                </a:ext>
              </a:extLst>
            </p:cNvPr>
            <p:cNvSpPr/>
            <p:nvPr/>
          </p:nvSpPr>
          <p:spPr>
            <a:xfrm>
              <a:off x="5763602" y="2933133"/>
              <a:ext cx="880551" cy="58562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/>
                <a:t>L1 Cache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F291869-7189-314F-8278-DA751C24197E}"/>
                </a:ext>
              </a:extLst>
            </p:cNvPr>
            <p:cNvSpPr/>
            <p:nvPr/>
          </p:nvSpPr>
          <p:spPr>
            <a:xfrm>
              <a:off x="5690170" y="4191857"/>
              <a:ext cx="2537717" cy="69864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/>
                <a:t>L2 Cache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7AA645B-7266-F844-AEC9-34225D0924C2}"/>
                </a:ext>
              </a:extLst>
            </p:cNvPr>
            <p:cNvSpPr/>
            <p:nvPr/>
          </p:nvSpPr>
          <p:spPr>
            <a:xfrm>
              <a:off x="7072043" y="1387013"/>
              <a:ext cx="1171254" cy="2578814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500" dirty="0"/>
                <a:t>Core 1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5127B0A-5279-1745-9354-0114D4CCC9EA}"/>
                </a:ext>
              </a:extLst>
            </p:cNvPr>
            <p:cNvSpPr/>
            <p:nvPr/>
          </p:nvSpPr>
          <p:spPr>
            <a:xfrm>
              <a:off x="7217394" y="2008530"/>
              <a:ext cx="880551" cy="58562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/>
                <a:t>CPU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DBA0072-618B-2843-BFA3-C5EB57A46D9E}"/>
                </a:ext>
              </a:extLst>
            </p:cNvPr>
            <p:cNvSpPr/>
            <p:nvPr/>
          </p:nvSpPr>
          <p:spPr>
            <a:xfrm>
              <a:off x="7217394" y="2922860"/>
              <a:ext cx="880551" cy="58562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/>
                <a:t>L1 Cache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79E20F0-997B-BA4E-9DC6-FD20F627B897}"/>
                </a:ext>
              </a:extLst>
            </p:cNvPr>
            <p:cNvSpPr/>
            <p:nvPr/>
          </p:nvSpPr>
          <p:spPr>
            <a:xfrm>
              <a:off x="9739901" y="3215673"/>
              <a:ext cx="2167847" cy="19008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/>
                <a:t>Main Memory</a:t>
              </a:r>
            </a:p>
          </p:txBody>
        </p:sp>
        <p:cxnSp>
          <p:nvCxnSpPr>
            <p:cNvPr id="21" name="Elbow Connector 20">
              <a:extLst>
                <a:ext uri="{FF2B5EF4-FFF2-40B4-BE49-F238E27FC236}">
                  <a16:creationId xmlns:a16="http://schemas.microsoft.com/office/drawing/2014/main" id="{8A62802C-0F7F-5F46-99E8-06F133B13394}"/>
                </a:ext>
              </a:extLst>
            </p:cNvPr>
            <p:cNvCxnSpPr>
              <a:stCxn id="4" idx="2"/>
              <a:endCxn id="20" idx="2"/>
            </p:cNvCxnSpPr>
            <p:nvPr/>
          </p:nvCxnSpPr>
          <p:spPr>
            <a:xfrm rot="16200000" flipH="1">
              <a:off x="6889948" y="1182653"/>
              <a:ext cx="12700" cy="7867754"/>
            </a:xfrm>
            <a:prstGeom prst="bentConnector3">
              <a:avLst>
                <a:gd name="adj1" fmla="val 3498882"/>
              </a:avLst>
            </a:prstGeom>
            <a:ln w="28575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>
              <a:extLst>
                <a:ext uri="{FF2B5EF4-FFF2-40B4-BE49-F238E27FC236}">
                  <a16:creationId xmlns:a16="http://schemas.microsoft.com/office/drawing/2014/main" id="{46E95B74-5628-6E45-8ED0-C7A0F8D376EA}"/>
                </a:ext>
              </a:extLst>
            </p:cNvPr>
            <p:cNvCxnSpPr>
              <a:cxnSpLocks/>
              <a:stCxn id="12" idx="2"/>
              <a:endCxn id="20" idx="2"/>
            </p:cNvCxnSpPr>
            <p:nvPr/>
          </p:nvCxnSpPr>
          <p:spPr>
            <a:xfrm rot="16200000" flipH="1">
              <a:off x="8897689" y="3190394"/>
              <a:ext cx="12700" cy="3852271"/>
            </a:xfrm>
            <a:prstGeom prst="bentConnector3">
              <a:avLst>
                <a:gd name="adj1" fmla="val 3498890"/>
              </a:avLst>
            </a:prstGeom>
            <a:ln w="28575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9841F3CA-3EB6-E34E-ABC4-7A8245B8386E}"/>
              </a:ext>
            </a:extLst>
          </p:cNvPr>
          <p:cNvSpPr/>
          <p:nvPr/>
        </p:nvSpPr>
        <p:spPr>
          <a:xfrm>
            <a:off x="1010091" y="3993336"/>
            <a:ext cx="5181600" cy="25757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Machine 1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72B8EEF-277C-D64B-8122-3C47933EBB81}"/>
              </a:ext>
            </a:extLst>
          </p:cNvPr>
          <p:cNvGrpSpPr/>
          <p:nvPr/>
        </p:nvGrpSpPr>
        <p:grpSpPr>
          <a:xfrm>
            <a:off x="1299046" y="4361076"/>
            <a:ext cx="4300088" cy="1793588"/>
            <a:chOff x="1299046" y="697939"/>
            <a:chExt cx="10608702" cy="4424941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46EBC2F-D10A-4347-9502-1BA58D0A395E}"/>
                </a:ext>
              </a:extLst>
            </p:cNvPr>
            <p:cNvSpPr/>
            <p:nvPr/>
          </p:nvSpPr>
          <p:spPr>
            <a:xfrm>
              <a:off x="1299046" y="697939"/>
              <a:ext cx="3314049" cy="441859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500" dirty="0"/>
                <a:t>Processor 0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257AC1FA-6997-7A40-A276-F88161B771E0}"/>
                </a:ext>
              </a:extLst>
            </p:cNvPr>
            <p:cNvSpPr/>
            <p:nvPr/>
          </p:nvSpPr>
          <p:spPr>
            <a:xfrm>
              <a:off x="1602768" y="1397286"/>
              <a:ext cx="1171254" cy="2578814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500" dirty="0"/>
                <a:t>Core 0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D7CB580-3E56-954D-BBF6-60A01200B8AA}"/>
                </a:ext>
              </a:extLst>
            </p:cNvPr>
            <p:cNvSpPr/>
            <p:nvPr/>
          </p:nvSpPr>
          <p:spPr>
            <a:xfrm>
              <a:off x="1748119" y="2018803"/>
              <a:ext cx="880551" cy="58562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/>
                <a:t>CPU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34595611-0170-2A42-8E61-4192C18F9E1D}"/>
                </a:ext>
              </a:extLst>
            </p:cNvPr>
            <p:cNvSpPr/>
            <p:nvPr/>
          </p:nvSpPr>
          <p:spPr>
            <a:xfrm>
              <a:off x="1748119" y="2933133"/>
              <a:ext cx="880551" cy="58562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/>
                <a:t>L1 Cache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EFC690EF-D82F-404F-8DBF-409B85731E69}"/>
                </a:ext>
              </a:extLst>
            </p:cNvPr>
            <p:cNvSpPr/>
            <p:nvPr/>
          </p:nvSpPr>
          <p:spPr>
            <a:xfrm>
              <a:off x="1674687" y="4191857"/>
              <a:ext cx="2537717" cy="69864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/>
                <a:t>L2 Cache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427D9306-D66B-8A4E-A9E9-0A5C7953517D}"/>
                </a:ext>
              </a:extLst>
            </p:cNvPr>
            <p:cNvSpPr/>
            <p:nvPr/>
          </p:nvSpPr>
          <p:spPr>
            <a:xfrm>
              <a:off x="3056560" y="1387013"/>
              <a:ext cx="1171254" cy="2578814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500" dirty="0"/>
                <a:t>Core 1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5FC559A7-CCA3-0949-87B5-D7476F803E5F}"/>
                </a:ext>
              </a:extLst>
            </p:cNvPr>
            <p:cNvSpPr/>
            <p:nvPr/>
          </p:nvSpPr>
          <p:spPr>
            <a:xfrm>
              <a:off x="3201911" y="2008530"/>
              <a:ext cx="880551" cy="58562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/>
                <a:t>CPU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3F003BE-CC17-2F48-A794-7EFE14579E9C}"/>
                </a:ext>
              </a:extLst>
            </p:cNvPr>
            <p:cNvSpPr/>
            <p:nvPr/>
          </p:nvSpPr>
          <p:spPr>
            <a:xfrm>
              <a:off x="3201911" y="2922860"/>
              <a:ext cx="880551" cy="58562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/>
                <a:t>L1 Cache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E27D8C9D-C219-6A43-A99A-68554CBBCCE9}"/>
                </a:ext>
              </a:extLst>
            </p:cNvPr>
            <p:cNvSpPr/>
            <p:nvPr/>
          </p:nvSpPr>
          <p:spPr>
            <a:xfrm>
              <a:off x="5314529" y="697939"/>
              <a:ext cx="3314049" cy="441859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500" dirty="0"/>
                <a:t>Processor 1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8ED9F4B-8DFF-B940-AA24-8DE634715CE7}"/>
                </a:ext>
              </a:extLst>
            </p:cNvPr>
            <p:cNvSpPr/>
            <p:nvPr/>
          </p:nvSpPr>
          <p:spPr>
            <a:xfrm>
              <a:off x="5618251" y="1397286"/>
              <a:ext cx="1171254" cy="2578814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500" dirty="0"/>
                <a:t>Core 0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3E5E861F-5493-F941-A174-83363CDA6B01}"/>
                </a:ext>
              </a:extLst>
            </p:cNvPr>
            <p:cNvSpPr/>
            <p:nvPr/>
          </p:nvSpPr>
          <p:spPr>
            <a:xfrm>
              <a:off x="5763602" y="2018803"/>
              <a:ext cx="880551" cy="58562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/>
                <a:t>CPU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8A0686C5-2D94-5947-BFC6-79FE15A69942}"/>
                </a:ext>
              </a:extLst>
            </p:cNvPr>
            <p:cNvSpPr/>
            <p:nvPr/>
          </p:nvSpPr>
          <p:spPr>
            <a:xfrm>
              <a:off x="5763602" y="2933133"/>
              <a:ext cx="880551" cy="58562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/>
                <a:t>L1 Cache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E70ECF04-51D1-B840-9AFC-62615861964E}"/>
                </a:ext>
              </a:extLst>
            </p:cNvPr>
            <p:cNvSpPr/>
            <p:nvPr/>
          </p:nvSpPr>
          <p:spPr>
            <a:xfrm>
              <a:off x="5690170" y="4191857"/>
              <a:ext cx="2537717" cy="69864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/>
                <a:t>L2 Cache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74D7BD11-C632-824C-88CA-B79703A04995}"/>
                </a:ext>
              </a:extLst>
            </p:cNvPr>
            <p:cNvSpPr/>
            <p:nvPr/>
          </p:nvSpPr>
          <p:spPr>
            <a:xfrm>
              <a:off x="7072043" y="1387013"/>
              <a:ext cx="1171254" cy="2578814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500" dirty="0"/>
                <a:t>Core 1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5EFFC2C6-221E-3641-AA7E-C5FF55F7CF82}"/>
                </a:ext>
              </a:extLst>
            </p:cNvPr>
            <p:cNvSpPr/>
            <p:nvPr/>
          </p:nvSpPr>
          <p:spPr>
            <a:xfrm>
              <a:off x="7217394" y="2008530"/>
              <a:ext cx="880551" cy="58562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/>
                <a:t>CPU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3720EEBB-2B5B-C043-B38E-AC2E70112A3B}"/>
                </a:ext>
              </a:extLst>
            </p:cNvPr>
            <p:cNvSpPr/>
            <p:nvPr/>
          </p:nvSpPr>
          <p:spPr>
            <a:xfrm>
              <a:off x="7217394" y="2922860"/>
              <a:ext cx="880551" cy="58562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/>
                <a:t>L1 Cache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30F42E7A-D1E3-1D44-8401-8A658AC8594F}"/>
                </a:ext>
              </a:extLst>
            </p:cNvPr>
            <p:cNvSpPr/>
            <p:nvPr/>
          </p:nvSpPr>
          <p:spPr>
            <a:xfrm>
              <a:off x="9739901" y="3215673"/>
              <a:ext cx="2167847" cy="19008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/>
                <a:t>Main Memory</a:t>
              </a:r>
            </a:p>
          </p:txBody>
        </p:sp>
        <p:cxnSp>
          <p:nvCxnSpPr>
            <p:cNvPr id="44" name="Elbow Connector 43">
              <a:extLst>
                <a:ext uri="{FF2B5EF4-FFF2-40B4-BE49-F238E27FC236}">
                  <a16:creationId xmlns:a16="http://schemas.microsoft.com/office/drawing/2014/main" id="{FD889A6E-3BED-734D-BC3B-D4266BC41A5D}"/>
                </a:ext>
              </a:extLst>
            </p:cNvPr>
            <p:cNvCxnSpPr>
              <a:stCxn id="27" idx="2"/>
              <a:endCxn id="43" idx="2"/>
            </p:cNvCxnSpPr>
            <p:nvPr/>
          </p:nvCxnSpPr>
          <p:spPr>
            <a:xfrm rot="16200000" flipH="1">
              <a:off x="6889948" y="1182653"/>
              <a:ext cx="12700" cy="7867754"/>
            </a:xfrm>
            <a:prstGeom prst="bentConnector3">
              <a:avLst>
                <a:gd name="adj1" fmla="val 3498882"/>
              </a:avLst>
            </a:prstGeom>
            <a:ln w="28575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Elbow Connector 44">
              <a:extLst>
                <a:ext uri="{FF2B5EF4-FFF2-40B4-BE49-F238E27FC236}">
                  <a16:creationId xmlns:a16="http://schemas.microsoft.com/office/drawing/2014/main" id="{C07A7EE9-955E-0748-9060-DB92188DD53B}"/>
                </a:ext>
              </a:extLst>
            </p:cNvPr>
            <p:cNvCxnSpPr>
              <a:cxnSpLocks/>
              <a:stCxn id="35" idx="2"/>
              <a:endCxn id="43" idx="2"/>
            </p:cNvCxnSpPr>
            <p:nvPr/>
          </p:nvCxnSpPr>
          <p:spPr>
            <a:xfrm rot="16200000" flipH="1">
              <a:off x="8897689" y="3190394"/>
              <a:ext cx="12700" cy="3852271"/>
            </a:xfrm>
            <a:prstGeom prst="bentConnector3">
              <a:avLst>
                <a:gd name="adj1" fmla="val 3498890"/>
              </a:avLst>
            </a:prstGeom>
            <a:ln w="28575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62C9D26-1DB2-FE47-8D7C-758B7FCB331F}"/>
              </a:ext>
            </a:extLst>
          </p:cNvPr>
          <p:cNvCxnSpPr>
            <a:stCxn id="24" idx="2"/>
            <a:endCxn id="25" idx="0"/>
          </p:cNvCxnSpPr>
          <p:nvPr/>
        </p:nvCxnSpPr>
        <p:spPr>
          <a:xfrm>
            <a:off x="3600891" y="2905918"/>
            <a:ext cx="0" cy="1087418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4710BE57-6E1F-C544-A274-18AD1AAB1007}"/>
              </a:ext>
            </a:extLst>
          </p:cNvPr>
          <p:cNvSpPr txBox="1"/>
          <p:nvPr/>
        </p:nvSpPr>
        <p:spPr>
          <a:xfrm>
            <a:off x="3848100" y="3098800"/>
            <a:ext cx="187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Local Ethernet</a:t>
            </a:r>
          </a:p>
          <a:p>
            <a:r>
              <a:rPr lang="en-US" dirty="0"/>
              <a:t>1-10 us</a:t>
            </a:r>
          </a:p>
        </p:txBody>
      </p:sp>
      <p:sp>
        <p:nvSpPr>
          <p:cNvPr id="71" name="Cloud 70">
            <a:extLst>
              <a:ext uri="{FF2B5EF4-FFF2-40B4-BE49-F238E27FC236}">
                <a16:creationId xmlns:a16="http://schemas.microsoft.com/office/drawing/2014/main" id="{3387A9A7-DC2A-F84B-9FD8-29D831EBDB1F}"/>
              </a:ext>
            </a:extLst>
          </p:cNvPr>
          <p:cNvSpPr/>
          <p:nvPr/>
        </p:nvSpPr>
        <p:spPr>
          <a:xfrm>
            <a:off x="7150100" y="895477"/>
            <a:ext cx="5181600" cy="4838700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/>
              <a:t>Wide Area Internet / Cloud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E53885DD-A427-A94E-9E00-23A87B031E7A}"/>
              </a:ext>
            </a:extLst>
          </p:cNvPr>
          <p:cNvGrpSpPr/>
          <p:nvPr/>
        </p:nvGrpSpPr>
        <p:grpSpPr>
          <a:xfrm>
            <a:off x="8200345" y="2213971"/>
            <a:ext cx="3579568" cy="1779365"/>
            <a:chOff x="8277506" y="334786"/>
            <a:chExt cx="3579568" cy="1779365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36AAC8CE-0CE7-D64F-A8DF-A48D4F3F4E05}"/>
                </a:ext>
              </a:extLst>
            </p:cNvPr>
            <p:cNvSpPr/>
            <p:nvPr/>
          </p:nvSpPr>
          <p:spPr>
            <a:xfrm>
              <a:off x="8277506" y="334786"/>
              <a:ext cx="3579568" cy="17793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Machine 2</a:t>
              </a:r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9DBF9C2E-61BE-2049-A718-FD9508600CAC}"/>
                </a:ext>
              </a:extLst>
            </p:cNvPr>
            <p:cNvGrpSpPr/>
            <p:nvPr/>
          </p:nvGrpSpPr>
          <p:grpSpPr>
            <a:xfrm>
              <a:off x="8522517" y="702526"/>
              <a:ext cx="2970600" cy="1239052"/>
              <a:chOff x="1299046" y="697939"/>
              <a:chExt cx="10608702" cy="4424941"/>
            </a:xfrm>
          </p:grpSpPr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807767D1-80D3-0D45-90FB-573ADFD5613E}"/>
                  </a:ext>
                </a:extLst>
              </p:cNvPr>
              <p:cNvSpPr/>
              <p:nvPr/>
            </p:nvSpPr>
            <p:spPr>
              <a:xfrm>
                <a:off x="1299046" y="697939"/>
                <a:ext cx="3314049" cy="441859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500" dirty="0"/>
                  <a:t>Processor 0</a:t>
                </a: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765E1CA9-A5F2-0744-B650-798EE89BA824}"/>
                  </a:ext>
                </a:extLst>
              </p:cNvPr>
              <p:cNvSpPr/>
              <p:nvPr/>
            </p:nvSpPr>
            <p:spPr>
              <a:xfrm>
                <a:off x="1602768" y="1397286"/>
                <a:ext cx="1171254" cy="2578814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500" dirty="0"/>
                  <a:t>Core 0</a:t>
                </a: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3CCBCA49-4D9A-DA40-94A5-550335766EB0}"/>
                  </a:ext>
                </a:extLst>
              </p:cNvPr>
              <p:cNvSpPr/>
              <p:nvPr/>
            </p:nvSpPr>
            <p:spPr>
              <a:xfrm>
                <a:off x="1748119" y="2018803"/>
                <a:ext cx="880551" cy="585627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00" dirty="0"/>
                  <a:t>CPU</a:t>
                </a: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2D987F4C-3997-F044-887C-C085440B901F}"/>
                  </a:ext>
                </a:extLst>
              </p:cNvPr>
              <p:cNvSpPr/>
              <p:nvPr/>
            </p:nvSpPr>
            <p:spPr>
              <a:xfrm>
                <a:off x="1748119" y="2933133"/>
                <a:ext cx="880551" cy="58562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00" dirty="0"/>
                  <a:t>L1 Cache</a:t>
                </a: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BF09DB30-B0A4-D347-AFC7-9EF2176C3D9D}"/>
                  </a:ext>
                </a:extLst>
              </p:cNvPr>
              <p:cNvSpPr/>
              <p:nvPr/>
            </p:nvSpPr>
            <p:spPr>
              <a:xfrm>
                <a:off x="1674687" y="4191857"/>
                <a:ext cx="2537717" cy="698643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00" dirty="0"/>
                  <a:t>L2 Cache</a:t>
                </a: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4CD57CBA-1CDF-214C-A001-A3F2C784ED7B}"/>
                  </a:ext>
                </a:extLst>
              </p:cNvPr>
              <p:cNvSpPr/>
              <p:nvPr/>
            </p:nvSpPr>
            <p:spPr>
              <a:xfrm>
                <a:off x="3056560" y="1387013"/>
                <a:ext cx="1171254" cy="2578814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500" dirty="0"/>
                  <a:t>Core 1</a:t>
                </a: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B260A04E-ABCB-C848-B377-BEE0E784F7B9}"/>
                  </a:ext>
                </a:extLst>
              </p:cNvPr>
              <p:cNvSpPr/>
              <p:nvPr/>
            </p:nvSpPr>
            <p:spPr>
              <a:xfrm>
                <a:off x="3201911" y="2008530"/>
                <a:ext cx="880551" cy="585627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00" dirty="0"/>
                  <a:t>CPU</a:t>
                </a: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51A4AD16-AD31-A849-9693-B2E6FA8D486A}"/>
                  </a:ext>
                </a:extLst>
              </p:cNvPr>
              <p:cNvSpPr/>
              <p:nvPr/>
            </p:nvSpPr>
            <p:spPr>
              <a:xfrm>
                <a:off x="3201911" y="2922860"/>
                <a:ext cx="880551" cy="58562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00" dirty="0"/>
                  <a:t>L1 Cache</a:t>
                </a: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62302A75-D1F5-B24A-B7D5-E573DC9A0D09}"/>
                  </a:ext>
                </a:extLst>
              </p:cNvPr>
              <p:cNvSpPr/>
              <p:nvPr/>
            </p:nvSpPr>
            <p:spPr>
              <a:xfrm>
                <a:off x="5314529" y="697939"/>
                <a:ext cx="3314049" cy="441859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500" dirty="0"/>
                  <a:t>Processor 1</a:t>
                </a: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5CA0C709-850D-A04F-B34D-CE2D6822B70D}"/>
                  </a:ext>
                </a:extLst>
              </p:cNvPr>
              <p:cNvSpPr/>
              <p:nvPr/>
            </p:nvSpPr>
            <p:spPr>
              <a:xfrm>
                <a:off x="5618251" y="1397286"/>
                <a:ext cx="1171254" cy="2578814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500" dirty="0"/>
                  <a:t>Core 0</a:t>
                </a: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64D68E7C-2BF1-4749-8B35-145D5568FD80}"/>
                  </a:ext>
                </a:extLst>
              </p:cNvPr>
              <p:cNvSpPr/>
              <p:nvPr/>
            </p:nvSpPr>
            <p:spPr>
              <a:xfrm>
                <a:off x="5763602" y="2018803"/>
                <a:ext cx="880551" cy="585627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00" dirty="0"/>
                  <a:t>CPU</a:t>
                </a: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596D1F6A-7F91-4846-90DC-DFE32122B49F}"/>
                  </a:ext>
                </a:extLst>
              </p:cNvPr>
              <p:cNvSpPr/>
              <p:nvPr/>
            </p:nvSpPr>
            <p:spPr>
              <a:xfrm>
                <a:off x="5763602" y="2933133"/>
                <a:ext cx="880551" cy="58562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00" dirty="0"/>
                  <a:t>L1 Cache</a:t>
                </a: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85D5445E-DD34-1C4C-B705-447CA359A411}"/>
                  </a:ext>
                </a:extLst>
              </p:cNvPr>
              <p:cNvSpPr/>
              <p:nvPr/>
            </p:nvSpPr>
            <p:spPr>
              <a:xfrm>
                <a:off x="5690170" y="4191857"/>
                <a:ext cx="2537717" cy="698643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00" dirty="0"/>
                  <a:t>L2 Cache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A5CB4F1F-241E-A649-9398-F0D14942533B}"/>
                  </a:ext>
                </a:extLst>
              </p:cNvPr>
              <p:cNvSpPr/>
              <p:nvPr/>
            </p:nvSpPr>
            <p:spPr>
              <a:xfrm>
                <a:off x="7072043" y="1387013"/>
                <a:ext cx="1171254" cy="2578814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500" dirty="0"/>
                  <a:t>Core 1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010386BB-D2A7-9745-9A40-897F2B22D41C}"/>
                  </a:ext>
                </a:extLst>
              </p:cNvPr>
              <p:cNvSpPr/>
              <p:nvPr/>
            </p:nvSpPr>
            <p:spPr>
              <a:xfrm>
                <a:off x="7217394" y="2008530"/>
                <a:ext cx="880551" cy="585627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00" dirty="0"/>
                  <a:t>CPU</a:t>
                </a: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A43BE000-65EC-9A47-A42B-4AF09E49AC62}"/>
                  </a:ext>
                </a:extLst>
              </p:cNvPr>
              <p:cNvSpPr/>
              <p:nvPr/>
            </p:nvSpPr>
            <p:spPr>
              <a:xfrm>
                <a:off x="7217394" y="2922860"/>
                <a:ext cx="880551" cy="58562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00" dirty="0"/>
                  <a:t>L1 Cache</a:t>
                </a: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4A1DBFA4-B6F7-984B-A708-C49755F7FA0C}"/>
                  </a:ext>
                </a:extLst>
              </p:cNvPr>
              <p:cNvSpPr/>
              <p:nvPr/>
            </p:nvSpPr>
            <p:spPr>
              <a:xfrm>
                <a:off x="9739901" y="3215673"/>
                <a:ext cx="2167847" cy="190085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500" dirty="0"/>
                  <a:t>Main Memory</a:t>
                </a:r>
              </a:p>
            </p:txBody>
          </p:sp>
          <p:cxnSp>
            <p:nvCxnSpPr>
              <p:cNvPr id="69" name="Elbow Connector 68">
                <a:extLst>
                  <a:ext uri="{FF2B5EF4-FFF2-40B4-BE49-F238E27FC236}">
                    <a16:creationId xmlns:a16="http://schemas.microsoft.com/office/drawing/2014/main" id="{2B2BDEC6-ECB8-EC43-B63B-556A164870D7}"/>
                  </a:ext>
                </a:extLst>
              </p:cNvPr>
              <p:cNvCxnSpPr>
                <a:stCxn id="52" idx="2"/>
                <a:endCxn id="68" idx="2"/>
              </p:cNvCxnSpPr>
              <p:nvPr/>
            </p:nvCxnSpPr>
            <p:spPr>
              <a:xfrm rot="16200000" flipH="1">
                <a:off x="6889948" y="1182653"/>
                <a:ext cx="12700" cy="7867754"/>
              </a:xfrm>
              <a:prstGeom prst="bentConnector3">
                <a:avLst>
                  <a:gd name="adj1" fmla="val 3498882"/>
                </a:avLst>
              </a:prstGeom>
              <a:ln w="28575"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Elbow Connector 69">
                <a:extLst>
                  <a:ext uri="{FF2B5EF4-FFF2-40B4-BE49-F238E27FC236}">
                    <a16:creationId xmlns:a16="http://schemas.microsoft.com/office/drawing/2014/main" id="{2EE3637A-442F-6049-99E2-1D812DF350E0}"/>
                  </a:ext>
                </a:extLst>
              </p:cNvPr>
              <p:cNvCxnSpPr>
                <a:cxnSpLocks/>
                <a:stCxn id="60" idx="2"/>
                <a:endCxn id="68" idx="2"/>
              </p:cNvCxnSpPr>
              <p:nvPr/>
            </p:nvCxnSpPr>
            <p:spPr>
              <a:xfrm rot="16200000" flipH="1">
                <a:off x="8897689" y="3190394"/>
                <a:ext cx="12700" cy="3852271"/>
              </a:xfrm>
              <a:prstGeom prst="bentConnector3">
                <a:avLst>
                  <a:gd name="adj1" fmla="val 3498890"/>
                </a:avLst>
              </a:prstGeom>
              <a:ln w="28575"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B3126478-C53E-DE42-A099-5A94D372DD20}"/>
              </a:ext>
            </a:extLst>
          </p:cNvPr>
          <p:cNvCxnSpPr>
            <a:stCxn id="24" idx="3"/>
            <a:endCxn id="50" idx="1"/>
          </p:cNvCxnSpPr>
          <p:nvPr/>
        </p:nvCxnSpPr>
        <p:spPr>
          <a:xfrm>
            <a:off x="6191691" y="1618059"/>
            <a:ext cx="2008654" cy="1485595"/>
          </a:xfrm>
          <a:prstGeom prst="straightConnector1">
            <a:avLst/>
          </a:prstGeom>
          <a:ln w="28575"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5C1DFDB7-35EE-134E-BA37-F571CD5631EC}"/>
              </a:ext>
            </a:extLst>
          </p:cNvPr>
          <p:cNvCxnSpPr>
            <a:cxnSpLocks/>
            <a:stCxn id="25" idx="3"/>
            <a:endCxn id="50" idx="1"/>
          </p:cNvCxnSpPr>
          <p:nvPr/>
        </p:nvCxnSpPr>
        <p:spPr>
          <a:xfrm flipV="1">
            <a:off x="6191691" y="3103654"/>
            <a:ext cx="2008654" cy="2177541"/>
          </a:xfrm>
          <a:prstGeom prst="straightConnector1">
            <a:avLst/>
          </a:prstGeom>
          <a:ln w="28575"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A8E6D846-5701-8E4D-8773-D1B9379FEC0E}"/>
              </a:ext>
            </a:extLst>
          </p:cNvPr>
          <p:cNvSpPr txBox="1"/>
          <p:nvPr/>
        </p:nvSpPr>
        <p:spPr>
          <a:xfrm>
            <a:off x="6449118" y="1176724"/>
            <a:ext cx="187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Internet</a:t>
            </a:r>
          </a:p>
          <a:p>
            <a:r>
              <a:rPr lang="en-US" dirty="0"/>
              <a:t>1-100 </a:t>
            </a:r>
            <a:r>
              <a:rPr lang="en-US" dirty="0" err="1"/>
              <a:t>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131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D183A-91A6-A040-BA51-B064668E4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 vs Processes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9AF53D5-E990-D040-83A6-B3E8B6E8F0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2400" y="1690688"/>
            <a:ext cx="7289800" cy="4204061"/>
          </a:xfr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3AB3266-F615-7F49-82F6-1ACFB88BF190}"/>
              </a:ext>
            </a:extLst>
          </p:cNvPr>
          <p:cNvSpPr/>
          <p:nvPr/>
        </p:nvSpPr>
        <p:spPr>
          <a:xfrm>
            <a:off x="241300" y="6308209"/>
            <a:ext cx="9740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www.cs.uic.edu</a:t>
            </a:r>
            <a:r>
              <a:rPr lang="en-US" dirty="0"/>
              <a:t>/~</a:t>
            </a:r>
            <a:r>
              <a:rPr lang="en-US" dirty="0" err="1"/>
              <a:t>jbell</a:t>
            </a:r>
            <a:r>
              <a:rPr lang="en-US" dirty="0"/>
              <a:t>/CourseNotes/</a:t>
            </a:r>
            <a:r>
              <a:rPr lang="en-US" dirty="0" err="1"/>
              <a:t>OperatingSystems</a:t>
            </a:r>
            <a:r>
              <a:rPr lang="en-US" dirty="0"/>
              <a:t>/4_Threads.html</a:t>
            </a:r>
          </a:p>
        </p:txBody>
      </p:sp>
    </p:spTree>
    <p:extLst>
      <p:ext uri="{BB962C8B-B14F-4D97-AF65-F5344CB8AC3E}">
        <p14:creationId xmlns:p14="http://schemas.microsoft.com/office/powerpoint/2010/main" val="3421276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94843-799C-F547-8573-52540C391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Threads API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1E648-3F6E-1C49-9B88-354927794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import threading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 = </a:t>
            </a:r>
            <a:r>
              <a:rPr lang="en-US" dirty="0" err="1"/>
              <a:t>threading.Thread</a:t>
            </a:r>
            <a:r>
              <a:rPr lang="en-US" dirty="0"/>
              <a:t>(target=</a:t>
            </a:r>
            <a:r>
              <a:rPr lang="en-US" dirty="0" err="1"/>
              <a:t>func_name</a:t>
            </a:r>
            <a:r>
              <a:rPr lang="en-US" dirty="0"/>
              <a:t>, </a:t>
            </a:r>
            <a:r>
              <a:rPr lang="en-US" dirty="0" err="1"/>
              <a:t>args</a:t>
            </a:r>
            <a:r>
              <a:rPr lang="en-US" dirty="0"/>
              <a:t>=(a1,a2,…))</a:t>
            </a:r>
          </a:p>
          <a:p>
            <a:pPr marL="0" indent="0">
              <a:buNone/>
            </a:pPr>
            <a:r>
              <a:rPr lang="en-US" dirty="0" err="1"/>
              <a:t>t.start</a:t>
            </a:r>
            <a:r>
              <a:rPr lang="en-US" dirty="0"/>
              <a:t>()   #start thread running – main thread </a:t>
            </a:r>
            <a:r>
              <a:rPr lang="en-US" dirty="0" err="1"/>
              <a:t>continutes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t.join</a:t>
            </a:r>
            <a:r>
              <a:rPr lang="en-US" dirty="0"/>
              <a:t>()   #wait for thread to finish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lock = </a:t>
            </a:r>
            <a:r>
              <a:rPr lang="en-US" dirty="0" err="1"/>
              <a:t>threading.Lock</a:t>
            </a:r>
            <a:r>
              <a:rPr lang="en-US" dirty="0"/>
              <a:t>()   #create a lock object</a:t>
            </a:r>
          </a:p>
          <a:p>
            <a:pPr marL="0" indent="0">
              <a:buNone/>
            </a:pPr>
            <a:r>
              <a:rPr lang="en-US" dirty="0" err="1"/>
              <a:t>lock.acquire</a:t>
            </a:r>
            <a:r>
              <a:rPr lang="en-US" dirty="0"/>
              <a:t>() #acquire the lock; block if another thread has it</a:t>
            </a:r>
          </a:p>
          <a:p>
            <a:pPr marL="0" indent="0">
              <a:buNone/>
            </a:pPr>
            <a:r>
              <a:rPr lang="en-US" dirty="0" err="1"/>
              <a:t>lock.release</a:t>
            </a:r>
            <a:r>
              <a:rPr lang="en-US" dirty="0"/>
              <a:t>()  #release the lock</a:t>
            </a:r>
          </a:p>
        </p:txBody>
      </p:sp>
    </p:spTree>
    <p:extLst>
      <p:ext uri="{BB962C8B-B14F-4D97-AF65-F5344CB8AC3E}">
        <p14:creationId xmlns:p14="http://schemas.microsoft.com/office/powerpoint/2010/main" val="3797825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94843-799C-F547-8573-52540C391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Multiprocessing API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1E648-3F6E-1C49-9B88-354927794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import multiprocessing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 = </a:t>
            </a:r>
            <a:r>
              <a:rPr lang="en-US" dirty="0" err="1"/>
              <a:t>multiprocessing.Process</a:t>
            </a:r>
            <a:r>
              <a:rPr lang="en-US" dirty="0"/>
              <a:t>(target=</a:t>
            </a:r>
            <a:r>
              <a:rPr lang="en-US" dirty="0" err="1"/>
              <a:t>func_name</a:t>
            </a:r>
            <a:r>
              <a:rPr lang="en-US" dirty="0"/>
              <a:t>, </a:t>
            </a:r>
            <a:r>
              <a:rPr lang="en-US" dirty="0" err="1"/>
              <a:t>args</a:t>
            </a:r>
            <a:r>
              <a:rPr lang="en-US" dirty="0"/>
              <a:t>=(a1,a2,…))</a:t>
            </a:r>
          </a:p>
          <a:p>
            <a:pPr marL="0" indent="0">
              <a:buNone/>
            </a:pPr>
            <a:r>
              <a:rPr lang="en-US" dirty="0" err="1"/>
              <a:t>p.start</a:t>
            </a:r>
            <a:r>
              <a:rPr lang="en-US" dirty="0"/>
              <a:t>()   #start thread running – main thread </a:t>
            </a:r>
            <a:r>
              <a:rPr lang="en-US" dirty="0" err="1"/>
              <a:t>continutes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p.join</a:t>
            </a:r>
            <a:r>
              <a:rPr lang="en-US" dirty="0"/>
              <a:t>()   #wait for thread to finish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lock = </a:t>
            </a:r>
            <a:r>
              <a:rPr lang="en-US" dirty="0" err="1"/>
              <a:t>multiprocessing.Lock</a:t>
            </a:r>
            <a:r>
              <a:rPr lang="en-US" dirty="0"/>
              <a:t>()   #create a lock object</a:t>
            </a:r>
          </a:p>
          <a:p>
            <a:pPr marL="0" indent="0">
              <a:buNone/>
            </a:pPr>
            <a:r>
              <a:rPr lang="en-US" dirty="0" err="1"/>
              <a:t>lock.acquire</a:t>
            </a:r>
            <a:r>
              <a:rPr lang="en-US" dirty="0"/>
              <a:t>() #acquire the lock; block if another thread has it</a:t>
            </a:r>
          </a:p>
          <a:p>
            <a:pPr marL="0" indent="0">
              <a:buNone/>
            </a:pPr>
            <a:r>
              <a:rPr lang="en-US" dirty="0" err="1"/>
              <a:t>lock.release</a:t>
            </a:r>
            <a:r>
              <a:rPr lang="en-US" dirty="0"/>
              <a:t>()  #release the lock</a:t>
            </a:r>
          </a:p>
        </p:txBody>
      </p:sp>
    </p:spTree>
    <p:extLst>
      <p:ext uri="{BB962C8B-B14F-4D97-AF65-F5344CB8AC3E}">
        <p14:creationId xmlns:p14="http://schemas.microsoft.com/office/powerpoint/2010/main" val="617876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5BB5D-D9C2-324E-B903-F878A014A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35717"/>
            <a:ext cx="10515600" cy="1325563"/>
          </a:xfrm>
        </p:spPr>
        <p:txBody>
          <a:bodyPr/>
          <a:lstStyle/>
          <a:p>
            <a:r>
              <a:rPr lang="en-US" dirty="0"/>
              <a:t>Parallel Aggregation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AC7DE29-F284-A543-B4F0-9B6ABA6FB18A}"/>
              </a:ext>
            </a:extLst>
          </p:cNvPr>
          <p:cNvSpPr/>
          <p:nvPr/>
        </p:nvSpPr>
        <p:spPr>
          <a:xfrm>
            <a:off x="584200" y="1690688"/>
            <a:ext cx="1028700" cy="1536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75B0E7-9CFD-6D41-B6AE-2E5E6DDEBEF0}"/>
              </a:ext>
            </a:extLst>
          </p:cNvPr>
          <p:cNvSpPr/>
          <p:nvPr/>
        </p:nvSpPr>
        <p:spPr>
          <a:xfrm>
            <a:off x="736600" y="1843088"/>
            <a:ext cx="1028700" cy="1536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EA4525-1221-5345-811F-8D6260A65DEB}"/>
              </a:ext>
            </a:extLst>
          </p:cNvPr>
          <p:cNvSpPr/>
          <p:nvPr/>
        </p:nvSpPr>
        <p:spPr>
          <a:xfrm>
            <a:off x="889000" y="1995488"/>
            <a:ext cx="1028700" cy="1536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784BB8-34F9-7B40-A519-4D12B485A9F4}"/>
              </a:ext>
            </a:extLst>
          </p:cNvPr>
          <p:cNvSpPr/>
          <p:nvPr/>
        </p:nvSpPr>
        <p:spPr>
          <a:xfrm>
            <a:off x="1041400" y="2147888"/>
            <a:ext cx="1028700" cy="1536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0405931-DF08-5148-A75D-C343DEAA9BB5}"/>
              </a:ext>
            </a:extLst>
          </p:cNvPr>
          <p:cNvSpPr/>
          <p:nvPr/>
        </p:nvSpPr>
        <p:spPr>
          <a:xfrm>
            <a:off x="1193800" y="2300288"/>
            <a:ext cx="1028700" cy="1536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5F9C330-16BB-8444-9C98-0ADC2078E2BC}"/>
              </a:ext>
            </a:extLst>
          </p:cNvPr>
          <p:cNvSpPr/>
          <p:nvPr/>
        </p:nvSpPr>
        <p:spPr>
          <a:xfrm>
            <a:off x="1346200" y="2452688"/>
            <a:ext cx="1028700" cy="1536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C7D6AD-0401-5F4B-9143-E3AFFE71BA15}"/>
              </a:ext>
            </a:extLst>
          </p:cNvPr>
          <p:cNvSpPr/>
          <p:nvPr/>
        </p:nvSpPr>
        <p:spPr>
          <a:xfrm>
            <a:off x="1498600" y="2605088"/>
            <a:ext cx="1028700" cy="1536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0.json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03A426-3BF7-7D46-8B93-EAC9C661FED3}"/>
              </a:ext>
            </a:extLst>
          </p:cNvPr>
          <p:cNvSpPr/>
          <p:nvPr/>
        </p:nvSpPr>
        <p:spPr>
          <a:xfrm>
            <a:off x="101600" y="4572004"/>
            <a:ext cx="37211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{"age": 30, "name": ["Michal", "Sharpe"], "occupation": "Archivist", "telephone": "285.290.9033", "address": {"address": "458 Girard Plantation", "city": "Wentzville"}, "credit-card": {"number": "5384 0033 6904 0042", "expiration-date": "06/23"}}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464F48-3AD7-0C4C-9D45-88C91FB116AE}"/>
              </a:ext>
            </a:extLst>
          </p:cNvPr>
          <p:cNvSpPr/>
          <p:nvPr/>
        </p:nvSpPr>
        <p:spPr>
          <a:xfrm>
            <a:off x="3822700" y="1587500"/>
            <a:ext cx="1917700" cy="5603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Worker 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8982E29-2310-8849-88BD-E36FE26805F1}"/>
              </a:ext>
            </a:extLst>
          </p:cNvPr>
          <p:cNvSpPr/>
          <p:nvPr/>
        </p:nvSpPr>
        <p:spPr>
          <a:xfrm>
            <a:off x="3822700" y="2438400"/>
            <a:ext cx="1917700" cy="5603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Worker 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D2C3BA2-F1C8-F640-9F7E-E46DA4617A9D}"/>
              </a:ext>
            </a:extLst>
          </p:cNvPr>
          <p:cNvSpPr/>
          <p:nvPr/>
        </p:nvSpPr>
        <p:spPr>
          <a:xfrm>
            <a:off x="3822700" y="4044952"/>
            <a:ext cx="1917700" cy="5603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Worker 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86461B1-7B79-5C4D-81BE-BA3F558D83C6}"/>
              </a:ext>
            </a:extLst>
          </p:cNvPr>
          <p:cNvSpPr txBox="1"/>
          <p:nvPr/>
        </p:nvSpPr>
        <p:spPr>
          <a:xfrm>
            <a:off x="4609868" y="328930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2A0CA71-F2F7-F349-9E69-C58BC2871A9B}"/>
              </a:ext>
            </a:extLst>
          </p:cNvPr>
          <p:cNvCxnSpPr>
            <a:stCxn id="4" idx="0"/>
            <a:endCxn id="12" idx="1"/>
          </p:cNvCxnSpPr>
          <p:nvPr/>
        </p:nvCxnSpPr>
        <p:spPr>
          <a:xfrm>
            <a:off x="1098550" y="1690688"/>
            <a:ext cx="2724150" cy="17700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0054355-9A1C-6C4E-ADC2-55EE359D7980}"/>
              </a:ext>
            </a:extLst>
          </p:cNvPr>
          <p:cNvCxnSpPr>
            <a:cxnSpLocks/>
            <a:stCxn id="9" idx="0"/>
            <a:endCxn id="12" idx="1"/>
          </p:cNvCxnSpPr>
          <p:nvPr/>
        </p:nvCxnSpPr>
        <p:spPr>
          <a:xfrm flipV="1">
            <a:off x="1860550" y="1867694"/>
            <a:ext cx="1962150" cy="58499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EE4B3FF-9619-A14D-AA63-5D3D84879E01}"/>
              </a:ext>
            </a:extLst>
          </p:cNvPr>
          <p:cNvCxnSpPr>
            <a:cxnSpLocks/>
            <a:stCxn id="7" idx="0"/>
            <a:endCxn id="12" idx="1"/>
          </p:cNvCxnSpPr>
          <p:nvPr/>
        </p:nvCxnSpPr>
        <p:spPr>
          <a:xfrm flipV="1">
            <a:off x="1555750" y="1867694"/>
            <a:ext cx="2266950" cy="28019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DA2515B-7626-0E4D-B96D-A64D0D4FC41B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1708150" y="2300288"/>
            <a:ext cx="2114550" cy="41830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078C141-2CB9-A644-9A86-6C865D17D666}"/>
              </a:ext>
            </a:extLst>
          </p:cNvPr>
          <p:cNvCxnSpPr>
            <a:cxnSpLocks/>
            <a:stCxn id="5" idx="0"/>
            <a:endCxn id="13" idx="1"/>
          </p:cNvCxnSpPr>
          <p:nvPr/>
        </p:nvCxnSpPr>
        <p:spPr>
          <a:xfrm>
            <a:off x="1250950" y="1843088"/>
            <a:ext cx="2571750" cy="87550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AC2C650-F143-364F-A739-A911BE8BFE7E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1403350" y="1995488"/>
            <a:ext cx="2419350" cy="72310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13C70ACE-686A-EB44-8141-67B18B9FA47E}"/>
              </a:ext>
            </a:extLst>
          </p:cNvPr>
          <p:cNvSpPr txBox="1"/>
          <p:nvPr/>
        </p:nvSpPr>
        <p:spPr>
          <a:xfrm>
            <a:off x="482600" y="1030844"/>
            <a:ext cx="4316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Task: compute average age across all people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9D8B9643-28AC-DF46-8AF8-6CA237B9818C}"/>
              </a:ext>
            </a:extLst>
          </p:cNvPr>
          <p:cNvGrpSpPr/>
          <p:nvPr/>
        </p:nvGrpSpPr>
        <p:grpSpPr>
          <a:xfrm>
            <a:off x="5842000" y="1638459"/>
            <a:ext cx="5156200" cy="2871353"/>
            <a:chOff x="5842000" y="1638459"/>
            <a:chExt cx="5156200" cy="287135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6C08B89-66EF-3949-A75F-A7A85E9E228A}"/>
                </a:ext>
              </a:extLst>
            </p:cNvPr>
            <p:cNvSpPr/>
            <p:nvPr/>
          </p:nvSpPr>
          <p:spPr>
            <a:xfrm>
              <a:off x="8928100" y="2763838"/>
              <a:ext cx="1917700" cy="56038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Coordinator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5D3476D-9D6E-5A4B-A440-4DEB121969BC}"/>
                </a:ext>
              </a:extLst>
            </p:cNvPr>
            <p:cNvSpPr txBox="1"/>
            <p:nvPr/>
          </p:nvSpPr>
          <p:spPr>
            <a:xfrm>
              <a:off x="5867400" y="1638459"/>
              <a:ext cx="1917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Sum1, count1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4881F9E-073B-EB40-A71D-CF058BE0997B}"/>
                </a:ext>
              </a:extLst>
            </p:cNvPr>
            <p:cNvSpPr txBox="1"/>
            <p:nvPr/>
          </p:nvSpPr>
          <p:spPr>
            <a:xfrm>
              <a:off x="5842000" y="2509441"/>
              <a:ext cx="1917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Sum2, count2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00F55F2-DAFF-FD43-86BF-2503E082BA3D}"/>
                </a:ext>
              </a:extLst>
            </p:cNvPr>
            <p:cNvSpPr txBox="1"/>
            <p:nvPr/>
          </p:nvSpPr>
          <p:spPr>
            <a:xfrm>
              <a:off x="5842000" y="4140480"/>
              <a:ext cx="1917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SumN</a:t>
              </a:r>
              <a:r>
                <a:rPr lang="en-US" dirty="0"/>
                <a:t>, </a:t>
              </a:r>
              <a:r>
                <a:rPr lang="en-US" dirty="0" err="1"/>
                <a:t>countN</a:t>
              </a:r>
              <a:endParaRPr lang="en-US" dirty="0"/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65FAE987-3FE6-7944-810E-1EBBB2260A60}"/>
                </a:ext>
              </a:extLst>
            </p:cNvPr>
            <p:cNvCxnSpPr>
              <a:cxnSpLocks/>
              <a:endCxn id="17" idx="1"/>
            </p:cNvCxnSpPr>
            <p:nvPr/>
          </p:nvCxnSpPr>
          <p:spPr>
            <a:xfrm>
              <a:off x="7315200" y="1823125"/>
              <a:ext cx="1612900" cy="1220907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21098BB5-2B81-7C4E-89EB-2D3D908A07E5}"/>
                </a:ext>
              </a:extLst>
            </p:cNvPr>
            <p:cNvCxnSpPr>
              <a:cxnSpLocks/>
              <a:endCxn id="17" idx="1"/>
            </p:cNvCxnSpPr>
            <p:nvPr/>
          </p:nvCxnSpPr>
          <p:spPr>
            <a:xfrm>
              <a:off x="7264400" y="2694107"/>
              <a:ext cx="1663700" cy="349925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9D6EF905-5C70-BB4E-B251-AE8E395FDB68}"/>
                </a:ext>
              </a:extLst>
            </p:cNvPr>
            <p:cNvCxnSpPr>
              <a:cxnSpLocks/>
              <a:endCxn id="17" idx="1"/>
            </p:cNvCxnSpPr>
            <p:nvPr/>
          </p:nvCxnSpPr>
          <p:spPr>
            <a:xfrm flipV="1">
              <a:off x="7353300" y="3044032"/>
              <a:ext cx="1574800" cy="128111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3005A104-38CB-0C49-9756-3D00717E5388}"/>
                    </a:ext>
                  </a:extLst>
                </p:cNvPr>
                <p:cNvSpPr txBox="1"/>
                <p:nvPr/>
              </p:nvSpPr>
              <p:spPr>
                <a:xfrm>
                  <a:off x="8801100" y="3532188"/>
                  <a:ext cx="2197100" cy="73064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𝑠𝑢𝑚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nary>
                          </m:num>
                          <m:den>
                            <m:nary>
                              <m:naryPr>
                                <m:chr m:val="∑"/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𝑐𝑜𝑢𝑛𝑡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nary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3005A104-38CB-0C49-9756-3D00717E538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01100" y="3532188"/>
                  <a:ext cx="2197100" cy="730649"/>
                </a:xfrm>
                <a:prstGeom prst="rect">
                  <a:avLst/>
                </a:prstGeom>
                <a:blipFill>
                  <a:blip r:embed="rId2"/>
                  <a:stretch>
                    <a:fillRect t="-52542" b="-8135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49096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3C5CF-272D-1344-AE2E-24B3CB59D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Parallel Aggregation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D7766-8A87-584F-81D8-F83306693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1400"/>
            <a:ext cx="10515600" cy="55880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Use multiprocessing, not threading</a:t>
            </a:r>
          </a:p>
          <a:p>
            <a:r>
              <a:rPr lang="en-US" dirty="0"/>
              <a:t>Main thread creates a work queue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Courier" pitchFamily="2" charset="0"/>
              </a:rPr>
              <a:t>		q = </a:t>
            </a:r>
            <a:r>
              <a:rPr lang="en-US" dirty="0" err="1">
                <a:solidFill>
                  <a:srgbClr val="C00000"/>
                </a:solidFill>
                <a:latin typeface="Courier" pitchFamily="2" charset="0"/>
              </a:rPr>
              <a:t>multiprocessing.Queue</a:t>
            </a:r>
            <a:r>
              <a:rPr lang="en-US" dirty="0">
                <a:solidFill>
                  <a:srgbClr val="C00000"/>
                </a:solidFill>
                <a:latin typeface="Courier" pitchFamily="2" charset="0"/>
              </a:rPr>
              <a:t>()</a:t>
            </a:r>
          </a:p>
          <a:p>
            <a:r>
              <a:rPr lang="en-US" dirty="0"/>
              <a:t>Puts work on it, as points to files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Courier" pitchFamily="2" charset="0"/>
              </a:rPr>
              <a:t>		</a:t>
            </a:r>
            <a:r>
              <a:rPr lang="en-US" dirty="0" err="1">
                <a:solidFill>
                  <a:srgbClr val="C00000"/>
                </a:solidFill>
                <a:latin typeface="Courier" pitchFamily="2" charset="0"/>
              </a:rPr>
              <a:t>q.put</a:t>
            </a:r>
            <a:r>
              <a:rPr lang="en-US" dirty="0">
                <a:solidFill>
                  <a:srgbClr val="C00000"/>
                </a:solidFill>
                <a:latin typeface="Courier" pitchFamily="2" charset="0"/>
              </a:rPr>
              <a:t>(file1); </a:t>
            </a:r>
            <a:r>
              <a:rPr lang="en-US" dirty="0" err="1">
                <a:solidFill>
                  <a:srgbClr val="C00000"/>
                </a:solidFill>
                <a:latin typeface="Courier" pitchFamily="2" charset="0"/>
              </a:rPr>
              <a:t>q.put</a:t>
            </a:r>
            <a:r>
              <a:rPr lang="en-US" dirty="0">
                <a:solidFill>
                  <a:srgbClr val="C00000"/>
                </a:solidFill>
                <a:latin typeface="Courier" pitchFamily="2" charset="0"/>
              </a:rPr>
              <a:t>(file2)</a:t>
            </a:r>
          </a:p>
          <a:p>
            <a:r>
              <a:rPr lang="en-US" dirty="0"/>
              <a:t>Starts threads, passing them the work queue, as well as a result queue</a:t>
            </a:r>
          </a:p>
          <a:p>
            <a:r>
              <a:rPr lang="en-US" dirty="0"/>
              <a:t>Threads pull from queue in a loop: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C00000"/>
                </a:solidFill>
                <a:latin typeface="Courier" pitchFamily="2" charset="0"/>
              </a:rPr>
              <a:t>while True: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Courier" pitchFamily="2" charset="0"/>
              </a:rPr>
              <a:t>			f = </a:t>
            </a:r>
            <a:r>
              <a:rPr lang="en-US" dirty="0" err="1">
                <a:solidFill>
                  <a:srgbClr val="C00000"/>
                </a:solidFill>
                <a:latin typeface="Courier" pitchFamily="2" charset="0"/>
              </a:rPr>
              <a:t>q.get</a:t>
            </a:r>
            <a:r>
              <a:rPr lang="en-US" dirty="0">
                <a:solidFill>
                  <a:srgbClr val="C00000"/>
                </a:solidFill>
                <a:latin typeface="Courier" pitchFamily="2" charset="0"/>
              </a:rPr>
              <a:t>(block=False)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Courier" pitchFamily="2" charset="0"/>
              </a:rPr>
              <a:t>			process(f)</a:t>
            </a:r>
          </a:p>
          <a:p>
            <a:r>
              <a:rPr lang="en-US" dirty="0"/>
              <a:t>Threads compute running sum and average</a:t>
            </a:r>
          </a:p>
          <a:p>
            <a:r>
              <a:rPr lang="en-US" dirty="0"/>
              <a:t>Once complete, threads put their running sum and average on the result queue: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Courier" pitchFamily="2" charset="0"/>
              </a:rPr>
              <a:t>	 	</a:t>
            </a:r>
            <a:r>
              <a:rPr lang="en-US" dirty="0" err="1">
                <a:solidFill>
                  <a:srgbClr val="C00000"/>
                </a:solidFill>
                <a:latin typeface="Courier" pitchFamily="2" charset="0"/>
              </a:rPr>
              <a:t>out_q.put</a:t>
            </a:r>
            <a:r>
              <a:rPr lang="en-US" dirty="0">
                <a:solidFill>
                  <a:srgbClr val="C00000"/>
                </a:solidFill>
                <a:latin typeface="Courier" pitchFamily="2" charset="0"/>
              </a:rPr>
              <a:t>((</a:t>
            </a:r>
            <a:r>
              <a:rPr lang="en-US" dirty="0" err="1">
                <a:solidFill>
                  <a:srgbClr val="C00000"/>
                </a:solidFill>
                <a:latin typeface="Courier" pitchFamily="2" charset="0"/>
              </a:rPr>
              <a:t>age_sum</a:t>
            </a:r>
            <a:r>
              <a:rPr lang="en-US" dirty="0">
                <a:solidFill>
                  <a:srgbClr val="C00000"/>
                </a:solidFill>
                <a:latin typeface="Courier" pitchFamily="2" charset="0"/>
              </a:rPr>
              <a:t>, </a:t>
            </a:r>
            <a:r>
              <a:rPr lang="en-US" dirty="0" err="1">
                <a:solidFill>
                  <a:srgbClr val="C00000"/>
                </a:solidFill>
                <a:latin typeface="Courier" pitchFamily="2" charset="0"/>
              </a:rPr>
              <a:t>age_cnt</a:t>
            </a:r>
            <a:r>
              <a:rPr lang="en-US" dirty="0">
                <a:solidFill>
                  <a:srgbClr val="C00000"/>
                </a:solidFill>
                <a:latin typeface="Courier" pitchFamily="2" charset="0"/>
              </a:rPr>
              <a:t>))</a:t>
            </a:r>
          </a:p>
          <a:p>
            <a:r>
              <a:rPr lang="en-US" dirty="0"/>
              <a:t>Main thread blocks on result queue to read a result from each worker: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C00000"/>
                </a:solidFill>
                <a:latin typeface="Courier" pitchFamily="2" charset="0"/>
              </a:rPr>
              <a:t>for p in procs: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Courier" pitchFamily="2" charset="0"/>
              </a:rPr>
              <a:t>			(</a:t>
            </a:r>
            <a:r>
              <a:rPr lang="en-US" dirty="0" err="1">
                <a:solidFill>
                  <a:srgbClr val="C00000"/>
                </a:solidFill>
                <a:latin typeface="Courier" pitchFamily="2" charset="0"/>
              </a:rPr>
              <a:t>p_sum,p_count</a:t>
            </a:r>
            <a:r>
              <a:rPr lang="en-US" dirty="0">
                <a:solidFill>
                  <a:srgbClr val="C00000"/>
                </a:solidFill>
                <a:latin typeface="Courier" pitchFamily="2" charset="0"/>
              </a:rPr>
              <a:t>) = </a:t>
            </a:r>
            <a:r>
              <a:rPr lang="en-US" dirty="0" err="1">
                <a:solidFill>
                  <a:srgbClr val="C00000"/>
                </a:solidFill>
                <a:latin typeface="Courier" pitchFamily="2" charset="0"/>
              </a:rPr>
              <a:t>out_q.get</a:t>
            </a:r>
            <a:r>
              <a:rPr lang="en-US" dirty="0">
                <a:solidFill>
                  <a:srgbClr val="C00000"/>
                </a:solidFill>
                <a:latin typeface="Courier" pitchFamily="2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888918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54BB73E-8857-6A40-8E5E-324D88CF83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450" y="266700"/>
            <a:ext cx="8801100" cy="6324600"/>
          </a:xfrm>
          <a:prstGeom prst="rect">
            <a:avLst/>
          </a:prstGeom>
        </p:spPr>
      </p:pic>
      <p:sp>
        <p:nvSpPr>
          <p:cNvPr id="8" name="Down Arrow 7">
            <a:extLst>
              <a:ext uri="{FF2B5EF4-FFF2-40B4-BE49-F238E27FC236}">
                <a16:creationId xmlns:a16="http://schemas.microsoft.com/office/drawing/2014/main" id="{B4136238-357D-8C44-9243-07B68A8B8A14}"/>
              </a:ext>
            </a:extLst>
          </p:cNvPr>
          <p:cNvSpPr/>
          <p:nvPr/>
        </p:nvSpPr>
        <p:spPr>
          <a:xfrm>
            <a:off x="4305300" y="3695700"/>
            <a:ext cx="266700" cy="584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D153C8-4AAC-374D-A086-9F8F12D75DBD}"/>
              </a:ext>
            </a:extLst>
          </p:cNvPr>
          <p:cNvSpPr txBox="1"/>
          <p:nvPr/>
        </p:nvSpPr>
        <p:spPr>
          <a:xfrm>
            <a:off x="4572000" y="3618468"/>
            <a:ext cx="2290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happened here?</a:t>
            </a:r>
          </a:p>
        </p:txBody>
      </p:sp>
    </p:spTree>
    <p:extLst>
      <p:ext uri="{BB962C8B-B14F-4D97-AF65-F5344CB8AC3E}">
        <p14:creationId xmlns:p14="http://schemas.microsoft.com/office/powerpoint/2010/main" val="1529179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1515</Words>
  <Application>Microsoft Macintosh PowerPoint</Application>
  <PresentationFormat>Widescreen</PresentationFormat>
  <Paragraphs>335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Courier</vt:lpstr>
      <vt:lpstr>Office Theme</vt:lpstr>
      <vt:lpstr>Parallelism 6.S080 Lecture 15</vt:lpstr>
      <vt:lpstr>PowerPoint Presentation</vt:lpstr>
      <vt:lpstr>PowerPoint Presentation</vt:lpstr>
      <vt:lpstr>Threads vs Processes</vt:lpstr>
      <vt:lpstr>Python Threads API</vt:lpstr>
      <vt:lpstr>Python Multiprocessing API</vt:lpstr>
      <vt:lpstr>Parallel Aggregation</vt:lpstr>
      <vt:lpstr>Parallel Aggregation Implementation</vt:lpstr>
      <vt:lpstr>PowerPoint Presentation</vt:lpstr>
      <vt:lpstr>Clicker</vt:lpstr>
      <vt:lpstr>Parallelism Approach</vt:lpstr>
      <vt:lpstr>Parallel Dataflow Example</vt:lpstr>
      <vt:lpstr>Parallel Join – Random Partitioning Naïve Algo  (1, …) indicates value of join attribute </vt:lpstr>
      <vt:lpstr>Parallel Join – Prepartitioned  (1, …) indicates value of join attribute </vt:lpstr>
      <vt:lpstr>Parallel Join – Repartitioning  Aka shuffle join</vt:lpstr>
      <vt:lpstr>Dask</vt:lpstr>
      <vt:lpstr>Many alternatives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Samuel R Madden</dc:creator>
  <cp:lastModifiedBy>Samuel R Madden</cp:lastModifiedBy>
  <cp:revision>23</cp:revision>
  <dcterms:created xsi:type="dcterms:W3CDTF">2019-10-28T12:39:45Z</dcterms:created>
  <dcterms:modified xsi:type="dcterms:W3CDTF">2019-10-29T00:29:13Z</dcterms:modified>
</cp:coreProperties>
</file>