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61" r:id="rId4"/>
    <p:sldId id="257" r:id="rId5"/>
    <p:sldId id="272" r:id="rId6"/>
    <p:sldId id="273" r:id="rId7"/>
    <p:sldId id="284" r:id="rId8"/>
    <p:sldId id="285" r:id="rId9"/>
    <p:sldId id="286" r:id="rId10"/>
    <p:sldId id="293" r:id="rId11"/>
    <p:sldId id="258" r:id="rId12"/>
    <p:sldId id="259" r:id="rId13"/>
    <p:sldId id="302" r:id="rId14"/>
    <p:sldId id="317" r:id="rId15"/>
    <p:sldId id="304" r:id="rId16"/>
    <p:sldId id="267" r:id="rId17"/>
    <p:sldId id="270" r:id="rId18"/>
    <p:sldId id="271" r:id="rId19"/>
    <p:sldId id="295" r:id="rId20"/>
    <p:sldId id="297" r:id="rId21"/>
    <p:sldId id="298" r:id="rId22"/>
    <p:sldId id="299" r:id="rId23"/>
    <p:sldId id="291" r:id="rId24"/>
    <p:sldId id="287" r:id="rId25"/>
    <p:sldId id="288" r:id="rId26"/>
    <p:sldId id="289" r:id="rId27"/>
    <p:sldId id="290" r:id="rId28"/>
    <p:sldId id="292" r:id="rId29"/>
    <p:sldId id="308" r:id="rId30"/>
    <p:sldId id="300" r:id="rId31"/>
    <p:sldId id="301" r:id="rId32"/>
    <p:sldId id="310" r:id="rId33"/>
    <p:sldId id="311" r:id="rId34"/>
    <p:sldId id="313" r:id="rId35"/>
    <p:sldId id="314" r:id="rId36"/>
    <p:sldId id="315" r:id="rId37"/>
    <p:sldId id="316" r:id="rId38"/>
    <p:sldId id="30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>
        <p:scale>
          <a:sx n="85" d="100"/>
          <a:sy n="85" d="100"/>
        </p:scale>
        <p:origin x="83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70CD6-2562-D747-990B-E170C755D108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D5EAE-2375-C741-94E4-534094EF6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9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 picture/hippie joke</a:t>
            </a:r>
          </a:p>
        </p:txBody>
      </p:sp>
    </p:spTree>
    <p:extLst>
      <p:ext uri="{BB962C8B-B14F-4D97-AF65-F5344CB8AC3E}">
        <p14:creationId xmlns:p14="http://schemas.microsoft.com/office/powerpoint/2010/main" val="38488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Reread</a:t>
            </a:r>
            <a:r>
              <a:rPr lang="en-US" baseline="0" dirty="0"/>
              <a:t> IQ papers on bitmap indexes and index </a:t>
            </a:r>
            <a:r>
              <a:rPr lang="en-US" baseline="0" dirty="0" err="1"/>
              <a:t>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6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D5EAE-2375-C741-94E4-534094EF6F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4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51E0-34AC-FB48-A145-8893830FD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D4B40-F25D-954E-BD14-118E1BEA1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2E97-7998-5B47-8577-395BD7C3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6F06-6938-9744-A2F9-A8ECB3735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41CE-AA24-FB4F-B668-69379D89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CD180-99F6-3443-B766-5F4A46AE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BCC-8125-2041-8F3E-D7ACEEA6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8641-509C-B246-A18E-C464F2DF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A4CF9-3009-5F4F-9F5A-36D681CB8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A3F5E-9545-2143-98BB-9C93320B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6F06-6938-9744-A2F9-A8ECB3735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F5559-F163-7A49-9D75-3820CDCB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0D8BD-A9B8-9944-8B2D-C3D2A0D9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BCC-8125-2041-8F3E-D7ACEEA6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6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EB1671-1736-3B4D-A8AA-AEB2BF084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68A4A-773D-3D46-8518-EF149B815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46276-2847-CA4A-BD42-BD63956A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6F06-6938-9744-A2F9-A8ECB3735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6E57B-5F0C-E848-9603-61B9B9BC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CB031-9FE0-1E42-B981-A59C971C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BCC-8125-2041-8F3E-D7ACEEA6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7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08FB-B10E-4A4F-941E-257AED91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55592-0DC0-C64B-855F-D462DA8B0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0DE6E-1AED-0648-8CCA-90517886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6F06-6938-9744-A2F9-A8ECB3735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43203-0096-C34E-9ED4-D67C6B39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FD5F2-25F5-7D46-B8C9-87E73310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BCC-8125-2041-8F3E-D7ACEEA6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4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7FC7-EA75-414A-A29D-23A3053D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9200C-48D3-004E-8403-A2D1C0379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514C-2DDA-EB4F-BEBA-F704297F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6F06-6938-9744-A2F9-A8ECB3735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6BFE2-BE86-504A-BC3D-35DCF3BC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D2AAE-EF32-2F44-8834-6460540C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BCC-8125-2041-8F3E-D7ACEEA6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8F38-6177-EA43-9903-18604339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4AA79-833F-4F48-9329-8D3DC0E66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35C4B-4950-FF4D-BFAC-6C9153A4A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C4F6B-9978-774B-B2D0-FCA83538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6F06-6938-9744-A2F9-A8ECB3735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2A2DB-DEA5-D343-A018-49D01208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F2EA8-F73F-B54C-B7F1-7861F8D2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BCC-8125-2041-8F3E-D7ACEEA6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6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A824B-F420-194A-B240-4FEEC7EA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167E4-A7D4-8945-B1C7-60C601242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EDCF4-8B51-E34F-90DA-C31A06EF3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94850-72F9-D14B-9D47-296AAA41D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CA484-C104-2243-9634-5AB8A28DB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25904-5F98-CB44-B648-77B1E89B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6F06-6938-9744-A2F9-A8ECB3735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FD024-ACB2-2B4B-B435-8E8221D3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7A1D32-0E77-6A45-A500-18823ED5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BCC-8125-2041-8F3E-D7ACEEA6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FF0A-B7F6-FB4A-9963-67667741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DFC9F-C258-3744-84B4-FD3D2660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6F06-6938-9744-A2F9-A8ECB3735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9ED72-4AC5-3743-B20B-1E8A7B8A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8246B-97B9-D64F-ACC7-C72FFF48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BCC-8125-2041-8F3E-D7ACEEA6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6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2D9A-209E-FC4A-8871-91E6122A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6F06-6938-9744-A2F9-A8ECB3735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B3FE3-47AD-A844-8A4E-147A4B4C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18C49-A2DD-F94E-84F9-48EF6E2D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BCC-8125-2041-8F3E-D7ACEEA6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6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1F8A-A56C-3441-BE99-68D886CC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FFE4-AC35-224F-8338-FD6FE032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D32E5-5C02-6B4E-B2E8-20E1ACF30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5E114-DCD9-9B47-BFF4-C2F3B83E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6F06-6938-9744-A2F9-A8ECB3735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2A512-15E5-344C-BEFF-8592A10E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74FB5-9FE6-0248-84FD-40D3F06C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BCC-8125-2041-8F3E-D7ACEEA6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9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807FA-C379-7740-A6C0-52071452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F9E64-9FF3-624E-9F5B-8E70E7603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5920C-3BF4-FD4D-B3FC-0AC0BE893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143AE-D357-CB46-BF79-49300FF3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6F06-6938-9744-A2F9-A8ECB3735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D3476-E09F-3D43-8A57-B0279C09A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D1479-0E6B-CE45-9C2E-36D1A487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ABCC-8125-2041-8F3E-D7ACEEA6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D0028-2C0F-CF42-A035-A38AD993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302A3-CC03-E34F-83B0-B059887C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C9C5E-50DA-574E-8095-3FE48863E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6F06-6938-9744-A2F9-A8ECB373569E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C6BD-CFCB-3846-9D18-B55D77244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1123F-E95D-DB4C-8923-31A242ABB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ABCC-8125-2041-8F3E-D7ACEEA6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26D1-BA68-C64B-8C1D-CC0A407B35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Layouts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4ADA8-1BFA-9843-BEE4-E08E521E9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6.S080 Lecture</a:t>
            </a:r>
          </a:p>
          <a:p>
            <a:r>
              <a:rPr lang="en-US" dirty="0"/>
              <a:t>Sam Madden</a:t>
            </a:r>
          </a:p>
          <a:p>
            <a:r>
              <a:rPr lang="en-US" dirty="0"/>
              <a:t>10/23/2019</a:t>
            </a:r>
          </a:p>
        </p:txBody>
      </p:sp>
    </p:spTree>
    <p:extLst>
      <p:ext uri="{BB962C8B-B14F-4D97-AF65-F5344CB8AC3E}">
        <p14:creationId xmlns:p14="http://schemas.microsoft.com/office/powerpoint/2010/main" val="302297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F1B9-635A-7E44-9EF3-7BF11646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Parquet Layout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120DF3-23C4-A042-9848-E39147E57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414" y="1986635"/>
            <a:ext cx="10515600" cy="310239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951E7D-88A1-C14F-9EA2-D98BF18C31EE}"/>
              </a:ext>
            </a:extLst>
          </p:cNvPr>
          <p:cNvSpPr/>
          <p:nvPr/>
        </p:nvSpPr>
        <p:spPr>
          <a:xfrm>
            <a:off x="968679" y="56987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0" i="0" u="none" strike="noStrike" dirty="0">
                <a:solidFill>
                  <a:srgbClr val="111111"/>
                </a:solidFill>
                <a:effectLst/>
                <a:latin typeface="Roboto"/>
              </a:rPr>
              <a:t>From “A Cost-based Storage Format Selector for Materialization in Big Data Frameworks”, Faisal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7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4F34DD-1E51-7644-8FC6-3983C4574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474" y="263047"/>
            <a:ext cx="11413980" cy="71774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C42C88-363A-8A47-8A8D-82F87F4C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46" y="-294896"/>
            <a:ext cx="10515600" cy="1325563"/>
          </a:xfrm>
        </p:spPr>
        <p:txBody>
          <a:bodyPr/>
          <a:lstStyle/>
          <a:p>
            <a:r>
              <a:rPr lang="en-US" dirty="0"/>
              <a:t>Parquet vs CSV Load Times</a:t>
            </a:r>
          </a:p>
        </p:txBody>
      </p:sp>
    </p:spTree>
    <p:extLst>
      <p:ext uri="{BB962C8B-B14F-4D97-AF65-F5344CB8AC3E}">
        <p14:creationId xmlns:p14="http://schemas.microsoft.com/office/powerpoint/2010/main" val="110626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4F34DD-1E51-7644-8FC6-3983C4574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14408" y="263047"/>
            <a:ext cx="11274111" cy="71774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C42C88-363A-8A47-8A8D-82F87F4C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46" y="-294896"/>
            <a:ext cx="10515600" cy="1325563"/>
          </a:xfrm>
        </p:spPr>
        <p:txBody>
          <a:bodyPr/>
          <a:lstStyle/>
          <a:p>
            <a:r>
              <a:rPr lang="en-US" dirty="0"/>
              <a:t>Parquet vs CSV File Sizes</a:t>
            </a:r>
          </a:p>
        </p:txBody>
      </p:sp>
    </p:spTree>
    <p:extLst>
      <p:ext uri="{BB962C8B-B14F-4D97-AF65-F5344CB8AC3E}">
        <p14:creationId xmlns:p14="http://schemas.microsoft.com/office/powerpoint/2010/main" val="170362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C140-A6B2-DB48-A5F2-D86D8F3F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AA5AA-6B45-2A47-8521-01C509EF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46" y="1456857"/>
            <a:ext cx="10515600" cy="842419"/>
          </a:xfrm>
        </p:spPr>
        <p:txBody>
          <a:bodyPr/>
          <a:lstStyle/>
          <a:p>
            <a:r>
              <a:rPr lang="en-US" dirty="0"/>
              <a:t>Slice dataset according to some attribute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3BE7D9-6E49-504D-9281-92A045E3E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205429"/>
              </p:ext>
            </p:extLst>
          </p:nvPr>
        </p:nvGraphicFramePr>
        <p:xfrm>
          <a:off x="1029919" y="2246834"/>
          <a:ext cx="423101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8">
                  <a:extLst>
                    <a:ext uri="{9D8B030D-6E8A-4147-A177-3AD203B41FA5}">
                      <a16:colId xmlns:a16="http://schemas.microsoft.com/office/drawing/2014/main" val="598165154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241918606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048954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1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04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67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7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9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36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5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5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9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07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37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4172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D22091-AE69-4540-B8A3-6D33B7ACA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08700"/>
              </p:ext>
            </p:extLst>
          </p:nvPr>
        </p:nvGraphicFramePr>
        <p:xfrm>
          <a:off x="7076681" y="568408"/>
          <a:ext cx="423101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8">
                  <a:extLst>
                    <a:ext uri="{9D8B030D-6E8A-4147-A177-3AD203B41FA5}">
                      <a16:colId xmlns:a16="http://schemas.microsoft.com/office/drawing/2014/main" val="598165154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241918606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048954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1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04105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0B18E3-728E-0F4B-A820-1A80F5116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583986"/>
              </p:ext>
            </p:extLst>
          </p:nvPr>
        </p:nvGraphicFramePr>
        <p:xfrm>
          <a:off x="7076681" y="1482852"/>
          <a:ext cx="42310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8">
                  <a:extLst>
                    <a:ext uri="{9D8B030D-6E8A-4147-A177-3AD203B41FA5}">
                      <a16:colId xmlns:a16="http://schemas.microsoft.com/office/drawing/2014/main" val="4265354516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1123509919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808934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6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5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6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8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20708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FCF09C-E0E8-0449-8493-8951761E2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67626"/>
              </p:ext>
            </p:extLst>
          </p:nvPr>
        </p:nvGraphicFramePr>
        <p:xfrm>
          <a:off x="7076681" y="3509816"/>
          <a:ext cx="4231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8">
                  <a:extLst>
                    <a:ext uri="{9D8B030D-6E8A-4147-A177-3AD203B41FA5}">
                      <a16:colId xmlns:a16="http://schemas.microsoft.com/office/drawing/2014/main" val="4265354516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1123509919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808934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6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5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6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8313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4ADC1FF-6133-BB4F-9471-7EBA43ABE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54043"/>
              </p:ext>
            </p:extLst>
          </p:nvPr>
        </p:nvGraphicFramePr>
        <p:xfrm>
          <a:off x="7076681" y="5213554"/>
          <a:ext cx="4231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8">
                  <a:extLst>
                    <a:ext uri="{9D8B030D-6E8A-4147-A177-3AD203B41FA5}">
                      <a16:colId xmlns:a16="http://schemas.microsoft.com/office/drawing/2014/main" val="4265354516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1123509919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808934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6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5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6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83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3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C140-A6B2-DB48-A5F2-D86D8F3F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AA5AA-6B45-2A47-8521-01C509EF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46" y="1456857"/>
            <a:ext cx="10515600" cy="842419"/>
          </a:xfrm>
        </p:spPr>
        <p:txBody>
          <a:bodyPr/>
          <a:lstStyle/>
          <a:p>
            <a:r>
              <a:rPr lang="en-US" dirty="0"/>
              <a:t>Can also order data according to some attribute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3BE7D9-6E49-504D-9281-92A045E3E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77142"/>
              </p:ext>
            </p:extLst>
          </p:nvPr>
        </p:nvGraphicFramePr>
        <p:xfrm>
          <a:off x="1029919" y="2042795"/>
          <a:ext cx="423101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8">
                  <a:extLst>
                    <a:ext uri="{9D8B030D-6E8A-4147-A177-3AD203B41FA5}">
                      <a16:colId xmlns:a16="http://schemas.microsoft.com/office/drawing/2014/main" val="598165154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241918606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048954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1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04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67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7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9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36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5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5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9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07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37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4172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A955EDA-6CB6-0A46-B412-09CDACE2D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529938"/>
              </p:ext>
            </p:extLst>
          </p:nvPr>
        </p:nvGraphicFramePr>
        <p:xfrm>
          <a:off x="6593769" y="2042795"/>
          <a:ext cx="423101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8">
                  <a:extLst>
                    <a:ext uri="{9D8B030D-6E8A-4147-A177-3AD203B41FA5}">
                      <a16:colId xmlns:a16="http://schemas.microsoft.com/office/drawing/2014/main" val="598165154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241918606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048954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1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1/1/19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04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67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1/3/19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67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1/4/19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9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36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1/4/19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556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5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1/3/19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9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1/4/19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07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1/2/19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37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1/3/19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41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6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C19E-027F-5E43-BF52-05515B80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85" y="161086"/>
            <a:ext cx="10515600" cy="1325563"/>
          </a:xfrm>
        </p:spPr>
        <p:txBody>
          <a:bodyPr/>
          <a:lstStyle/>
          <a:p>
            <a:r>
              <a:rPr lang="en-US" dirty="0"/>
              <a:t>Can both sort &amp; partition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7625-48C1-974F-B0F2-FAC88F34D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2875" cy="4351338"/>
          </a:xfrm>
        </p:spPr>
        <p:txBody>
          <a:bodyPr/>
          <a:lstStyle/>
          <a:p>
            <a:r>
              <a:rPr lang="en-US" dirty="0"/>
              <a:t>E.g., partition on date, sort by region in each partition</a:t>
            </a:r>
          </a:p>
          <a:p>
            <a:pPr lvl="1"/>
            <a:r>
              <a:rPr lang="en-US" dirty="0"/>
              <a:t>Or vice versa</a:t>
            </a:r>
          </a:p>
          <a:p>
            <a:r>
              <a:rPr lang="en-US" dirty="0"/>
              <a:t>Best choice depends on how we plan to access data, and on how much scanning we can avoid</a:t>
            </a:r>
          </a:p>
          <a:p>
            <a:pPr lvl="1"/>
            <a:r>
              <a:rPr lang="en-US" dirty="0"/>
              <a:t>If new data is arriving in some order (e.g., time) easy to write partitions in that order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046F30-F9A9-CF4B-9390-0BD64CCE330C}"/>
              </a:ext>
            </a:extLst>
          </p:cNvPr>
          <p:cNvGraphicFramePr>
            <a:graphicFrameLocks noGrp="1"/>
          </p:cNvGraphicFramePr>
          <p:nvPr/>
        </p:nvGraphicFramePr>
        <p:xfrm>
          <a:off x="7076681" y="568408"/>
          <a:ext cx="423101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8">
                  <a:extLst>
                    <a:ext uri="{9D8B030D-6E8A-4147-A177-3AD203B41FA5}">
                      <a16:colId xmlns:a16="http://schemas.microsoft.com/office/drawing/2014/main" val="598165154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241918606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048954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1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1/1/2019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0410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3A8A63-22D2-0946-9606-9CC67D24A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22475"/>
              </p:ext>
            </p:extLst>
          </p:nvPr>
        </p:nvGraphicFramePr>
        <p:xfrm>
          <a:off x="7076681" y="1482852"/>
          <a:ext cx="42310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8">
                  <a:extLst>
                    <a:ext uri="{9D8B030D-6E8A-4147-A177-3AD203B41FA5}">
                      <a16:colId xmlns:a16="http://schemas.microsoft.com/office/drawing/2014/main" val="4265354516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1123509919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808934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6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5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6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8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1/2/2019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2070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67E365-6D94-F44D-B386-B3E258840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35506"/>
              </p:ext>
            </p:extLst>
          </p:nvPr>
        </p:nvGraphicFramePr>
        <p:xfrm>
          <a:off x="7076681" y="3509816"/>
          <a:ext cx="4231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8">
                  <a:extLst>
                    <a:ext uri="{9D8B030D-6E8A-4147-A177-3AD203B41FA5}">
                      <a16:colId xmlns:a16="http://schemas.microsoft.com/office/drawing/2014/main" val="4265354516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1123509919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808934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6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5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6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1/3/2019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8313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7F882F-9305-7A48-9045-46A561826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11323"/>
              </p:ext>
            </p:extLst>
          </p:nvPr>
        </p:nvGraphicFramePr>
        <p:xfrm>
          <a:off x="7076681" y="5213554"/>
          <a:ext cx="4231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338">
                  <a:extLst>
                    <a:ext uri="{9D8B030D-6E8A-4147-A177-3AD203B41FA5}">
                      <a16:colId xmlns:a16="http://schemas.microsoft.com/office/drawing/2014/main" val="4265354516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1123509919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808934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6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5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6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1/4/2019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83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78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</a:t>
            </a:r>
          </a:p>
        </p:txBody>
      </p:sp>
      <p:sp>
        <p:nvSpPr>
          <p:cNvPr id="4" name="Oval 3"/>
          <p:cNvSpPr/>
          <p:nvPr/>
        </p:nvSpPr>
        <p:spPr>
          <a:xfrm>
            <a:off x="4564517" y="3527614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17931" y="44240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90384" y="290882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08283" y="324083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65274" y="4282894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7496" y="511516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69397" y="5652392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114819" y="1949809"/>
            <a:ext cx="0" cy="4566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9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2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1989" y="1949809"/>
            <a:ext cx="5503720" cy="45538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26097" y="1973932"/>
            <a:ext cx="5503720" cy="45538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</a:t>
            </a:r>
          </a:p>
        </p:txBody>
      </p:sp>
      <p:sp>
        <p:nvSpPr>
          <p:cNvPr id="4" name="Oval 3"/>
          <p:cNvSpPr/>
          <p:nvPr/>
        </p:nvSpPr>
        <p:spPr>
          <a:xfrm>
            <a:off x="4564517" y="3527614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17931" y="44240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90384" y="290882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08283" y="324083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65274" y="4282894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7496" y="511516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69397" y="5652392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69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2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37377" y="1972400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81272" y="1970868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5827" y="4292679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79722" y="4291147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526ACD-2627-4542-82C2-2D82F8F82EB6}"/>
              </a:ext>
            </a:extLst>
          </p:cNvPr>
          <p:cNvSpPr txBox="1"/>
          <p:nvPr/>
        </p:nvSpPr>
        <p:spPr>
          <a:xfrm>
            <a:off x="926926" y="1402915"/>
            <a:ext cx="319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Recursively subdivide</a:t>
            </a:r>
          </a:p>
        </p:txBody>
      </p:sp>
    </p:spTree>
    <p:extLst>
      <p:ext uri="{BB962C8B-B14F-4D97-AF65-F5344CB8AC3E}">
        <p14:creationId xmlns:p14="http://schemas.microsoft.com/office/powerpoint/2010/main" val="2069290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28C8E7-702C-5245-BC6D-41685A85B402}"/>
              </a:ext>
            </a:extLst>
          </p:cNvPr>
          <p:cNvSpPr txBox="1"/>
          <p:nvPr/>
        </p:nvSpPr>
        <p:spPr>
          <a:xfrm>
            <a:off x="926926" y="1402915"/>
            <a:ext cx="42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partitions are of some maximum size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27EAD-0A72-FF42-AFAB-7193FC07AB4D}"/>
              </a:ext>
            </a:extLst>
          </p:cNvPr>
          <p:cNvSpPr txBox="1"/>
          <p:nvPr/>
        </p:nvSpPr>
        <p:spPr>
          <a:xfrm>
            <a:off x="9165131" y="571918"/>
            <a:ext cx="235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stores boundaries of rectangles, and pointers on disk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F2C22B-7D52-D34F-BA82-01F8E95E8CBF}"/>
              </a:ext>
            </a:extLst>
          </p:cNvPr>
          <p:cNvGrpSpPr/>
          <p:nvPr/>
        </p:nvGrpSpPr>
        <p:grpSpPr>
          <a:xfrm>
            <a:off x="2655270" y="1643049"/>
            <a:ext cx="6660272" cy="5268776"/>
            <a:chOff x="2655270" y="1643049"/>
            <a:chExt cx="6660272" cy="5268776"/>
          </a:xfrm>
        </p:grpSpPr>
        <p:sp>
          <p:nvSpPr>
            <p:cNvPr id="4" name="Oval 3"/>
            <p:cNvSpPr/>
            <p:nvPr/>
          </p:nvSpPr>
          <p:spPr>
            <a:xfrm>
              <a:off x="4564517" y="3527614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217931" y="4424020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690384" y="2908821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08283" y="3240830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265274" y="4282894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77496" y="5115161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569397" y="5652392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9992" y="6475840"/>
              <a:ext cx="375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2209" y="3621484"/>
              <a:ext cx="375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81272" y="1970868"/>
              <a:ext cx="2735717" cy="231204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35827" y="4292679"/>
              <a:ext cx="2735717" cy="231204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48656" y="1970867"/>
              <a:ext cx="1364545" cy="118474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19828" y="1969335"/>
              <a:ext cx="1364545" cy="118474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45556" y="3147950"/>
              <a:ext cx="1364545" cy="112366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16729" y="3146418"/>
              <a:ext cx="1364545" cy="112366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87902" y="4286550"/>
              <a:ext cx="1364545" cy="112366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86352" y="5413282"/>
              <a:ext cx="1364545" cy="118837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59074" y="4285018"/>
              <a:ext cx="1364545" cy="112366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57524" y="5411750"/>
              <a:ext cx="1364545" cy="118837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889941-7AA7-F94E-AAE1-AF123ED3DB15}"/>
                </a:ext>
              </a:extLst>
            </p:cNvPr>
            <p:cNvSpPr txBox="1"/>
            <p:nvPr/>
          </p:nvSpPr>
          <p:spPr>
            <a:xfrm>
              <a:off x="4244758" y="1666276"/>
              <a:ext cx="493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.25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F95DFA-4591-BC42-8AAE-489A677B1C64}"/>
                </a:ext>
              </a:extLst>
            </p:cNvPr>
            <p:cNvSpPr txBox="1"/>
            <p:nvPr/>
          </p:nvSpPr>
          <p:spPr>
            <a:xfrm>
              <a:off x="2655270" y="2907504"/>
              <a:ext cx="493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.25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A76AD2-D15D-2342-92D3-F4AD5AD0E315}"/>
                </a:ext>
              </a:extLst>
            </p:cNvPr>
            <p:cNvSpPr txBox="1"/>
            <p:nvPr/>
          </p:nvSpPr>
          <p:spPr>
            <a:xfrm>
              <a:off x="2683090" y="4106202"/>
              <a:ext cx="493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CC6F20-5B0D-AF44-94E2-5B47B0C9B652}"/>
                </a:ext>
              </a:extLst>
            </p:cNvPr>
            <p:cNvSpPr txBox="1"/>
            <p:nvPr/>
          </p:nvSpPr>
          <p:spPr>
            <a:xfrm>
              <a:off x="5703964" y="1643049"/>
              <a:ext cx="493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B828BD-B533-164A-8573-3AE0C1C92C8B}"/>
                </a:ext>
              </a:extLst>
            </p:cNvPr>
            <p:cNvSpPr txBox="1"/>
            <p:nvPr/>
          </p:nvSpPr>
          <p:spPr>
            <a:xfrm>
              <a:off x="8576340" y="4053213"/>
              <a:ext cx="493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E883634-F231-5E44-89A1-C71B4971CDB6}"/>
                </a:ext>
              </a:extLst>
            </p:cNvPr>
            <p:cNvSpPr txBox="1"/>
            <p:nvPr/>
          </p:nvSpPr>
          <p:spPr>
            <a:xfrm>
              <a:off x="8576340" y="5221573"/>
              <a:ext cx="493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.75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D7366C-D9F7-B243-9861-C49F4071E3A3}"/>
                </a:ext>
              </a:extLst>
            </p:cNvPr>
            <p:cNvSpPr txBox="1"/>
            <p:nvPr/>
          </p:nvSpPr>
          <p:spPr>
            <a:xfrm>
              <a:off x="6981340" y="6542493"/>
              <a:ext cx="493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.75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3B5D2B-921D-9240-A273-91A61BA86946}"/>
                </a:ext>
              </a:extLst>
            </p:cNvPr>
            <p:cNvSpPr txBox="1"/>
            <p:nvPr/>
          </p:nvSpPr>
          <p:spPr>
            <a:xfrm>
              <a:off x="3827828" y="242788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627089-7D6D-B943-82D9-92FA77FD7006}"/>
                </a:ext>
              </a:extLst>
            </p:cNvPr>
            <p:cNvSpPr txBox="1"/>
            <p:nvPr/>
          </p:nvSpPr>
          <p:spPr>
            <a:xfrm>
              <a:off x="5128067" y="242423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AC8726-BDC5-B245-8CA3-93000B9E7559}"/>
                </a:ext>
              </a:extLst>
            </p:cNvPr>
            <p:cNvSpPr txBox="1"/>
            <p:nvPr/>
          </p:nvSpPr>
          <p:spPr>
            <a:xfrm>
              <a:off x="5158273" y="3506932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890170-E252-0742-AC5F-D2B319ACA82C}"/>
                </a:ext>
              </a:extLst>
            </p:cNvPr>
            <p:cNvSpPr txBox="1"/>
            <p:nvPr/>
          </p:nvSpPr>
          <p:spPr>
            <a:xfrm flipH="1">
              <a:off x="3827828" y="3527614"/>
              <a:ext cx="148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077CA8-BA72-8C4E-B695-2AFB5AE2EF41}"/>
                </a:ext>
              </a:extLst>
            </p:cNvPr>
            <p:cNvSpPr txBox="1"/>
            <p:nvPr/>
          </p:nvSpPr>
          <p:spPr>
            <a:xfrm flipH="1">
              <a:off x="7137459" y="2903764"/>
              <a:ext cx="148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5B3FD3-A751-6848-923C-9EDC09DC3414}"/>
                </a:ext>
              </a:extLst>
            </p:cNvPr>
            <p:cNvSpPr txBox="1"/>
            <p:nvPr/>
          </p:nvSpPr>
          <p:spPr>
            <a:xfrm flipH="1">
              <a:off x="4297343" y="5199229"/>
              <a:ext cx="148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2DC517-013D-9D42-8E37-7319E4F28771}"/>
                </a:ext>
              </a:extLst>
            </p:cNvPr>
            <p:cNvSpPr txBox="1"/>
            <p:nvPr/>
          </p:nvSpPr>
          <p:spPr>
            <a:xfrm flipH="1">
              <a:off x="6471464" y="4756100"/>
              <a:ext cx="148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CD17C5-462A-F247-BCD7-4ED00488E56F}"/>
                </a:ext>
              </a:extLst>
            </p:cNvPr>
            <p:cNvSpPr txBox="1"/>
            <p:nvPr/>
          </p:nvSpPr>
          <p:spPr>
            <a:xfrm flipH="1">
              <a:off x="7832697" y="4745829"/>
              <a:ext cx="148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AE3D3D2-FFFD-7142-8A04-3B061EFE82C3}"/>
                </a:ext>
              </a:extLst>
            </p:cNvPr>
            <p:cNvSpPr txBox="1"/>
            <p:nvPr/>
          </p:nvSpPr>
          <p:spPr>
            <a:xfrm flipH="1">
              <a:off x="6482519" y="6004144"/>
              <a:ext cx="148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A7961C-7D00-8641-92F0-55CFEA7DDF7B}"/>
                </a:ext>
              </a:extLst>
            </p:cNvPr>
            <p:cNvSpPr txBox="1"/>
            <p:nvPr/>
          </p:nvSpPr>
          <p:spPr>
            <a:xfrm flipH="1">
              <a:off x="7820108" y="5969120"/>
              <a:ext cx="148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</a:t>
              </a:r>
            </a:p>
          </p:txBody>
        </p:sp>
      </p:grp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DC8EFD2C-77ED-6240-BE7E-95A0982F5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78242"/>
              </p:ext>
            </p:extLst>
          </p:nvPr>
        </p:nvGraphicFramePr>
        <p:xfrm>
          <a:off x="8142563" y="2807508"/>
          <a:ext cx="389954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909">
                  <a:extLst>
                    <a:ext uri="{9D8B030D-6E8A-4147-A177-3AD203B41FA5}">
                      <a16:colId xmlns:a16="http://schemas.microsoft.com/office/drawing/2014/main" val="1179846398"/>
                    </a:ext>
                  </a:extLst>
                </a:gridCol>
                <a:gridCol w="779909">
                  <a:extLst>
                    <a:ext uri="{9D8B030D-6E8A-4147-A177-3AD203B41FA5}">
                      <a16:colId xmlns:a16="http://schemas.microsoft.com/office/drawing/2014/main" val="1680203967"/>
                    </a:ext>
                  </a:extLst>
                </a:gridCol>
                <a:gridCol w="779909">
                  <a:extLst>
                    <a:ext uri="{9D8B030D-6E8A-4147-A177-3AD203B41FA5}">
                      <a16:colId xmlns:a16="http://schemas.microsoft.com/office/drawing/2014/main" val="705104366"/>
                    </a:ext>
                  </a:extLst>
                </a:gridCol>
                <a:gridCol w="779909">
                  <a:extLst>
                    <a:ext uri="{9D8B030D-6E8A-4147-A177-3AD203B41FA5}">
                      <a16:colId xmlns:a16="http://schemas.microsoft.com/office/drawing/2014/main" val="1900011560"/>
                    </a:ext>
                  </a:extLst>
                </a:gridCol>
                <a:gridCol w="779909">
                  <a:extLst>
                    <a:ext uri="{9D8B030D-6E8A-4147-A177-3AD203B41FA5}">
                      <a16:colId xmlns:a16="http://schemas.microsoft.com/office/drawing/2014/main" val="1037940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968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80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55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55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480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618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31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613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37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602 L -0.16303 0.00602 " pathEditMode="relative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C934-2D09-0C40-AF52-A3B87415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7" y="518754"/>
            <a:ext cx="10515600" cy="1325563"/>
          </a:xfrm>
        </p:spPr>
        <p:txBody>
          <a:bodyPr/>
          <a:lstStyle/>
          <a:p>
            <a:r>
              <a:rPr lang="en-US" dirty="0" err="1"/>
              <a:t>ZOrder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F6AD5E-0AFF-794C-914E-EA3B0913B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108439"/>
              </p:ext>
            </p:extLst>
          </p:nvPr>
        </p:nvGraphicFramePr>
        <p:xfrm>
          <a:off x="3485020" y="455465"/>
          <a:ext cx="5508672" cy="61062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8584">
                  <a:extLst>
                    <a:ext uri="{9D8B030D-6E8A-4147-A177-3AD203B41FA5}">
                      <a16:colId xmlns:a16="http://schemas.microsoft.com/office/drawing/2014/main" val="4264439513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3461992062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2667888719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1547048220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86551605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1671085899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2643126407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2305338684"/>
                    </a:ext>
                  </a:extLst>
                </a:gridCol>
              </a:tblGrid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310978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788945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45309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187516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334793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64783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047895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087151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49CBCF-68FC-BF4E-97B3-E6882F9B7467}"/>
              </a:ext>
            </a:extLst>
          </p:cNvPr>
          <p:cNvCxnSpPr/>
          <p:nvPr/>
        </p:nvCxnSpPr>
        <p:spPr>
          <a:xfrm>
            <a:off x="3707704" y="821171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B6666E-819D-BF4C-AF0F-E534275DDD70}"/>
              </a:ext>
            </a:extLst>
          </p:cNvPr>
          <p:cNvCxnSpPr>
            <a:cxnSpLocks/>
          </p:cNvCxnSpPr>
          <p:nvPr/>
        </p:nvCxnSpPr>
        <p:spPr>
          <a:xfrm flipV="1">
            <a:off x="3707704" y="854819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942F3F-810C-3440-8CAD-9C20D723618F}"/>
              </a:ext>
            </a:extLst>
          </p:cNvPr>
          <p:cNvCxnSpPr>
            <a:cxnSpLocks/>
          </p:cNvCxnSpPr>
          <p:nvPr/>
        </p:nvCxnSpPr>
        <p:spPr>
          <a:xfrm flipV="1">
            <a:off x="3707705" y="1539101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B5F0BD-2AB6-D949-9A69-63C22A473984}"/>
              </a:ext>
            </a:extLst>
          </p:cNvPr>
          <p:cNvCxnSpPr/>
          <p:nvPr/>
        </p:nvCxnSpPr>
        <p:spPr>
          <a:xfrm>
            <a:off x="5112707" y="81283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209F07-B905-F740-939A-9365FFB1D592}"/>
              </a:ext>
            </a:extLst>
          </p:cNvPr>
          <p:cNvCxnSpPr>
            <a:cxnSpLocks/>
          </p:cNvCxnSpPr>
          <p:nvPr/>
        </p:nvCxnSpPr>
        <p:spPr>
          <a:xfrm flipV="1">
            <a:off x="5112707" y="84648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B199F6-2A8E-FF4C-A895-E43C6C9B4674}"/>
              </a:ext>
            </a:extLst>
          </p:cNvPr>
          <p:cNvCxnSpPr>
            <a:cxnSpLocks/>
          </p:cNvCxnSpPr>
          <p:nvPr/>
        </p:nvCxnSpPr>
        <p:spPr>
          <a:xfrm flipV="1">
            <a:off x="5112708" y="153076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27D8BA-9638-EA41-8845-1C1A148A6041}"/>
              </a:ext>
            </a:extLst>
          </p:cNvPr>
          <p:cNvCxnSpPr>
            <a:cxnSpLocks/>
          </p:cNvCxnSpPr>
          <p:nvPr/>
        </p:nvCxnSpPr>
        <p:spPr>
          <a:xfrm flipV="1">
            <a:off x="4622104" y="875582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9E0B16-DC88-C844-A121-261527175098}"/>
              </a:ext>
            </a:extLst>
          </p:cNvPr>
          <p:cNvCxnSpPr>
            <a:cxnSpLocks/>
          </p:cNvCxnSpPr>
          <p:nvPr/>
        </p:nvCxnSpPr>
        <p:spPr>
          <a:xfrm flipV="1">
            <a:off x="3707704" y="1530769"/>
            <a:ext cx="2194143" cy="73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C3A03F-2F7A-5A4E-8C89-8ED0F7A3E785}"/>
              </a:ext>
            </a:extLst>
          </p:cNvPr>
          <p:cNvCxnSpPr/>
          <p:nvPr/>
        </p:nvCxnSpPr>
        <p:spPr>
          <a:xfrm>
            <a:off x="3764071" y="233092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65F83B-E635-C44B-B683-60B42BD27CDA}"/>
              </a:ext>
            </a:extLst>
          </p:cNvPr>
          <p:cNvCxnSpPr>
            <a:cxnSpLocks/>
          </p:cNvCxnSpPr>
          <p:nvPr/>
        </p:nvCxnSpPr>
        <p:spPr>
          <a:xfrm flipV="1">
            <a:off x="3764071" y="236457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17A515-47F6-CB4D-A6EF-C3B7D9BECCB6}"/>
              </a:ext>
            </a:extLst>
          </p:cNvPr>
          <p:cNvCxnSpPr>
            <a:cxnSpLocks/>
          </p:cNvCxnSpPr>
          <p:nvPr/>
        </p:nvCxnSpPr>
        <p:spPr>
          <a:xfrm flipV="1">
            <a:off x="3764072" y="304885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4A01259-5352-514D-A56E-5733651C39F6}"/>
              </a:ext>
            </a:extLst>
          </p:cNvPr>
          <p:cNvCxnSpPr>
            <a:cxnSpLocks/>
          </p:cNvCxnSpPr>
          <p:nvPr/>
        </p:nvCxnSpPr>
        <p:spPr>
          <a:xfrm flipV="1">
            <a:off x="4637064" y="2417147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CF1948-E495-5B41-9F37-4FEB4952E85C}"/>
              </a:ext>
            </a:extLst>
          </p:cNvPr>
          <p:cNvCxnSpPr/>
          <p:nvPr/>
        </p:nvCxnSpPr>
        <p:spPr>
          <a:xfrm>
            <a:off x="5219178" y="233092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44FB0F-E1C6-DA4B-9500-A964DDB790D6}"/>
              </a:ext>
            </a:extLst>
          </p:cNvPr>
          <p:cNvCxnSpPr>
            <a:cxnSpLocks/>
          </p:cNvCxnSpPr>
          <p:nvPr/>
        </p:nvCxnSpPr>
        <p:spPr>
          <a:xfrm flipV="1">
            <a:off x="5219178" y="236457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A16B36-8FB7-4447-8237-C380F932A510}"/>
              </a:ext>
            </a:extLst>
          </p:cNvPr>
          <p:cNvCxnSpPr>
            <a:cxnSpLocks/>
          </p:cNvCxnSpPr>
          <p:nvPr/>
        </p:nvCxnSpPr>
        <p:spPr>
          <a:xfrm flipV="1">
            <a:off x="5219179" y="304885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9E4779A-EF5E-634D-9880-6FA5D27B991E}"/>
              </a:ext>
            </a:extLst>
          </p:cNvPr>
          <p:cNvCxnSpPr>
            <a:cxnSpLocks/>
          </p:cNvCxnSpPr>
          <p:nvPr/>
        </p:nvCxnSpPr>
        <p:spPr>
          <a:xfrm flipV="1">
            <a:off x="6054247" y="812839"/>
            <a:ext cx="308975" cy="216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B3EF3B-8EDE-C74C-B842-07370BA670D1}"/>
              </a:ext>
            </a:extLst>
          </p:cNvPr>
          <p:cNvCxnSpPr/>
          <p:nvPr/>
        </p:nvCxnSpPr>
        <p:spPr>
          <a:xfrm>
            <a:off x="6515622" y="823205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14002C-0EC4-9B41-8CBA-4CB61527F66E}"/>
              </a:ext>
            </a:extLst>
          </p:cNvPr>
          <p:cNvCxnSpPr>
            <a:cxnSpLocks/>
          </p:cNvCxnSpPr>
          <p:nvPr/>
        </p:nvCxnSpPr>
        <p:spPr>
          <a:xfrm flipV="1">
            <a:off x="6515622" y="856853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DE00ADD-46BD-414F-96EF-97BB529BDCA3}"/>
              </a:ext>
            </a:extLst>
          </p:cNvPr>
          <p:cNvCxnSpPr>
            <a:cxnSpLocks/>
          </p:cNvCxnSpPr>
          <p:nvPr/>
        </p:nvCxnSpPr>
        <p:spPr>
          <a:xfrm flipV="1">
            <a:off x="6515623" y="1541135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C3A1C54-519F-EA47-9699-16E385DA41BF}"/>
              </a:ext>
            </a:extLst>
          </p:cNvPr>
          <p:cNvCxnSpPr/>
          <p:nvPr/>
        </p:nvCxnSpPr>
        <p:spPr>
          <a:xfrm>
            <a:off x="7920625" y="814873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FB1C82-D337-404B-BCDC-B710331F27F8}"/>
              </a:ext>
            </a:extLst>
          </p:cNvPr>
          <p:cNvCxnSpPr>
            <a:cxnSpLocks/>
          </p:cNvCxnSpPr>
          <p:nvPr/>
        </p:nvCxnSpPr>
        <p:spPr>
          <a:xfrm flipV="1">
            <a:off x="7920625" y="848521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68A57D-A545-A84D-9ABA-E5C9CA6E85C1}"/>
              </a:ext>
            </a:extLst>
          </p:cNvPr>
          <p:cNvCxnSpPr>
            <a:cxnSpLocks/>
          </p:cNvCxnSpPr>
          <p:nvPr/>
        </p:nvCxnSpPr>
        <p:spPr>
          <a:xfrm flipV="1">
            <a:off x="7920626" y="1532803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9DA9DF-5ED7-3C4C-8277-750AADBEEB46}"/>
              </a:ext>
            </a:extLst>
          </p:cNvPr>
          <p:cNvCxnSpPr>
            <a:cxnSpLocks/>
          </p:cNvCxnSpPr>
          <p:nvPr/>
        </p:nvCxnSpPr>
        <p:spPr>
          <a:xfrm flipV="1">
            <a:off x="7430022" y="877616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4A1FD6-8DC2-6C48-AB58-FBA9D3CA9380}"/>
              </a:ext>
            </a:extLst>
          </p:cNvPr>
          <p:cNvCxnSpPr>
            <a:cxnSpLocks/>
          </p:cNvCxnSpPr>
          <p:nvPr/>
        </p:nvCxnSpPr>
        <p:spPr>
          <a:xfrm flipV="1">
            <a:off x="6515622" y="1532803"/>
            <a:ext cx="2194143" cy="73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5A52A52-1D97-4C46-81AC-12D0B0F3E71B}"/>
              </a:ext>
            </a:extLst>
          </p:cNvPr>
          <p:cNvCxnSpPr/>
          <p:nvPr/>
        </p:nvCxnSpPr>
        <p:spPr>
          <a:xfrm>
            <a:off x="6571989" y="2332963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6C3641-3C02-E947-B2A7-FA596DC58F9F}"/>
              </a:ext>
            </a:extLst>
          </p:cNvPr>
          <p:cNvCxnSpPr>
            <a:cxnSpLocks/>
          </p:cNvCxnSpPr>
          <p:nvPr/>
        </p:nvCxnSpPr>
        <p:spPr>
          <a:xfrm flipV="1">
            <a:off x="6571989" y="2366611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CF76C3E-2DEE-5248-996E-2E69D742AEF8}"/>
              </a:ext>
            </a:extLst>
          </p:cNvPr>
          <p:cNvCxnSpPr>
            <a:cxnSpLocks/>
          </p:cNvCxnSpPr>
          <p:nvPr/>
        </p:nvCxnSpPr>
        <p:spPr>
          <a:xfrm flipV="1">
            <a:off x="6571990" y="3050893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79E5C1-39C4-0346-9E85-DFE69926D1D1}"/>
              </a:ext>
            </a:extLst>
          </p:cNvPr>
          <p:cNvCxnSpPr>
            <a:cxnSpLocks/>
          </p:cNvCxnSpPr>
          <p:nvPr/>
        </p:nvCxnSpPr>
        <p:spPr>
          <a:xfrm flipV="1">
            <a:off x="7444982" y="2419181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B03DC92-1186-0C40-ABF3-CC0AF6B89F9D}"/>
              </a:ext>
            </a:extLst>
          </p:cNvPr>
          <p:cNvCxnSpPr/>
          <p:nvPr/>
        </p:nvCxnSpPr>
        <p:spPr>
          <a:xfrm>
            <a:off x="8027096" y="2332963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9706341-C562-A94E-AA1B-0369E8EFA3C4}"/>
              </a:ext>
            </a:extLst>
          </p:cNvPr>
          <p:cNvCxnSpPr>
            <a:cxnSpLocks/>
          </p:cNvCxnSpPr>
          <p:nvPr/>
        </p:nvCxnSpPr>
        <p:spPr>
          <a:xfrm flipV="1">
            <a:off x="8027096" y="2366611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51E54EE-C9EC-7247-AF26-14DB147A6417}"/>
              </a:ext>
            </a:extLst>
          </p:cNvPr>
          <p:cNvCxnSpPr>
            <a:cxnSpLocks/>
          </p:cNvCxnSpPr>
          <p:nvPr/>
        </p:nvCxnSpPr>
        <p:spPr>
          <a:xfrm flipV="1">
            <a:off x="8027097" y="3050893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F3ECC32-FB3B-F24D-AE54-388498E72142}"/>
              </a:ext>
            </a:extLst>
          </p:cNvPr>
          <p:cNvCxnSpPr>
            <a:cxnSpLocks/>
          </p:cNvCxnSpPr>
          <p:nvPr/>
        </p:nvCxnSpPr>
        <p:spPr>
          <a:xfrm flipV="1">
            <a:off x="3764071" y="3202970"/>
            <a:ext cx="5002061" cy="55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C18B0A7-6224-0B44-BC02-A3FE14E35192}"/>
              </a:ext>
            </a:extLst>
          </p:cNvPr>
          <p:cNvCxnSpPr/>
          <p:nvPr/>
        </p:nvCxnSpPr>
        <p:spPr>
          <a:xfrm>
            <a:off x="3707704" y="3897207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31558D0-95F5-7F4A-B3C5-73F08C457425}"/>
              </a:ext>
            </a:extLst>
          </p:cNvPr>
          <p:cNvCxnSpPr>
            <a:cxnSpLocks/>
          </p:cNvCxnSpPr>
          <p:nvPr/>
        </p:nvCxnSpPr>
        <p:spPr>
          <a:xfrm flipV="1">
            <a:off x="3707704" y="3930855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C7B7D62-6322-D04F-897F-8F769DE2BF1B}"/>
              </a:ext>
            </a:extLst>
          </p:cNvPr>
          <p:cNvCxnSpPr>
            <a:cxnSpLocks/>
          </p:cNvCxnSpPr>
          <p:nvPr/>
        </p:nvCxnSpPr>
        <p:spPr>
          <a:xfrm flipV="1">
            <a:off x="3707705" y="4615137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8D76F91-D55A-9245-B822-A0302AFB8B34}"/>
              </a:ext>
            </a:extLst>
          </p:cNvPr>
          <p:cNvCxnSpPr/>
          <p:nvPr/>
        </p:nvCxnSpPr>
        <p:spPr>
          <a:xfrm>
            <a:off x="5112707" y="3888875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FCF6A17-5277-4949-9D70-29E688D0197D}"/>
              </a:ext>
            </a:extLst>
          </p:cNvPr>
          <p:cNvCxnSpPr>
            <a:cxnSpLocks/>
          </p:cNvCxnSpPr>
          <p:nvPr/>
        </p:nvCxnSpPr>
        <p:spPr>
          <a:xfrm flipV="1">
            <a:off x="5112707" y="3922523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D0DFC6-A187-1F49-80E2-3CCD8A9B4CBB}"/>
              </a:ext>
            </a:extLst>
          </p:cNvPr>
          <p:cNvCxnSpPr>
            <a:cxnSpLocks/>
          </p:cNvCxnSpPr>
          <p:nvPr/>
        </p:nvCxnSpPr>
        <p:spPr>
          <a:xfrm flipV="1">
            <a:off x="5112708" y="4606805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85EB3EB-80F2-C345-8D3A-AAA2EC5CCF6B}"/>
              </a:ext>
            </a:extLst>
          </p:cNvPr>
          <p:cNvCxnSpPr>
            <a:cxnSpLocks/>
          </p:cNvCxnSpPr>
          <p:nvPr/>
        </p:nvCxnSpPr>
        <p:spPr>
          <a:xfrm flipV="1">
            <a:off x="4622104" y="3951618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C2C33CE-B528-BB48-9307-F2C9866D39B7}"/>
              </a:ext>
            </a:extLst>
          </p:cNvPr>
          <p:cNvCxnSpPr>
            <a:cxnSpLocks/>
          </p:cNvCxnSpPr>
          <p:nvPr/>
        </p:nvCxnSpPr>
        <p:spPr>
          <a:xfrm flipV="1">
            <a:off x="3707704" y="4606805"/>
            <a:ext cx="2194143" cy="73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E18C3CD-417F-974A-8054-EE2CA7F9429C}"/>
              </a:ext>
            </a:extLst>
          </p:cNvPr>
          <p:cNvCxnSpPr/>
          <p:nvPr/>
        </p:nvCxnSpPr>
        <p:spPr>
          <a:xfrm>
            <a:off x="3764071" y="5406965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48FC2F-EDDE-F64B-A642-519BC829A2FC}"/>
              </a:ext>
            </a:extLst>
          </p:cNvPr>
          <p:cNvCxnSpPr>
            <a:cxnSpLocks/>
          </p:cNvCxnSpPr>
          <p:nvPr/>
        </p:nvCxnSpPr>
        <p:spPr>
          <a:xfrm flipV="1">
            <a:off x="3764071" y="5440613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DCDD3D6-05EE-6D4C-ADDB-295BFE9D36CE}"/>
              </a:ext>
            </a:extLst>
          </p:cNvPr>
          <p:cNvCxnSpPr>
            <a:cxnSpLocks/>
          </p:cNvCxnSpPr>
          <p:nvPr/>
        </p:nvCxnSpPr>
        <p:spPr>
          <a:xfrm flipV="1">
            <a:off x="3764072" y="6124895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2204528-8E06-C748-B7A4-366248EF27F7}"/>
              </a:ext>
            </a:extLst>
          </p:cNvPr>
          <p:cNvCxnSpPr>
            <a:cxnSpLocks/>
          </p:cNvCxnSpPr>
          <p:nvPr/>
        </p:nvCxnSpPr>
        <p:spPr>
          <a:xfrm flipV="1">
            <a:off x="4637064" y="5493183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9757077-6432-304B-932A-8B918AC96FB3}"/>
              </a:ext>
            </a:extLst>
          </p:cNvPr>
          <p:cNvCxnSpPr/>
          <p:nvPr/>
        </p:nvCxnSpPr>
        <p:spPr>
          <a:xfrm>
            <a:off x="5219178" y="5406965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ABBE40A-61DA-254A-B84B-CC3C3AD5682A}"/>
              </a:ext>
            </a:extLst>
          </p:cNvPr>
          <p:cNvCxnSpPr>
            <a:cxnSpLocks/>
          </p:cNvCxnSpPr>
          <p:nvPr/>
        </p:nvCxnSpPr>
        <p:spPr>
          <a:xfrm flipV="1">
            <a:off x="5219178" y="5440613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7509E0-D197-6F4A-9005-C228EC5FA5E3}"/>
              </a:ext>
            </a:extLst>
          </p:cNvPr>
          <p:cNvCxnSpPr>
            <a:cxnSpLocks/>
          </p:cNvCxnSpPr>
          <p:nvPr/>
        </p:nvCxnSpPr>
        <p:spPr>
          <a:xfrm flipV="1">
            <a:off x="5219179" y="6124895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C0B9B53-5487-994D-9B38-87F7CC4EF8B4}"/>
              </a:ext>
            </a:extLst>
          </p:cNvPr>
          <p:cNvCxnSpPr>
            <a:cxnSpLocks/>
          </p:cNvCxnSpPr>
          <p:nvPr/>
        </p:nvCxnSpPr>
        <p:spPr>
          <a:xfrm flipV="1">
            <a:off x="6054247" y="3888875"/>
            <a:ext cx="308975" cy="216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20C7B8D-83C6-3C4F-A159-F95C233AAF25}"/>
              </a:ext>
            </a:extLst>
          </p:cNvPr>
          <p:cNvCxnSpPr/>
          <p:nvPr/>
        </p:nvCxnSpPr>
        <p:spPr>
          <a:xfrm>
            <a:off x="6515622" y="3899241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BCB7C87-C48D-1F4F-9300-30FEF81A6386}"/>
              </a:ext>
            </a:extLst>
          </p:cNvPr>
          <p:cNvCxnSpPr>
            <a:cxnSpLocks/>
          </p:cNvCxnSpPr>
          <p:nvPr/>
        </p:nvCxnSpPr>
        <p:spPr>
          <a:xfrm flipV="1">
            <a:off x="6515622" y="3932889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9E2E74E-4E7B-544A-A2C2-BBFCA0C08D36}"/>
              </a:ext>
            </a:extLst>
          </p:cNvPr>
          <p:cNvCxnSpPr>
            <a:cxnSpLocks/>
          </p:cNvCxnSpPr>
          <p:nvPr/>
        </p:nvCxnSpPr>
        <p:spPr>
          <a:xfrm flipV="1">
            <a:off x="6515623" y="4617171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09CE81A-997D-5A4B-9FAB-E72EA7A20B95}"/>
              </a:ext>
            </a:extLst>
          </p:cNvPr>
          <p:cNvCxnSpPr/>
          <p:nvPr/>
        </p:nvCxnSpPr>
        <p:spPr>
          <a:xfrm>
            <a:off x="7920625" y="389090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8281436-31E5-434E-801B-CEE54871B345}"/>
              </a:ext>
            </a:extLst>
          </p:cNvPr>
          <p:cNvCxnSpPr>
            <a:cxnSpLocks/>
          </p:cNvCxnSpPr>
          <p:nvPr/>
        </p:nvCxnSpPr>
        <p:spPr>
          <a:xfrm flipV="1">
            <a:off x="7920625" y="392455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49F8ABF-A7D5-3D42-B62F-55D13E0CA165}"/>
              </a:ext>
            </a:extLst>
          </p:cNvPr>
          <p:cNvCxnSpPr>
            <a:cxnSpLocks/>
          </p:cNvCxnSpPr>
          <p:nvPr/>
        </p:nvCxnSpPr>
        <p:spPr>
          <a:xfrm flipV="1">
            <a:off x="7920626" y="460883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9191AC2-CC39-4C45-ACE7-07AB82101B09}"/>
              </a:ext>
            </a:extLst>
          </p:cNvPr>
          <p:cNvCxnSpPr>
            <a:cxnSpLocks/>
          </p:cNvCxnSpPr>
          <p:nvPr/>
        </p:nvCxnSpPr>
        <p:spPr>
          <a:xfrm flipV="1">
            <a:off x="7430022" y="3953652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EAAEF4C-5AE0-5745-81F7-6B68BF1E3CA2}"/>
              </a:ext>
            </a:extLst>
          </p:cNvPr>
          <p:cNvCxnSpPr>
            <a:cxnSpLocks/>
          </p:cNvCxnSpPr>
          <p:nvPr/>
        </p:nvCxnSpPr>
        <p:spPr>
          <a:xfrm flipV="1">
            <a:off x="6515622" y="4608839"/>
            <a:ext cx="2194143" cy="73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BA811A5-201E-CA4F-B8C3-033582BFE167}"/>
              </a:ext>
            </a:extLst>
          </p:cNvPr>
          <p:cNvCxnSpPr/>
          <p:nvPr/>
        </p:nvCxnSpPr>
        <p:spPr>
          <a:xfrm>
            <a:off x="6571989" y="540899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25923D8-2C9D-C04D-9B26-C5FB00A3D8B4}"/>
              </a:ext>
            </a:extLst>
          </p:cNvPr>
          <p:cNvCxnSpPr>
            <a:cxnSpLocks/>
          </p:cNvCxnSpPr>
          <p:nvPr/>
        </p:nvCxnSpPr>
        <p:spPr>
          <a:xfrm flipV="1">
            <a:off x="6571989" y="544264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BE8353F-E9F7-4847-B81A-02B4740C9E45}"/>
              </a:ext>
            </a:extLst>
          </p:cNvPr>
          <p:cNvCxnSpPr>
            <a:cxnSpLocks/>
          </p:cNvCxnSpPr>
          <p:nvPr/>
        </p:nvCxnSpPr>
        <p:spPr>
          <a:xfrm flipV="1">
            <a:off x="6571990" y="612692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F6FBEC9-B5DC-784E-97D9-8A9367FDCA09}"/>
              </a:ext>
            </a:extLst>
          </p:cNvPr>
          <p:cNvCxnSpPr>
            <a:cxnSpLocks/>
          </p:cNvCxnSpPr>
          <p:nvPr/>
        </p:nvCxnSpPr>
        <p:spPr>
          <a:xfrm flipV="1">
            <a:off x="7444982" y="5495217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591F4CF-5765-7C4E-BDE3-6B809915281C}"/>
              </a:ext>
            </a:extLst>
          </p:cNvPr>
          <p:cNvCxnSpPr/>
          <p:nvPr/>
        </p:nvCxnSpPr>
        <p:spPr>
          <a:xfrm>
            <a:off x="8027096" y="540899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78E3F55-C095-4C42-83B5-4EA057EE89FE}"/>
              </a:ext>
            </a:extLst>
          </p:cNvPr>
          <p:cNvCxnSpPr>
            <a:cxnSpLocks/>
          </p:cNvCxnSpPr>
          <p:nvPr/>
        </p:nvCxnSpPr>
        <p:spPr>
          <a:xfrm flipV="1">
            <a:off x="8027096" y="544264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93B0444-5D9C-4946-B7C6-303E9FEDD904}"/>
              </a:ext>
            </a:extLst>
          </p:cNvPr>
          <p:cNvCxnSpPr>
            <a:cxnSpLocks/>
          </p:cNvCxnSpPr>
          <p:nvPr/>
        </p:nvCxnSpPr>
        <p:spPr>
          <a:xfrm flipV="1">
            <a:off x="8027097" y="612692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5C1C699D-C095-8F47-B3B0-048D4DD6A8E1}"/>
              </a:ext>
            </a:extLst>
          </p:cNvPr>
          <p:cNvSpPr txBox="1"/>
          <p:nvPr/>
        </p:nvSpPr>
        <p:spPr>
          <a:xfrm>
            <a:off x="6363222" y="-76429"/>
            <a:ext cx="81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FDDAC88-74B5-2140-877E-F04583902F83}"/>
              </a:ext>
            </a:extLst>
          </p:cNvPr>
          <p:cNvSpPr txBox="1"/>
          <p:nvPr/>
        </p:nvSpPr>
        <p:spPr>
          <a:xfrm>
            <a:off x="2443268" y="3561523"/>
            <a:ext cx="81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5437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1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3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4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7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8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9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2C8E-008A-D244-8E4A-6DB1FB3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90FDB-E14F-B543-A2A6-41387AF95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vs pandas vs C vs SQL</a:t>
            </a:r>
          </a:p>
          <a:p>
            <a:r>
              <a:rPr lang="en-US" dirty="0"/>
              <a:t>Quantifying performance: BW, Latency,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Finding &amp; fixing performance issues</a:t>
            </a:r>
          </a:p>
          <a:p>
            <a:r>
              <a:rPr lang="en-US" dirty="0"/>
              <a:t>Indexing &amp; join algorithms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8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C934-2D09-0C40-AF52-A3B87415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7" y="518754"/>
            <a:ext cx="10515600" cy="1325563"/>
          </a:xfrm>
        </p:spPr>
        <p:txBody>
          <a:bodyPr/>
          <a:lstStyle/>
          <a:p>
            <a:r>
              <a:rPr lang="en-US" dirty="0" err="1"/>
              <a:t>ZOrder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F6AD5E-0AFF-794C-914E-EA3B0913B42F}"/>
              </a:ext>
            </a:extLst>
          </p:cNvPr>
          <p:cNvGraphicFramePr>
            <a:graphicFrameLocks noGrp="1"/>
          </p:cNvGraphicFramePr>
          <p:nvPr/>
        </p:nvGraphicFramePr>
        <p:xfrm>
          <a:off x="3485020" y="455465"/>
          <a:ext cx="5508672" cy="61062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8584">
                  <a:extLst>
                    <a:ext uri="{9D8B030D-6E8A-4147-A177-3AD203B41FA5}">
                      <a16:colId xmlns:a16="http://schemas.microsoft.com/office/drawing/2014/main" val="4264439513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3461992062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2667888719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1547048220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86551605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1671085899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2643126407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2305338684"/>
                    </a:ext>
                  </a:extLst>
                </a:gridCol>
              </a:tblGrid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310978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788945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45309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187516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334793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64783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047895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087151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49CBCF-68FC-BF4E-97B3-E6882F9B7467}"/>
              </a:ext>
            </a:extLst>
          </p:cNvPr>
          <p:cNvCxnSpPr/>
          <p:nvPr/>
        </p:nvCxnSpPr>
        <p:spPr>
          <a:xfrm>
            <a:off x="3707704" y="821171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B6666E-819D-BF4C-AF0F-E534275DDD70}"/>
              </a:ext>
            </a:extLst>
          </p:cNvPr>
          <p:cNvCxnSpPr>
            <a:cxnSpLocks/>
          </p:cNvCxnSpPr>
          <p:nvPr/>
        </p:nvCxnSpPr>
        <p:spPr>
          <a:xfrm flipV="1">
            <a:off x="3707704" y="854819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942F3F-810C-3440-8CAD-9C20D723618F}"/>
              </a:ext>
            </a:extLst>
          </p:cNvPr>
          <p:cNvCxnSpPr>
            <a:cxnSpLocks/>
          </p:cNvCxnSpPr>
          <p:nvPr/>
        </p:nvCxnSpPr>
        <p:spPr>
          <a:xfrm flipV="1">
            <a:off x="3707705" y="1539101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B5F0BD-2AB6-D949-9A69-63C22A473984}"/>
              </a:ext>
            </a:extLst>
          </p:cNvPr>
          <p:cNvCxnSpPr/>
          <p:nvPr/>
        </p:nvCxnSpPr>
        <p:spPr>
          <a:xfrm>
            <a:off x="5112707" y="81283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209F07-B905-F740-939A-9365FFB1D592}"/>
              </a:ext>
            </a:extLst>
          </p:cNvPr>
          <p:cNvCxnSpPr>
            <a:cxnSpLocks/>
          </p:cNvCxnSpPr>
          <p:nvPr/>
        </p:nvCxnSpPr>
        <p:spPr>
          <a:xfrm flipV="1">
            <a:off x="5112707" y="84648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B199F6-2A8E-FF4C-A895-E43C6C9B4674}"/>
              </a:ext>
            </a:extLst>
          </p:cNvPr>
          <p:cNvCxnSpPr>
            <a:cxnSpLocks/>
          </p:cNvCxnSpPr>
          <p:nvPr/>
        </p:nvCxnSpPr>
        <p:spPr>
          <a:xfrm flipV="1">
            <a:off x="5112708" y="153076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27D8BA-9638-EA41-8845-1C1A148A6041}"/>
              </a:ext>
            </a:extLst>
          </p:cNvPr>
          <p:cNvCxnSpPr>
            <a:cxnSpLocks/>
          </p:cNvCxnSpPr>
          <p:nvPr/>
        </p:nvCxnSpPr>
        <p:spPr>
          <a:xfrm flipV="1">
            <a:off x="4622104" y="875582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9E0B16-DC88-C844-A121-261527175098}"/>
              </a:ext>
            </a:extLst>
          </p:cNvPr>
          <p:cNvCxnSpPr>
            <a:cxnSpLocks/>
          </p:cNvCxnSpPr>
          <p:nvPr/>
        </p:nvCxnSpPr>
        <p:spPr>
          <a:xfrm flipV="1">
            <a:off x="3707704" y="1530769"/>
            <a:ext cx="2194143" cy="73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C3A03F-2F7A-5A4E-8C89-8ED0F7A3E785}"/>
              </a:ext>
            </a:extLst>
          </p:cNvPr>
          <p:cNvCxnSpPr/>
          <p:nvPr/>
        </p:nvCxnSpPr>
        <p:spPr>
          <a:xfrm>
            <a:off x="3764071" y="233092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65F83B-E635-C44B-B683-60B42BD27CDA}"/>
              </a:ext>
            </a:extLst>
          </p:cNvPr>
          <p:cNvCxnSpPr>
            <a:cxnSpLocks/>
          </p:cNvCxnSpPr>
          <p:nvPr/>
        </p:nvCxnSpPr>
        <p:spPr>
          <a:xfrm flipV="1">
            <a:off x="3764071" y="236457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17A515-47F6-CB4D-A6EF-C3B7D9BECCB6}"/>
              </a:ext>
            </a:extLst>
          </p:cNvPr>
          <p:cNvCxnSpPr>
            <a:cxnSpLocks/>
          </p:cNvCxnSpPr>
          <p:nvPr/>
        </p:nvCxnSpPr>
        <p:spPr>
          <a:xfrm flipV="1">
            <a:off x="3764072" y="304885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4A01259-5352-514D-A56E-5733651C39F6}"/>
              </a:ext>
            </a:extLst>
          </p:cNvPr>
          <p:cNvCxnSpPr>
            <a:cxnSpLocks/>
          </p:cNvCxnSpPr>
          <p:nvPr/>
        </p:nvCxnSpPr>
        <p:spPr>
          <a:xfrm flipV="1">
            <a:off x="4637064" y="2417147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CF1948-E495-5B41-9F37-4FEB4952E85C}"/>
              </a:ext>
            </a:extLst>
          </p:cNvPr>
          <p:cNvCxnSpPr/>
          <p:nvPr/>
        </p:nvCxnSpPr>
        <p:spPr>
          <a:xfrm>
            <a:off x="5219178" y="233092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44FB0F-E1C6-DA4B-9500-A964DDB790D6}"/>
              </a:ext>
            </a:extLst>
          </p:cNvPr>
          <p:cNvCxnSpPr>
            <a:cxnSpLocks/>
          </p:cNvCxnSpPr>
          <p:nvPr/>
        </p:nvCxnSpPr>
        <p:spPr>
          <a:xfrm flipV="1">
            <a:off x="5219178" y="236457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A16B36-8FB7-4447-8237-C380F932A510}"/>
              </a:ext>
            </a:extLst>
          </p:cNvPr>
          <p:cNvCxnSpPr>
            <a:cxnSpLocks/>
          </p:cNvCxnSpPr>
          <p:nvPr/>
        </p:nvCxnSpPr>
        <p:spPr>
          <a:xfrm flipV="1">
            <a:off x="5219179" y="304885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9E4779A-EF5E-634D-9880-6FA5D27B991E}"/>
              </a:ext>
            </a:extLst>
          </p:cNvPr>
          <p:cNvCxnSpPr>
            <a:cxnSpLocks/>
          </p:cNvCxnSpPr>
          <p:nvPr/>
        </p:nvCxnSpPr>
        <p:spPr>
          <a:xfrm flipV="1">
            <a:off x="6054247" y="812839"/>
            <a:ext cx="308975" cy="216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B3EF3B-8EDE-C74C-B842-07370BA670D1}"/>
              </a:ext>
            </a:extLst>
          </p:cNvPr>
          <p:cNvCxnSpPr/>
          <p:nvPr/>
        </p:nvCxnSpPr>
        <p:spPr>
          <a:xfrm>
            <a:off x="6515622" y="823205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14002C-0EC4-9B41-8CBA-4CB61527F66E}"/>
              </a:ext>
            </a:extLst>
          </p:cNvPr>
          <p:cNvCxnSpPr>
            <a:cxnSpLocks/>
          </p:cNvCxnSpPr>
          <p:nvPr/>
        </p:nvCxnSpPr>
        <p:spPr>
          <a:xfrm flipV="1">
            <a:off x="6515622" y="856853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DE00ADD-46BD-414F-96EF-97BB529BDCA3}"/>
              </a:ext>
            </a:extLst>
          </p:cNvPr>
          <p:cNvCxnSpPr>
            <a:cxnSpLocks/>
          </p:cNvCxnSpPr>
          <p:nvPr/>
        </p:nvCxnSpPr>
        <p:spPr>
          <a:xfrm flipV="1">
            <a:off x="6515623" y="1541135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C3A1C54-519F-EA47-9699-16E385DA41BF}"/>
              </a:ext>
            </a:extLst>
          </p:cNvPr>
          <p:cNvCxnSpPr/>
          <p:nvPr/>
        </p:nvCxnSpPr>
        <p:spPr>
          <a:xfrm>
            <a:off x="7920625" y="814873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FB1C82-D337-404B-BCDC-B710331F27F8}"/>
              </a:ext>
            </a:extLst>
          </p:cNvPr>
          <p:cNvCxnSpPr>
            <a:cxnSpLocks/>
          </p:cNvCxnSpPr>
          <p:nvPr/>
        </p:nvCxnSpPr>
        <p:spPr>
          <a:xfrm flipV="1">
            <a:off x="7920625" y="848521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68A57D-A545-A84D-9ABA-E5C9CA6E85C1}"/>
              </a:ext>
            </a:extLst>
          </p:cNvPr>
          <p:cNvCxnSpPr>
            <a:cxnSpLocks/>
          </p:cNvCxnSpPr>
          <p:nvPr/>
        </p:nvCxnSpPr>
        <p:spPr>
          <a:xfrm flipV="1">
            <a:off x="7920626" y="1532803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9DA9DF-5ED7-3C4C-8277-750AADBEEB46}"/>
              </a:ext>
            </a:extLst>
          </p:cNvPr>
          <p:cNvCxnSpPr>
            <a:cxnSpLocks/>
          </p:cNvCxnSpPr>
          <p:nvPr/>
        </p:nvCxnSpPr>
        <p:spPr>
          <a:xfrm flipV="1">
            <a:off x="7430022" y="877616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4A1FD6-8DC2-6C48-AB58-FBA9D3CA9380}"/>
              </a:ext>
            </a:extLst>
          </p:cNvPr>
          <p:cNvCxnSpPr>
            <a:cxnSpLocks/>
          </p:cNvCxnSpPr>
          <p:nvPr/>
        </p:nvCxnSpPr>
        <p:spPr>
          <a:xfrm flipV="1">
            <a:off x="6515622" y="1532803"/>
            <a:ext cx="2194143" cy="73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5A52A52-1D97-4C46-81AC-12D0B0F3E71B}"/>
              </a:ext>
            </a:extLst>
          </p:cNvPr>
          <p:cNvCxnSpPr/>
          <p:nvPr/>
        </p:nvCxnSpPr>
        <p:spPr>
          <a:xfrm>
            <a:off x="6571989" y="2332963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6C3641-3C02-E947-B2A7-FA596DC58F9F}"/>
              </a:ext>
            </a:extLst>
          </p:cNvPr>
          <p:cNvCxnSpPr>
            <a:cxnSpLocks/>
          </p:cNvCxnSpPr>
          <p:nvPr/>
        </p:nvCxnSpPr>
        <p:spPr>
          <a:xfrm flipV="1">
            <a:off x="6571989" y="2366611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CF76C3E-2DEE-5248-996E-2E69D742AEF8}"/>
              </a:ext>
            </a:extLst>
          </p:cNvPr>
          <p:cNvCxnSpPr>
            <a:cxnSpLocks/>
          </p:cNvCxnSpPr>
          <p:nvPr/>
        </p:nvCxnSpPr>
        <p:spPr>
          <a:xfrm flipV="1">
            <a:off x="6571990" y="3050893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79E5C1-39C4-0346-9E85-DFE69926D1D1}"/>
              </a:ext>
            </a:extLst>
          </p:cNvPr>
          <p:cNvCxnSpPr>
            <a:cxnSpLocks/>
          </p:cNvCxnSpPr>
          <p:nvPr/>
        </p:nvCxnSpPr>
        <p:spPr>
          <a:xfrm flipV="1">
            <a:off x="7444982" y="2419181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B03DC92-1186-0C40-ABF3-CC0AF6B89F9D}"/>
              </a:ext>
            </a:extLst>
          </p:cNvPr>
          <p:cNvCxnSpPr/>
          <p:nvPr/>
        </p:nvCxnSpPr>
        <p:spPr>
          <a:xfrm>
            <a:off x="8027096" y="2332963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9706341-C562-A94E-AA1B-0369E8EFA3C4}"/>
              </a:ext>
            </a:extLst>
          </p:cNvPr>
          <p:cNvCxnSpPr>
            <a:cxnSpLocks/>
          </p:cNvCxnSpPr>
          <p:nvPr/>
        </p:nvCxnSpPr>
        <p:spPr>
          <a:xfrm flipV="1">
            <a:off x="8027096" y="2366611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51E54EE-C9EC-7247-AF26-14DB147A6417}"/>
              </a:ext>
            </a:extLst>
          </p:cNvPr>
          <p:cNvCxnSpPr>
            <a:cxnSpLocks/>
          </p:cNvCxnSpPr>
          <p:nvPr/>
        </p:nvCxnSpPr>
        <p:spPr>
          <a:xfrm flipV="1">
            <a:off x="8027097" y="3050893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F3ECC32-FB3B-F24D-AE54-388498E72142}"/>
              </a:ext>
            </a:extLst>
          </p:cNvPr>
          <p:cNvCxnSpPr>
            <a:cxnSpLocks/>
          </p:cNvCxnSpPr>
          <p:nvPr/>
        </p:nvCxnSpPr>
        <p:spPr>
          <a:xfrm flipV="1">
            <a:off x="3764071" y="3202970"/>
            <a:ext cx="5002061" cy="55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C18B0A7-6224-0B44-BC02-A3FE14E35192}"/>
              </a:ext>
            </a:extLst>
          </p:cNvPr>
          <p:cNvCxnSpPr/>
          <p:nvPr/>
        </p:nvCxnSpPr>
        <p:spPr>
          <a:xfrm>
            <a:off x="3707704" y="3897207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31558D0-95F5-7F4A-B3C5-73F08C457425}"/>
              </a:ext>
            </a:extLst>
          </p:cNvPr>
          <p:cNvCxnSpPr>
            <a:cxnSpLocks/>
          </p:cNvCxnSpPr>
          <p:nvPr/>
        </p:nvCxnSpPr>
        <p:spPr>
          <a:xfrm flipV="1">
            <a:off x="3707704" y="3930855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C7B7D62-6322-D04F-897F-8F769DE2BF1B}"/>
              </a:ext>
            </a:extLst>
          </p:cNvPr>
          <p:cNvCxnSpPr>
            <a:cxnSpLocks/>
          </p:cNvCxnSpPr>
          <p:nvPr/>
        </p:nvCxnSpPr>
        <p:spPr>
          <a:xfrm flipV="1">
            <a:off x="3707705" y="4615137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8D76F91-D55A-9245-B822-A0302AFB8B34}"/>
              </a:ext>
            </a:extLst>
          </p:cNvPr>
          <p:cNvCxnSpPr/>
          <p:nvPr/>
        </p:nvCxnSpPr>
        <p:spPr>
          <a:xfrm>
            <a:off x="5112707" y="3888875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FCF6A17-5277-4949-9D70-29E688D0197D}"/>
              </a:ext>
            </a:extLst>
          </p:cNvPr>
          <p:cNvCxnSpPr>
            <a:cxnSpLocks/>
          </p:cNvCxnSpPr>
          <p:nvPr/>
        </p:nvCxnSpPr>
        <p:spPr>
          <a:xfrm flipV="1">
            <a:off x="5112707" y="3922523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D0DFC6-A187-1F49-80E2-3CCD8A9B4CBB}"/>
              </a:ext>
            </a:extLst>
          </p:cNvPr>
          <p:cNvCxnSpPr>
            <a:cxnSpLocks/>
          </p:cNvCxnSpPr>
          <p:nvPr/>
        </p:nvCxnSpPr>
        <p:spPr>
          <a:xfrm flipV="1">
            <a:off x="5112708" y="4606805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85EB3EB-80F2-C345-8D3A-AAA2EC5CCF6B}"/>
              </a:ext>
            </a:extLst>
          </p:cNvPr>
          <p:cNvCxnSpPr>
            <a:cxnSpLocks/>
          </p:cNvCxnSpPr>
          <p:nvPr/>
        </p:nvCxnSpPr>
        <p:spPr>
          <a:xfrm flipV="1">
            <a:off x="4622104" y="3951618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C2C33CE-B528-BB48-9307-F2C9866D39B7}"/>
              </a:ext>
            </a:extLst>
          </p:cNvPr>
          <p:cNvCxnSpPr>
            <a:cxnSpLocks/>
          </p:cNvCxnSpPr>
          <p:nvPr/>
        </p:nvCxnSpPr>
        <p:spPr>
          <a:xfrm flipV="1">
            <a:off x="3707704" y="4606805"/>
            <a:ext cx="2194143" cy="73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E18C3CD-417F-974A-8054-EE2CA7F9429C}"/>
              </a:ext>
            </a:extLst>
          </p:cNvPr>
          <p:cNvCxnSpPr/>
          <p:nvPr/>
        </p:nvCxnSpPr>
        <p:spPr>
          <a:xfrm>
            <a:off x="3764071" y="5406965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48FC2F-EDDE-F64B-A642-519BC829A2FC}"/>
              </a:ext>
            </a:extLst>
          </p:cNvPr>
          <p:cNvCxnSpPr>
            <a:cxnSpLocks/>
          </p:cNvCxnSpPr>
          <p:nvPr/>
        </p:nvCxnSpPr>
        <p:spPr>
          <a:xfrm flipV="1">
            <a:off x="3764071" y="5440613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DCDD3D6-05EE-6D4C-ADDB-295BFE9D36CE}"/>
              </a:ext>
            </a:extLst>
          </p:cNvPr>
          <p:cNvCxnSpPr>
            <a:cxnSpLocks/>
          </p:cNvCxnSpPr>
          <p:nvPr/>
        </p:nvCxnSpPr>
        <p:spPr>
          <a:xfrm flipV="1">
            <a:off x="3764072" y="6124895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2204528-8E06-C748-B7A4-366248EF27F7}"/>
              </a:ext>
            </a:extLst>
          </p:cNvPr>
          <p:cNvCxnSpPr>
            <a:cxnSpLocks/>
          </p:cNvCxnSpPr>
          <p:nvPr/>
        </p:nvCxnSpPr>
        <p:spPr>
          <a:xfrm flipV="1">
            <a:off x="4637064" y="5493183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9757077-6432-304B-932A-8B918AC96FB3}"/>
              </a:ext>
            </a:extLst>
          </p:cNvPr>
          <p:cNvCxnSpPr/>
          <p:nvPr/>
        </p:nvCxnSpPr>
        <p:spPr>
          <a:xfrm>
            <a:off x="5219178" y="5406965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ABBE40A-61DA-254A-B84B-CC3C3AD5682A}"/>
              </a:ext>
            </a:extLst>
          </p:cNvPr>
          <p:cNvCxnSpPr>
            <a:cxnSpLocks/>
          </p:cNvCxnSpPr>
          <p:nvPr/>
        </p:nvCxnSpPr>
        <p:spPr>
          <a:xfrm flipV="1">
            <a:off x="5219178" y="5440613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7509E0-D197-6F4A-9005-C228EC5FA5E3}"/>
              </a:ext>
            </a:extLst>
          </p:cNvPr>
          <p:cNvCxnSpPr>
            <a:cxnSpLocks/>
          </p:cNvCxnSpPr>
          <p:nvPr/>
        </p:nvCxnSpPr>
        <p:spPr>
          <a:xfrm flipV="1">
            <a:off x="5219179" y="6124895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C0B9B53-5487-994D-9B38-87F7CC4EF8B4}"/>
              </a:ext>
            </a:extLst>
          </p:cNvPr>
          <p:cNvCxnSpPr>
            <a:cxnSpLocks/>
          </p:cNvCxnSpPr>
          <p:nvPr/>
        </p:nvCxnSpPr>
        <p:spPr>
          <a:xfrm flipV="1">
            <a:off x="6054247" y="3888875"/>
            <a:ext cx="308975" cy="216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20C7B8D-83C6-3C4F-A159-F95C233AAF25}"/>
              </a:ext>
            </a:extLst>
          </p:cNvPr>
          <p:cNvCxnSpPr/>
          <p:nvPr/>
        </p:nvCxnSpPr>
        <p:spPr>
          <a:xfrm>
            <a:off x="6515622" y="3899241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BCB7C87-C48D-1F4F-9300-30FEF81A6386}"/>
              </a:ext>
            </a:extLst>
          </p:cNvPr>
          <p:cNvCxnSpPr>
            <a:cxnSpLocks/>
          </p:cNvCxnSpPr>
          <p:nvPr/>
        </p:nvCxnSpPr>
        <p:spPr>
          <a:xfrm flipV="1">
            <a:off x="6515622" y="3932889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9E2E74E-4E7B-544A-A2C2-BBFCA0C08D36}"/>
              </a:ext>
            </a:extLst>
          </p:cNvPr>
          <p:cNvCxnSpPr>
            <a:cxnSpLocks/>
          </p:cNvCxnSpPr>
          <p:nvPr/>
        </p:nvCxnSpPr>
        <p:spPr>
          <a:xfrm flipV="1">
            <a:off x="6515623" y="4617171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09CE81A-997D-5A4B-9FAB-E72EA7A20B95}"/>
              </a:ext>
            </a:extLst>
          </p:cNvPr>
          <p:cNvCxnSpPr/>
          <p:nvPr/>
        </p:nvCxnSpPr>
        <p:spPr>
          <a:xfrm>
            <a:off x="7920625" y="389090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8281436-31E5-434E-801B-CEE54871B345}"/>
              </a:ext>
            </a:extLst>
          </p:cNvPr>
          <p:cNvCxnSpPr>
            <a:cxnSpLocks/>
          </p:cNvCxnSpPr>
          <p:nvPr/>
        </p:nvCxnSpPr>
        <p:spPr>
          <a:xfrm flipV="1">
            <a:off x="7920625" y="392455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49F8ABF-A7D5-3D42-B62F-55D13E0CA165}"/>
              </a:ext>
            </a:extLst>
          </p:cNvPr>
          <p:cNvCxnSpPr>
            <a:cxnSpLocks/>
          </p:cNvCxnSpPr>
          <p:nvPr/>
        </p:nvCxnSpPr>
        <p:spPr>
          <a:xfrm flipV="1">
            <a:off x="7920626" y="460883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9191AC2-CC39-4C45-ACE7-07AB82101B09}"/>
              </a:ext>
            </a:extLst>
          </p:cNvPr>
          <p:cNvCxnSpPr>
            <a:cxnSpLocks/>
          </p:cNvCxnSpPr>
          <p:nvPr/>
        </p:nvCxnSpPr>
        <p:spPr>
          <a:xfrm flipV="1">
            <a:off x="7430022" y="3953652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EAAEF4C-5AE0-5745-81F7-6B68BF1E3CA2}"/>
              </a:ext>
            </a:extLst>
          </p:cNvPr>
          <p:cNvCxnSpPr>
            <a:cxnSpLocks/>
          </p:cNvCxnSpPr>
          <p:nvPr/>
        </p:nvCxnSpPr>
        <p:spPr>
          <a:xfrm flipV="1">
            <a:off x="6515622" y="4608839"/>
            <a:ext cx="2194143" cy="73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BA811A5-201E-CA4F-B8C3-033582BFE167}"/>
              </a:ext>
            </a:extLst>
          </p:cNvPr>
          <p:cNvCxnSpPr/>
          <p:nvPr/>
        </p:nvCxnSpPr>
        <p:spPr>
          <a:xfrm>
            <a:off x="6571989" y="540899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25923D8-2C9D-C04D-9B26-C5FB00A3D8B4}"/>
              </a:ext>
            </a:extLst>
          </p:cNvPr>
          <p:cNvCxnSpPr>
            <a:cxnSpLocks/>
          </p:cNvCxnSpPr>
          <p:nvPr/>
        </p:nvCxnSpPr>
        <p:spPr>
          <a:xfrm flipV="1">
            <a:off x="6571989" y="544264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BE8353F-E9F7-4847-B81A-02B4740C9E45}"/>
              </a:ext>
            </a:extLst>
          </p:cNvPr>
          <p:cNvCxnSpPr>
            <a:cxnSpLocks/>
          </p:cNvCxnSpPr>
          <p:nvPr/>
        </p:nvCxnSpPr>
        <p:spPr>
          <a:xfrm flipV="1">
            <a:off x="6571990" y="612692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F6FBEC9-B5DC-784E-97D9-8A9367FDCA09}"/>
              </a:ext>
            </a:extLst>
          </p:cNvPr>
          <p:cNvCxnSpPr>
            <a:cxnSpLocks/>
          </p:cNvCxnSpPr>
          <p:nvPr/>
        </p:nvCxnSpPr>
        <p:spPr>
          <a:xfrm flipV="1">
            <a:off x="7444982" y="5495217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591F4CF-5765-7C4E-BDE3-6B809915281C}"/>
              </a:ext>
            </a:extLst>
          </p:cNvPr>
          <p:cNvCxnSpPr/>
          <p:nvPr/>
        </p:nvCxnSpPr>
        <p:spPr>
          <a:xfrm>
            <a:off x="8027096" y="540899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78E3F55-C095-4C42-83B5-4EA057EE89FE}"/>
              </a:ext>
            </a:extLst>
          </p:cNvPr>
          <p:cNvCxnSpPr>
            <a:cxnSpLocks/>
          </p:cNvCxnSpPr>
          <p:nvPr/>
        </p:nvCxnSpPr>
        <p:spPr>
          <a:xfrm flipV="1">
            <a:off x="8027096" y="544264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93B0444-5D9C-4946-B7C6-303E9FEDD904}"/>
              </a:ext>
            </a:extLst>
          </p:cNvPr>
          <p:cNvCxnSpPr>
            <a:cxnSpLocks/>
          </p:cNvCxnSpPr>
          <p:nvPr/>
        </p:nvCxnSpPr>
        <p:spPr>
          <a:xfrm flipV="1">
            <a:off x="8027097" y="612692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5C1C699D-C095-8F47-B3B0-048D4DD6A8E1}"/>
              </a:ext>
            </a:extLst>
          </p:cNvPr>
          <p:cNvSpPr txBox="1"/>
          <p:nvPr/>
        </p:nvSpPr>
        <p:spPr>
          <a:xfrm>
            <a:off x="6363222" y="-76429"/>
            <a:ext cx="81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FDDAC88-74B5-2140-877E-F04583902F83}"/>
              </a:ext>
            </a:extLst>
          </p:cNvPr>
          <p:cNvSpPr txBox="1"/>
          <p:nvPr/>
        </p:nvSpPr>
        <p:spPr>
          <a:xfrm>
            <a:off x="2443268" y="3561523"/>
            <a:ext cx="81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C349F8-3529-9947-85F8-3E899DE925F3}"/>
              </a:ext>
            </a:extLst>
          </p:cNvPr>
          <p:cNvSpPr/>
          <p:nvPr/>
        </p:nvSpPr>
        <p:spPr>
          <a:xfrm>
            <a:off x="3480323" y="441905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8AD7507-3B4F-364C-8D97-431961BD8819}"/>
              </a:ext>
            </a:extLst>
          </p:cNvPr>
          <p:cNvSpPr/>
          <p:nvPr/>
        </p:nvSpPr>
        <p:spPr>
          <a:xfrm>
            <a:off x="4826692" y="441905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16B69BE-0116-C847-84CE-048DBB2C007E}"/>
              </a:ext>
            </a:extLst>
          </p:cNvPr>
          <p:cNvSpPr/>
          <p:nvPr/>
        </p:nvSpPr>
        <p:spPr>
          <a:xfrm>
            <a:off x="6244408" y="446056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627A2F2-B740-8546-9F37-2EE703A59788}"/>
              </a:ext>
            </a:extLst>
          </p:cNvPr>
          <p:cNvSpPr/>
          <p:nvPr/>
        </p:nvSpPr>
        <p:spPr>
          <a:xfrm>
            <a:off x="7662124" y="450207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0E3E01C-DF69-7A4B-A17B-572594ECF64A}"/>
              </a:ext>
            </a:extLst>
          </p:cNvPr>
          <p:cNvSpPr/>
          <p:nvPr/>
        </p:nvSpPr>
        <p:spPr>
          <a:xfrm>
            <a:off x="3480323" y="1996117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F67776A-26E1-3346-AA52-186E3CACC1AD}"/>
              </a:ext>
            </a:extLst>
          </p:cNvPr>
          <p:cNvSpPr/>
          <p:nvPr/>
        </p:nvSpPr>
        <p:spPr>
          <a:xfrm>
            <a:off x="4826692" y="1996117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55FB52C-10F8-D142-AB7C-07927EAB4618}"/>
              </a:ext>
            </a:extLst>
          </p:cNvPr>
          <p:cNvSpPr/>
          <p:nvPr/>
        </p:nvSpPr>
        <p:spPr>
          <a:xfrm>
            <a:off x="6244408" y="2000268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ADFDEA7-3981-F540-94E6-2379005F6AF9}"/>
              </a:ext>
            </a:extLst>
          </p:cNvPr>
          <p:cNvSpPr/>
          <p:nvPr/>
        </p:nvSpPr>
        <p:spPr>
          <a:xfrm>
            <a:off x="7662124" y="2004419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22E5B01-7349-FF44-854C-D4CFE0F85439}"/>
              </a:ext>
            </a:extLst>
          </p:cNvPr>
          <p:cNvSpPr/>
          <p:nvPr/>
        </p:nvSpPr>
        <p:spPr>
          <a:xfrm>
            <a:off x="3480323" y="3529481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299C99A-5542-A64F-8BAE-D85022A6BB38}"/>
              </a:ext>
            </a:extLst>
          </p:cNvPr>
          <p:cNvSpPr/>
          <p:nvPr/>
        </p:nvSpPr>
        <p:spPr>
          <a:xfrm>
            <a:off x="4826692" y="3529481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C097CAD-CFE8-2840-8917-B7A873F18C71}"/>
              </a:ext>
            </a:extLst>
          </p:cNvPr>
          <p:cNvSpPr/>
          <p:nvPr/>
        </p:nvSpPr>
        <p:spPr>
          <a:xfrm>
            <a:off x="6244408" y="3533632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1B49D24-7FC6-F44E-9CF5-77190A623374}"/>
              </a:ext>
            </a:extLst>
          </p:cNvPr>
          <p:cNvSpPr/>
          <p:nvPr/>
        </p:nvSpPr>
        <p:spPr>
          <a:xfrm>
            <a:off x="7662124" y="3537783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1FE6CD-5AC0-B745-BAE8-EB396A41F420}"/>
              </a:ext>
            </a:extLst>
          </p:cNvPr>
          <p:cNvSpPr/>
          <p:nvPr/>
        </p:nvSpPr>
        <p:spPr>
          <a:xfrm>
            <a:off x="3480323" y="5051020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9931EE1-328D-9D4D-9C99-FA3AF66C6E0B}"/>
              </a:ext>
            </a:extLst>
          </p:cNvPr>
          <p:cNvSpPr/>
          <p:nvPr/>
        </p:nvSpPr>
        <p:spPr>
          <a:xfrm>
            <a:off x="4826692" y="5051020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D436B43-B160-E646-824A-02D43789A93C}"/>
              </a:ext>
            </a:extLst>
          </p:cNvPr>
          <p:cNvSpPr/>
          <p:nvPr/>
        </p:nvSpPr>
        <p:spPr>
          <a:xfrm>
            <a:off x="6244408" y="5055171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AD69606-2692-8048-B653-15CBCF26432C}"/>
              </a:ext>
            </a:extLst>
          </p:cNvPr>
          <p:cNvSpPr/>
          <p:nvPr/>
        </p:nvSpPr>
        <p:spPr>
          <a:xfrm>
            <a:off x="7662124" y="5059322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9A0330E-B664-2B4F-991F-A6A398A76C54}"/>
              </a:ext>
            </a:extLst>
          </p:cNvPr>
          <p:cNvSpPr/>
          <p:nvPr/>
        </p:nvSpPr>
        <p:spPr>
          <a:xfrm>
            <a:off x="10105646" y="858846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74B59-778C-F543-BEF7-421A5FBD7896}"/>
              </a:ext>
            </a:extLst>
          </p:cNvPr>
          <p:cNvSpPr txBox="1"/>
          <p:nvPr/>
        </p:nvSpPr>
        <p:spPr>
          <a:xfrm>
            <a:off x="9856267" y="2678674"/>
            <a:ext cx="208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of Records</a:t>
            </a:r>
          </a:p>
        </p:txBody>
      </p:sp>
    </p:spTree>
    <p:extLst>
      <p:ext uri="{BB962C8B-B14F-4D97-AF65-F5344CB8AC3E}">
        <p14:creationId xmlns:p14="http://schemas.microsoft.com/office/powerpoint/2010/main" val="2505142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C934-2D09-0C40-AF52-A3B87415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7" y="518754"/>
            <a:ext cx="10515600" cy="1325563"/>
          </a:xfrm>
        </p:spPr>
        <p:txBody>
          <a:bodyPr/>
          <a:lstStyle/>
          <a:p>
            <a:r>
              <a:rPr lang="en-US" dirty="0" err="1"/>
              <a:t>ZOrder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F6AD5E-0AFF-794C-914E-EA3B0913B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064390"/>
              </p:ext>
            </p:extLst>
          </p:nvPr>
        </p:nvGraphicFramePr>
        <p:xfrm>
          <a:off x="3485020" y="455465"/>
          <a:ext cx="5508672" cy="61062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8584">
                  <a:extLst>
                    <a:ext uri="{9D8B030D-6E8A-4147-A177-3AD203B41FA5}">
                      <a16:colId xmlns:a16="http://schemas.microsoft.com/office/drawing/2014/main" val="4264439513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3461992062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2667888719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1547048220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86551605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1671085899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2643126407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2305338684"/>
                    </a:ext>
                  </a:extLst>
                </a:gridCol>
              </a:tblGrid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310978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788945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245309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187516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334793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64783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047895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087151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49CBCF-68FC-BF4E-97B3-E6882F9B7467}"/>
              </a:ext>
            </a:extLst>
          </p:cNvPr>
          <p:cNvCxnSpPr/>
          <p:nvPr/>
        </p:nvCxnSpPr>
        <p:spPr>
          <a:xfrm>
            <a:off x="3707704" y="821171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B6666E-819D-BF4C-AF0F-E534275DDD70}"/>
              </a:ext>
            </a:extLst>
          </p:cNvPr>
          <p:cNvCxnSpPr>
            <a:cxnSpLocks/>
          </p:cNvCxnSpPr>
          <p:nvPr/>
        </p:nvCxnSpPr>
        <p:spPr>
          <a:xfrm flipV="1">
            <a:off x="3707704" y="854819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942F3F-810C-3440-8CAD-9C20D723618F}"/>
              </a:ext>
            </a:extLst>
          </p:cNvPr>
          <p:cNvCxnSpPr>
            <a:cxnSpLocks/>
          </p:cNvCxnSpPr>
          <p:nvPr/>
        </p:nvCxnSpPr>
        <p:spPr>
          <a:xfrm flipV="1">
            <a:off x="3707705" y="1539101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B5F0BD-2AB6-D949-9A69-63C22A473984}"/>
              </a:ext>
            </a:extLst>
          </p:cNvPr>
          <p:cNvCxnSpPr/>
          <p:nvPr/>
        </p:nvCxnSpPr>
        <p:spPr>
          <a:xfrm>
            <a:off x="5112707" y="81283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209F07-B905-F740-939A-9365FFB1D592}"/>
              </a:ext>
            </a:extLst>
          </p:cNvPr>
          <p:cNvCxnSpPr>
            <a:cxnSpLocks/>
          </p:cNvCxnSpPr>
          <p:nvPr/>
        </p:nvCxnSpPr>
        <p:spPr>
          <a:xfrm flipV="1">
            <a:off x="5112707" y="84648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B199F6-2A8E-FF4C-A895-E43C6C9B4674}"/>
              </a:ext>
            </a:extLst>
          </p:cNvPr>
          <p:cNvCxnSpPr>
            <a:cxnSpLocks/>
          </p:cNvCxnSpPr>
          <p:nvPr/>
        </p:nvCxnSpPr>
        <p:spPr>
          <a:xfrm flipV="1">
            <a:off x="5112708" y="153076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27D8BA-9638-EA41-8845-1C1A148A6041}"/>
              </a:ext>
            </a:extLst>
          </p:cNvPr>
          <p:cNvCxnSpPr>
            <a:cxnSpLocks/>
          </p:cNvCxnSpPr>
          <p:nvPr/>
        </p:nvCxnSpPr>
        <p:spPr>
          <a:xfrm flipV="1">
            <a:off x="4622104" y="875582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9E0B16-DC88-C844-A121-261527175098}"/>
              </a:ext>
            </a:extLst>
          </p:cNvPr>
          <p:cNvCxnSpPr>
            <a:cxnSpLocks/>
          </p:cNvCxnSpPr>
          <p:nvPr/>
        </p:nvCxnSpPr>
        <p:spPr>
          <a:xfrm flipV="1">
            <a:off x="3707704" y="1530769"/>
            <a:ext cx="2194143" cy="73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C3A03F-2F7A-5A4E-8C89-8ED0F7A3E785}"/>
              </a:ext>
            </a:extLst>
          </p:cNvPr>
          <p:cNvCxnSpPr/>
          <p:nvPr/>
        </p:nvCxnSpPr>
        <p:spPr>
          <a:xfrm>
            <a:off x="3764071" y="233092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65F83B-E635-C44B-B683-60B42BD27CDA}"/>
              </a:ext>
            </a:extLst>
          </p:cNvPr>
          <p:cNvCxnSpPr>
            <a:cxnSpLocks/>
          </p:cNvCxnSpPr>
          <p:nvPr/>
        </p:nvCxnSpPr>
        <p:spPr>
          <a:xfrm flipV="1">
            <a:off x="3764071" y="236457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17A515-47F6-CB4D-A6EF-C3B7D9BECCB6}"/>
              </a:ext>
            </a:extLst>
          </p:cNvPr>
          <p:cNvCxnSpPr>
            <a:cxnSpLocks/>
          </p:cNvCxnSpPr>
          <p:nvPr/>
        </p:nvCxnSpPr>
        <p:spPr>
          <a:xfrm flipV="1">
            <a:off x="3764072" y="304885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4A01259-5352-514D-A56E-5733651C39F6}"/>
              </a:ext>
            </a:extLst>
          </p:cNvPr>
          <p:cNvCxnSpPr>
            <a:cxnSpLocks/>
          </p:cNvCxnSpPr>
          <p:nvPr/>
        </p:nvCxnSpPr>
        <p:spPr>
          <a:xfrm flipV="1">
            <a:off x="4637064" y="2417147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CF1948-E495-5B41-9F37-4FEB4952E85C}"/>
              </a:ext>
            </a:extLst>
          </p:cNvPr>
          <p:cNvCxnSpPr/>
          <p:nvPr/>
        </p:nvCxnSpPr>
        <p:spPr>
          <a:xfrm>
            <a:off x="5219178" y="233092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44FB0F-E1C6-DA4B-9500-A964DDB790D6}"/>
              </a:ext>
            </a:extLst>
          </p:cNvPr>
          <p:cNvCxnSpPr>
            <a:cxnSpLocks/>
          </p:cNvCxnSpPr>
          <p:nvPr/>
        </p:nvCxnSpPr>
        <p:spPr>
          <a:xfrm flipV="1">
            <a:off x="5219178" y="236457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A16B36-8FB7-4447-8237-C380F932A510}"/>
              </a:ext>
            </a:extLst>
          </p:cNvPr>
          <p:cNvCxnSpPr>
            <a:cxnSpLocks/>
          </p:cNvCxnSpPr>
          <p:nvPr/>
        </p:nvCxnSpPr>
        <p:spPr>
          <a:xfrm flipV="1">
            <a:off x="5219179" y="304885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9E4779A-EF5E-634D-9880-6FA5D27B991E}"/>
              </a:ext>
            </a:extLst>
          </p:cNvPr>
          <p:cNvCxnSpPr>
            <a:cxnSpLocks/>
          </p:cNvCxnSpPr>
          <p:nvPr/>
        </p:nvCxnSpPr>
        <p:spPr>
          <a:xfrm flipV="1">
            <a:off x="6054247" y="812839"/>
            <a:ext cx="308975" cy="216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B3EF3B-8EDE-C74C-B842-07370BA670D1}"/>
              </a:ext>
            </a:extLst>
          </p:cNvPr>
          <p:cNvCxnSpPr/>
          <p:nvPr/>
        </p:nvCxnSpPr>
        <p:spPr>
          <a:xfrm>
            <a:off x="6515622" y="823205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14002C-0EC4-9B41-8CBA-4CB61527F66E}"/>
              </a:ext>
            </a:extLst>
          </p:cNvPr>
          <p:cNvCxnSpPr>
            <a:cxnSpLocks/>
          </p:cNvCxnSpPr>
          <p:nvPr/>
        </p:nvCxnSpPr>
        <p:spPr>
          <a:xfrm flipV="1">
            <a:off x="6515622" y="856853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DE00ADD-46BD-414F-96EF-97BB529BDCA3}"/>
              </a:ext>
            </a:extLst>
          </p:cNvPr>
          <p:cNvCxnSpPr>
            <a:cxnSpLocks/>
          </p:cNvCxnSpPr>
          <p:nvPr/>
        </p:nvCxnSpPr>
        <p:spPr>
          <a:xfrm flipV="1">
            <a:off x="6515623" y="1541135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C3A1C54-519F-EA47-9699-16E385DA41BF}"/>
              </a:ext>
            </a:extLst>
          </p:cNvPr>
          <p:cNvCxnSpPr/>
          <p:nvPr/>
        </p:nvCxnSpPr>
        <p:spPr>
          <a:xfrm>
            <a:off x="7920625" y="814873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FB1C82-D337-404B-BCDC-B710331F27F8}"/>
              </a:ext>
            </a:extLst>
          </p:cNvPr>
          <p:cNvCxnSpPr>
            <a:cxnSpLocks/>
          </p:cNvCxnSpPr>
          <p:nvPr/>
        </p:nvCxnSpPr>
        <p:spPr>
          <a:xfrm flipV="1">
            <a:off x="7920625" y="848521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68A57D-A545-A84D-9ABA-E5C9CA6E85C1}"/>
              </a:ext>
            </a:extLst>
          </p:cNvPr>
          <p:cNvCxnSpPr>
            <a:cxnSpLocks/>
          </p:cNvCxnSpPr>
          <p:nvPr/>
        </p:nvCxnSpPr>
        <p:spPr>
          <a:xfrm flipV="1">
            <a:off x="7920626" y="1532803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79DA9DF-5ED7-3C4C-8277-750AADBEEB46}"/>
              </a:ext>
            </a:extLst>
          </p:cNvPr>
          <p:cNvCxnSpPr>
            <a:cxnSpLocks/>
          </p:cNvCxnSpPr>
          <p:nvPr/>
        </p:nvCxnSpPr>
        <p:spPr>
          <a:xfrm flipV="1">
            <a:off x="7430022" y="877616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4A1FD6-8DC2-6C48-AB58-FBA9D3CA9380}"/>
              </a:ext>
            </a:extLst>
          </p:cNvPr>
          <p:cNvCxnSpPr>
            <a:cxnSpLocks/>
          </p:cNvCxnSpPr>
          <p:nvPr/>
        </p:nvCxnSpPr>
        <p:spPr>
          <a:xfrm flipV="1">
            <a:off x="6515622" y="1532803"/>
            <a:ext cx="2194143" cy="73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5A52A52-1D97-4C46-81AC-12D0B0F3E71B}"/>
              </a:ext>
            </a:extLst>
          </p:cNvPr>
          <p:cNvCxnSpPr/>
          <p:nvPr/>
        </p:nvCxnSpPr>
        <p:spPr>
          <a:xfrm>
            <a:off x="6571989" y="2332963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6C3641-3C02-E947-B2A7-FA596DC58F9F}"/>
              </a:ext>
            </a:extLst>
          </p:cNvPr>
          <p:cNvCxnSpPr>
            <a:cxnSpLocks/>
          </p:cNvCxnSpPr>
          <p:nvPr/>
        </p:nvCxnSpPr>
        <p:spPr>
          <a:xfrm flipV="1">
            <a:off x="6571989" y="2366611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CF76C3E-2DEE-5248-996E-2E69D742AEF8}"/>
              </a:ext>
            </a:extLst>
          </p:cNvPr>
          <p:cNvCxnSpPr>
            <a:cxnSpLocks/>
          </p:cNvCxnSpPr>
          <p:nvPr/>
        </p:nvCxnSpPr>
        <p:spPr>
          <a:xfrm flipV="1">
            <a:off x="6571990" y="3050893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79E5C1-39C4-0346-9E85-DFE69926D1D1}"/>
              </a:ext>
            </a:extLst>
          </p:cNvPr>
          <p:cNvCxnSpPr>
            <a:cxnSpLocks/>
          </p:cNvCxnSpPr>
          <p:nvPr/>
        </p:nvCxnSpPr>
        <p:spPr>
          <a:xfrm flipV="1">
            <a:off x="7444982" y="2419181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B03DC92-1186-0C40-ABF3-CC0AF6B89F9D}"/>
              </a:ext>
            </a:extLst>
          </p:cNvPr>
          <p:cNvCxnSpPr/>
          <p:nvPr/>
        </p:nvCxnSpPr>
        <p:spPr>
          <a:xfrm>
            <a:off x="8027096" y="2332963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9706341-C562-A94E-AA1B-0369E8EFA3C4}"/>
              </a:ext>
            </a:extLst>
          </p:cNvPr>
          <p:cNvCxnSpPr>
            <a:cxnSpLocks/>
          </p:cNvCxnSpPr>
          <p:nvPr/>
        </p:nvCxnSpPr>
        <p:spPr>
          <a:xfrm flipV="1">
            <a:off x="8027096" y="2366611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51E54EE-C9EC-7247-AF26-14DB147A6417}"/>
              </a:ext>
            </a:extLst>
          </p:cNvPr>
          <p:cNvCxnSpPr>
            <a:cxnSpLocks/>
          </p:cNvCxnSpPr>
          <p:nvPr/>
        </p:nvCxnSpPr>
        <p:spPr>
          <a:xfrm flipV="1">
            <a:off x="8027097" y="3050893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F3ECC32-FB3B-F24D-AE54-388498E72142}"/>
              </a:ext>
            </a:extLst>
          </p:cNvPr>
          <p:cNvCxnSpPr>
            <a:cxnSpLocks/>
          </p:cNvCxnSpPr>
          <p:nvPr/>
        </p:nvCxnSpPr>
        <p:spPr>
          <a:xfrm flipV="1">
            <a:off x="3764071" y="3202970"/>
            <a:ext cx="5002061" cy="559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C18B0A7-6224-0B44-BC02-A3FE14E35192}"/>
              </a:ext>
            </a:extLst>
          </p:cNvPr>
          <p:cNvCxnSpPr/>
          <p:nvPr/>
        </p:nvCxnSpPr>
        <p:spPr>
          <a:xfrm>
            <a:off x="3707704" y="3897207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31558D0-95F5-7F4A-B3C5-73F08C457425}"/>
              </a:ext>
            </a:extLst>
          </p:cNvPr>
          <p:cNvCxnSpPr>
            <a:cxnSpLocks/>
          </p:cNvCxnSpPr>
          <p:nvPr/>
        </p:nvCxnSpPr>
        <p:spPr>
          <a:xfrm flipV="1">
            <a:off x="3707704" y="3930855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C7B7D62-6322-D04F-897F-8F769DE2BF1B}"/>
              </a:ext>
            </a:extLst>
          </p:cNvPr>
          <p:cNvCxnSpPr>
            <a:cxnSpLocks/>
          </p:cNvCxnSpPr>
          <p:nvPr/>
        </p:nvCxnSpPr>
        <p:spPr>
          <a:xfrm flipV="1">
            <a:off x="3707705" y="4615137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8D76F91-D55A-9245-B822-A0302AFB8B34}"/>
              </a:ext>
            </a:extLst>
          </p:cNvPr>
          <p:cNvCxnSpPr/>
          <p:nvPr/>
        </p:nvCxnSpPr>
        <p:spPr>
          <a:xfrm>
            <a:off x="5112707" y="3888875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FCF6A17-5277-4949-9D70-29E688D0197D}"/>
              </a:ext>
            </a:extLst>
          </p:cNvPr>
          <p:cNvCxnSpPr>
            <a:cxnSpLocks/>
          </p:cNvCxnSpPr>
          <p:nvPr/>
        </p:nvCxnSpPr>
        <p:spPr>
          <a:xfrm flipV="1">
            <a:off x="5112707" y="3922523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D0DFC6-A187-1F49-80E2-3CCD8A9B4CBB}"/>
              </a:ext>
            </a:extLst>
          </p:cNvPr>
          <p:cNvCxnSpPr>
            <a:cxnSpLocks/>
          </p:cNvCxnSpPr>
          <p:nvPr/>
        </p:nvCxnSpPr>
        <p:spPr>
          <a:xfrm flipV="1">
            <a:off x="5112708" y="4606805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85EB3EB-80F2-C345-8D3A-AAA2EC5CCF6B}"/>
              </a:ext>
            </a:extLst>
          </p:cNvPr>
          <p:cNvCxnSpPr>
            <a:cxnSpLocks/>
          </p:cNvCxnSpPr>
          <p:nvPr/>
        </p:nvCxnSpPr>
        <p:spPr>
          <a:xfrm flipV="1">
            <a:off x="4622104" y="3951618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C2C33CE-B528-BB48-9307-F2C9866D39B7}"/>
              </a:ext>
            </a:extLst>
          </p:cNvPr>
          <p:cNvCxnSpPr>
            <a:cxnSpLocks/>
          </p:cNvCxnSpPr>
          <p:nvPr/>
        </p:nvCxnSpPr>
        <p:spPr>
          <a:xfrm flipV="1">
            <a:off x="3707704" y="4606805"/>
            <a:ext cx="2194143" cy="73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E18C3CD-417F-974A-8054-EE2CA7F9429C}"/>
              </a:ext>
            </a:extLst>
          </p:cNvPr>
          <p:cNvCxnSpPr/>
          <p:nvPr/>
        </p:nvCxnSpPr>
        <p:spPr>
          <a:xfrm>
            <a:off x="3764071" y="5406965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48FC2F-EDDE-F64B-A642-519BC829A2FC}"/>
              </a:ext>
            </a:extLst>
          </p:cNvPr>
          <p:cNvCxnSpPr>
            <a:cxnSpLocks/>
          </p:cNvCxnSpPr>
          <p:nvPr/>
        </p:nvCxnSpPr>
        <p:spPr>
          <a:xfrm flipV="1">
            <a:off x="3764071" y="5440613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DCDD3D6-05EE-6D4C-ADDB-295BFE9D36CE}"/>
              </a:ext>
            </a:extLst>
          </p:cNvPr>
          <p:cNvCxnSpPr>
            <a:cxnSpLocks/>
          </p:cNvCxnSpPr>
          <p:nvPr/>
        </p:nvCxnSpPr>
        <p:spPr>
          <a:xfrm flipV="1">
            <a:off x="3764072" y="6124895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2204528-8E06-C748-B7A4-366248EF27F7}"/>
              </a:ext>
            </a:extLst>
          </p:cNvPr>
          <p:cNvCxnSpPr>
            <a:cxnSpLocks/>
          </p:cNvCxnSpPr>
          <p:nvPr/>
        </p:nvCxnSpPr>
        <p:spPr>
          <a:xfrm flipV="1">
            <a:off x="4637064" y="5493183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9757077-6432-304B-932A-8B918AC96FB3}"/>
              </a:ext>
            </a:extLst>
          </p:cNvPr>
          <p:cNvCxnSpPr/>
          <p:nvPr/>
        </p:nvCxnSpPr>
        <p:spPr>
          <a:xfrm>
            <a:off x="5219178" y="5406965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ABBE40A-61DA-254A-B84B-CC3C3AD5682A}"/>
              </a:ext>
            </a:extLst>
          </p:cNvPr>
          <p:cNvCxnSpPr>
            <a:cxnSpLocks/>
          </p:cNvCxnSpPr>
          <p:nvPr/>
        </p:nvCxnSpPr>
        <p:spPr>
          <a:xfrm flipV="1">
            <a:off x="5219178" y="5440613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D7509E0-D197-6F4A-9005-C228EC5FA5E3}"/>
              </a:ext>
            </a:extLst>
          </p:cNvPr>
          <p:cNvCxnSpPr>
            <a:cxnSpLocks/>
          </p:cNvCxnSpPr>
          <p:nvPr/>
        </p:nvCxnSpPr>
        <p:spPr>
          <a:xfrm flipV="1">
            <a:off x="5219179" y="6124895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C0B9B53-5487-994D-9B38-87F7CC4EF8B4}"/>
              </a:ext>
            </a:extLst>
          </p:cNvPr>
          <p:cNvCxnSpPr>
            <a:cxnSpLocks/>
          </p:cNvCxnSpPr>
          <p:nvPr/>
        </p:nvCxnSpPr>
        <p:spPr>
          <a:xfrm flipV="1">
            <a:off x="6054247" y="3888875"/>
            <a:ext cx="308975" cy="216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20C7B8D-83C6-3C4F-A159-F95C233AAF25}"/>
              </a:ext>
            </a:extLst>
          </p:cNvPr>
          <p:cNvCxnSpPr/>
          <p:nvPr/>
        </p:nvCxnSpPr>
        <p:spPr>
          <a:xfrm>
            <a:off x="6515622" y="3899241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BCB7C87-C48D-1F4F-9300-30FEF81A6386}"/>
              </a:ext>
            </a:extLst>
          </p:cNvPr>
          <p:cNvCxnSpPr>
            <a:cxnSpLocks/>
          </p:cNvCxnSpPr>
          <p:nvPr/>
        </p:nvCxnSpPr>
        <p:spPr>
          <a:xfrm flipV="1">
            <a:off x="6515622" y="3932889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9E2E74E-4E7B-544A-A2C2-BBFCA0C08D36}"/>
              </a:ext>
            </a:extLst>
          </p:cNvPr>
          <p:cNvCxnSpPr>
            <a:cxnSpLocks/>
          </p:cNvCxnSpPr>
          <p:nvPr/>
        </p:nvCxnSpPr>
        <p:spPr>
          <a:xfrm flipV="1">
            <a:off x="6515623" y="4617171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09CE81A-997D-5A4B-9FAB-E72EA7A20B95}"/>
              </a:ext>
            </a:extLst>
          </p:cNvPr>
          <p:cNvCxnSpPr/>
          <p:nvPr/>
        </p:nvCxnSpPr>
        <p:spPr>
          <a:xfrm>
            <a:off x="7920625" y="389090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8281436-31E5-434E-801B-CEE54871B345}"/>
              </a:ext>
            </a:extLst>
          </p:cNvPr>
          <p:cNvCxnSpPr>
            <a:cxnSpLocks/>
          </p:cNvCxnSpPr>
          <p:nvPr/>
        </p:nvCxnSpPr>
        <p:spPr>
          <a:xfrm flipV="1">
            <a:off x="7920625" y="392455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49F8ABF-A7D5-3D42-B62F-55D13E0CA165}"/>
              </a:ext>
            </a:extLst>
          </p:cNvPr>
          <p:cNvCxnSpPr>
            <a:cxnSpLocks/>
          </p:cNvCxnSpPr>
          <p:nvPr/>
        </p:nvCxnSpPr>
        <p:spPr>
          <a:xfrm flipV="1">
            <a:off x="7920626" y="460883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9191AC2-CC39-4C45-ACE7-07AB82101B09}"/>
              </a:ext>
            </a:extLst>
          </p:cNvPr>
          <p:cNvCxnSpPr>
            <a:cxnSpLocks/>
          </p:cNvCxnSpPr>
          <p:nvPr/>
        </p:nvCxnSpPr>
        <p:spPr>
          <a:xfrm flipV="1">
            <a:off x="7430022" y="3953652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EAAEF4C-5AE0-5745-81F7-6B68BF1E3CA2}"/>
              </a:ext>
            </a:extLst>
          </p:cNvPr>
          <p:cNvCxnSpPr>
            <a:cxnSpLocks/>
          </p:cNvCxnSpPr>
          <p:nvPr/>
        </p:nvCxnSpPr>
        <p:spPr>
          <a:xfrm flipV="1">
            <a:off x="6515622" y="4608839"/>
            <a:ext cx="2194143" cy="73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BA811A5-201E-CA4F-B8C3-033582BFE167}"/>
              </a:ext>
            </a:extLst>
          </p:cNvPr>
          <p:cNvCxnSpPr/>
          <p:nvPr/>
        </p:nvCxnSpPr>
        <p:spPr>
          <a:xfrm>
            <a:off x="6571989" y="540899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25923D8-2C9D-C04D-9B26-C5FB00A3D8B4}"/>
              </a:ext>
            </a:extLst>
          </p:cNvPr>
          <p:cNvCxnSpPr>
            <a:cxnSpLocks/>
          </p:cNvCxnSpPr>
          <p:nvPr/>
        </p:nvCxnSpPr>
        <p:spPr>
          <a:xfrm flipV="1">
            <a:off x="6571989" y="544264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BE8353F-E9F7-4847-B81A-02B4740C9E45}"/>
              </a:ext>
            </a:extLst>
          </p:cNvPr>
          <p:cNvCxnSpPr>
            <a:cxnSpLocks/>
          </p:cNvCxnSpPr>
          <p:nvPr/>
        </p:nvCxnSpPr>
        <p:spPr>
          <a:xfrm flipV="1">
            <a:off x="6571990" y="612692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F6FBEC9-B5DC-784E-97D9-8A9367FDCA09}"/>
              </a:ext>
            </a:extLst>
          </p:cNvPr>
          <p:cNvCxnSpPr>
            <a:cxnSpLocks/>
          </p:cNvCxnSpPr>
          <p:nvPr/>
        </p:nvCxnSpPr>
        <p:spPr>
          <a:xfrm flipV="1">
            <a:off x="7444982" y="5495217"/>
            <a:ext cx="490603" cy="613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591F4CF-5765-7C4E-BDE3-6B809915281C}"/>
              </a:ext>
            </a:extLst>
          </p:cNvPr>
          <p:cNvCxnSpPr/>
          <p:nvPr/>
        </p:nvCxnSpPr>
        <p:spPr>
          <a:xfrm>
            <a:off x="8027096" y="5408999"/>
            <a:ext cx="789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78E3F55-C095-4C42-83B5-4EA057EE89FE}"/>
              </a:ext>
            </a:extLst>
          </p:cNvPr>
          <p:cNvCxnSpPr>
            <a:cxnSpLocks/>
          </p:cNvCxnSpPr>
          <p:nvPr/>
        </p:nvCxnSpPr>
        <p:spPr>
          <a:xfrm flipV="1">
            <a:off x="8027096" y="5442647"/>
            <a:ext cx="789140" cy="64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93B0444-5D9C-4946-B7C6-303E9FEDD904}"/>
              </a:ext>
            </a:extLst>
          </p:cNvPr>
          <p:cNvCxnSpPr>
            <a:cxnSpLocks/>
          </p:cNvCxnSpPr>
          <p:nvPr/>
        </p:nvCxnSpPr>
        <p:spPr>
          <a:xfrm flipV="1">
            <a:off x="8027097" y="6126929"/>
            <a:ext cx="7891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5C1C699D-C095-8F47-B3B0-048D4DD6A8E1}"/>
              </a:ext>
            </a:extLst>
          </p:cNvPr>
          <p:cNvSpPr txBox="1"/>
          <p:nvPr/>
        </p:nvSpPr>
        <p:spPr>
          <a:xfrm>
            <a:off x="6363222" y="-76429"/>
            <a:ext cx="81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FDDAC88-74B5-2140-877E-F04583902F83}"/>
              </a:ext>
            </a:extLst>
          </p:cNvPr>
          <p:cNvSpPr txBox="1"/>
          <p:nvPr/>
        </p:nvSpPr>
        <p:spPr>
          <a:xfrm>
            <a:off x="2443268" y="3561523"/>
            <a:ext cx="81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C349F8-3529-9947-85F8-3E899DE925F3}"/>
              </a:ext>
            </a:extLst>
          </p:cNvPr>
          <p:cNvSpPr/>
          <p:nvPr/>
        </p:nvSpPr>
        <p:spPr>
          <a:xfrm>
            <a:off x="3480323" y="441905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8AD7507-3B4F-364C-8D97-431961BD8819}"/>
              </a:ext>
            </a:extLst>
          </p:cNvPr>
          <p:cNvSpPr/>
          <p:nvPr/>
        </p:nvSpPr>
        <p:spPr>
          <a:xfrm>
            <a:off x="4826692" y="441905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16B69BE-0116-C847-84CE-048DBB2C007E}"/>
              </a:ext>
            </a:extLst>
          </p:cNvPr>
          <p:cNvSpPr/>
          <p:nvPr/>
        </p:nvSpPr>
        <p:spPr>
          <a:xfrm>
            <a:off x="6244408" y="446056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627A2F2-B740-8546-9F37-2EE703A59788}"/>
              </a:ext>
            </a:extLst>
          </p:cNvPr>
          <p:cNvSpPr/>
          <p:nvPr/>
        </p:nvSpPr>
        <p:spPr>
          <a:xfrm>
            <a:off x="7662124" y="450207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0E3E01C-DF69-7A4B-A17B-572594ECF64A}"/>
              </a:ext>
            </a:extLst>
          </p:cNvPr>
          <p:cNvSpPr/>
          <p:nvPr/>
        </p:nvSpPr>
        <p:spPr>
          <a:xfrm>
            <a:off x="3480323" y="1996117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F67776A-26E1-3346-AA52-186E3CACC1AD}"/>
              </a:ext>
            </a:extLst>
          </p:cNvPr>
          <p:cNvSpPr/>
          <p:nvPr/>
        </p:nvSpPr>
        <p:spPr>
          <a:xfrm>
            <a:off x="4826692" y="1996117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55FB52C-10F8-D142-AB7C-07927EAB4618}"/>
              </a:ext>
            </a:extLst>
          </p:cNvPr>
          <p:cNvSpPr/>
          <p:nvPr/>
        </p:nvSpPr>
        <p:spPr>
          <a:xfrm>
            <a:off x="6244408" y="2000268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ADFDEA7-3981-F540-94E6-2379005F6AF9}"/>
              </a:ext>
            </a:extLst>
          </p:cNvPr>
          <p:cNvSpPr/>
          <p:nvPr/>
        </p:nvSpPr>
        <p:spPr>
          <a:xfrm>
            <a:off x="7662124" y="2004419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22E5B01-7349-FF44-854C-D4CFE0F85439}"/>
              </a:ext>
            </a:extLst>
          </p:cNvPr>
          <p:cNvSpPr/>
          <p:nvPr/>
        </p:nvSpPr>
        <p:spPr>
          <a:xfrm>
            <a:off x="3480323" y="3529481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299C99A-5542-A64F-8BAE-D85022A6BB38}"/>
              </a:ext>
            </a:extLst>
          </p:cNvPr>
          <p:cNvSpPr/>
          <p:nvPr/>
        </p:nvSpPr>
        <p:spPr>
          <a:xfrm>
            <a:off x="4826692" y="3529481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C097CAD-CFE8-2840-8917-B7A873F18C71}"/>
              </a:ext>
            </a:extLst>
          </p:cNvPr>
          <p:cNvSpPr/>
          <p:nvPr/>
        </p:nvSpPr>
        <p:spPr>
          <a:xfrm>
            <a:off x="6244408" y="3533632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1B49D24-7FC6-F44E-9CF5-77190A623374}"/>
              </a:ext>
            </a:extLst>
          </p:cNvPr>
          <p:cNvSpPr/>
          <p:nvPr/>
        </p:nvSpPr>
        <p:spPr>
          <a:xfrm>
            <a:off x="7662124" y="3537783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1FE6CD-5AC0-B745-BAE8-EB396A41F420}"/>
              </a:ext>
            </a:extLst>
          </p:cNvPr>
          <p:cNvSpPr/>
          <p:nvPr/>
        </p:nvSpPr>
        <p:spPr>
          <a:xfrm>
            <a:off x="3480323" y="5051020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9931EE1-328D-9D4D-9C99-FA3AF66C6E0B}"/>
              </a:ext>
            </a:extLst>
          </p:cNvPr>
          <p:cNvSpPr/>
          <p:nvPr/>
        </p:nvSpPr>
        <p:spPr>
          <a:xfrm>
            <a:off x="4826692" y="5051020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D436B43-B160-E646-824A-02D43789A93C}"/>
              </a:ext>
            </a:extLst>
          </p:cNvPr>
          <p:cNvSpPr/>
          <p:nvPr/>
        </p:nvSpPr>
        <p:spPr>
          <a:xfrm>
            <a:off x="6244408" y="5055171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AD69606-2692-8048-B653-15CBCF26432C}"/>
              </a:ext>
            </a:extLst>
          </p:cNvPr>
          <p:cNvSpPr/>
          <p:nvPr/>
        </p:nvSpPr>
        <p:spPr>
          <a:xfrm>
            <a:off x="7662124" y="5059322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9A0330E-B664-2B4F-991F-A6A398A76C54}"/>
              </a:ext>
            </a:extLst>
          </p:cNvPr>
          <p:cNvSpPr/>
          <p:nvPr/>
        </p:nvSpPr>
        <p:spPr>
          <a:xfrm>
            <a:off x="10105646" y="858846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74B59-778C-F543-BEF7-421A5FBD7896}"/>
              </a:ext>
            </a:extLst>
          </p:cNvPr>
          <p:cNvSpPr txBox="1"/>
          <p:nvPr/>
        </p:nvSpPr>
        <p:spPr>
          <a:xfrm>
            <a:off x="9856267" y="2678674"/>
            <a:ext cx="208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of Records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8FAD368-37F3-8947-BD4B-B4B0FB116583}"/>
              </a:ext>
            </a:extLst>
          </p:cNvPr>
          <p:cNvSpPr txBox="1"/>
          <p:nvPr/>
        </p:nvSpPr>
        <p:spPr>
          <a:xfrm>
            <a:off x="9419572" y="3809995"/>
            <a:ext cx="237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X = 2 or Z =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1772D-BCBB-AC4B-9820-9656203B9709}"/>
              </a:ext>
            </a:extLst>
          </p:cNvPr>
          <p:cNvSpPr txBox="1"/>
          <p:nvPr/>
        </p:nvSpPr>
        <p:spPr>
          <a:xfrm>
            <a:off x="9419572" y="4122111"/>
            <a:ext cx="237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7 Pages</a:t>
            </a:r>
          </a:p>
          <a:p>
            <a:r>
              <a:rPr lang="en-US" dirty="0"/>
              <a:t>14 False Positive Records</a:t>
            </a:r>
          </a:p>
        </p:txBody>
      </p:sp>
    </p:spTree>
    <p:extLst>
      <p:ext uri="{BB962C8B-B14F-4D97-AF65-F5344CB8AC3E}">
        <p14:creationId xmlns:p14="http://schemas.microsoft.com/office/powerpoint/2010/main" val="1121965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C934-2D09-0C40-AF52-A3B87415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7" y="518754"/>
            <a:ext cx="10515600" cy="1325563"/>
          </a:xfrm>
        </p:spPr>
        <p:txBody>
          <a:bodyPr/>
          <a:lstStyle/>
          <a:p>
            <a:r>
              <a:rPr lang="en-US" dirty="0"/>
              <a:t>Vs Row</a:t>
            </a:r>
            <a:br>
              <a:rPr lang="en-US" dirty="0"/>
            </a:br>
            <a:r>
              <a:rPr lang="en-US" dirty="0"/>
              <a:t>Order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C1C699D-C095-8F47-B3B0-048D4DD6A8E1}"/>
              </a:ext>
            </a:extLst>
          </p:cNvPr>
          <p:cNvSpPr txBox="1"/>
          <p:nvPr/>
        </p:nvSpPr>
        <p:spPr>
          <a:xfrm>
            <a:off x="6363222" y="-76429"/>
            <a:ext cx="81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FDDAC88-74B5-2140-877E-F04583902F83}"/>
              </a:ext>
            </a:extLst>
          </p:cNvPr>
          <p:cNvSpPr txBox="1"/>
          <p:nvPr/>
        </p:nvSpPr>
        <p:spPr>
          <a:xfrm>
            <a:off x="2443268" y="3561523"/>
            <a:ext cx="81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9A0330E-B664-2B4F-991F-A6A398A76C54}"/>
              </a:ext>
            </a:extLst>
          </p:cNvPr>
          <p:cNvSpPr/>
          <p:nvPr/>
        </p:nvSpPr>
        <p:spPr>
          <a:xfrm>
            <a:off x="10105646" y="858846"/>
            <a:ext cx="1346369" cy="15379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74B59-778C-F543-BEF7-421A5FBD7896}"/>
              </a:ext>
            </a:extLst>
          </p:cNvPr>
          <p:cNvSpPr txBox="1"/>
          <p:nvPr/>
        </p:nvSpPr>
        <p:spPr>
          <a:xfrm>
            <a:off x="9856267" y="2678674"/>
            <a:ext cx="208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of Records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8FAD368-37F3-8947-BD4B-B4B0FB116583}"/>
              </a:ext>
            </a:extLst>
          </p:cNvPr>
          <p:cNvSpPr txBox="1"/>
          <p:nvPr/>
        </p:nvSpPr>
        <p:spPr>
          <a:xfrm>
            <a:off x="9419572" y="3809995"/>
            <a:ext cx="237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X = 2 or Z =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1772D-BCBB-AC4B-9820-9656203B9709}"/>
              </a:ext>
            </a:extLst>
          </p:cNvPr>
          <p:cNvSpPr txBox="1"/>
          <p:nvPr/>
        </p:nvSpPr>
        <p:spPr>
          <a:xfrm>
            <a:off x="9419572" y="4122111"/>
            <a:ext cx="237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9 Pages</a:t>
            </a:r>
          </a:p>
          <a:p>
            <a:r>
              <a:rPr lang="en-US" dirty="0"/>
              <a:t>21 False Positive Records</a:t>
            </a:r>
          </a:p>
        </p:txBody>
      </p:sp>
      <p:graphicFrame>
        <p:nvGraphicFramePr>
          <p:cNvPr id="123" name="Table 122">
            <a:extLst>
              <a:ext uri="{FF2B5EF4-FFF2-40B4-BE49-F238E27FC236}">
                <a16:creationId xmlns:a16="http://schemas.microsoft.com/office/drawing/2014/main" id="{B97A6DD4-76E5-1F4E-8FE2-8295C1F40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005546"/>
              </p:ext>
            </p:extLst>
          </p:nvPr>
        </p:nvGraphicFramePr>
        <p:xfrm>
          <a:off x="3485020" y="455465"/>
          <a:ext cx="5508672" cy="61062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8584">
                  <a:extLst>
                    <a:ext uri="{9D8B030D-6E8A-4147-A177-3AD203B41FA5}">
                      <a16:colId xmlns:a16="http://schemas.microsoft.com/office/drawing/2014/main" val="4264439513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3461992062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2667888719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1547048220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86551605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1671085899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2643126407"/>
                    </a:ext>
                  </a:extLst>
                </a:gridCol>
                <a:gridCol w="688584">
                  <a:extLst>
                    <a:ext uri="{9D8B030D-6E8A-4147-A177-3AD203B41FA5}">
                      <a16:colId xmlns:a16="http://schemas.microsoft.com/office/drawing/2014/main" val="2305338684"/>
                    </a:ext>
                  </a:extLst>
                </a:gridCol>
              </a:tblGrid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310978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788945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245309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187516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334793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64783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047895"/>
                  </a:ext>
                </a:extLst>
              </a:tr>
              <a:tr h="763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087151"/>
                  </a:ext>
                </a:extLst>
              </a:tr>
            </a:tbl>
          </a:graphicData>
        </a:graphic>
      </p:graphicFrame>
      <p:sp>
        <p:nvSpPr>
          <p:cNvPr id="122" name="Rectangle 121">
            <a:extLst>
              <a:ext uri="{FF2B5EF4-FFF2-40B4-BE49-F238E27FC236}">
                <a16:creationId xmlns:a16="http://schemas.microsoft.com/office/drawing/2014/main" id="{DBB2CBA3-BBE5-5141-8125-52F17A1AAE4D}"/>
              </a:ext>
            </a:extLst>
          </p:cNvPr>
          <p:cNvSpPr/>
          <p:nvPr/>
        </p:nvSpPr>
        <p:spPr>
          <a:xfrm>
            <a:off x="3485021" y="455465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E361B45-A1DD-234A-A9B3-EF8B4155B21D}"/>
              </a:ext>
            </a:extLst>
          </p:cNvPr>
          <p:cNvSpPr/>
          <p:nvPr/>
        </p:nvSpPr>
        <p:spPr>
          <a:xfrm>
            <a:off x="6237963" y="455188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B5C308C-BA59-5847-9840-F1A13A21A9B6}"/>
              </a:ext>
            </a:extLst>
          </p:cNvPr>
          <p:cNvSpPr/>
          <p:nvPr/>
        </p:nvSpPr>
        <p:spPr>
          <a:xfrm>
            <a:off x="3482234" y="1214444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F1942D1-4F7B-5E42-B269-47DA249CEC28}"/>
              </a:ext>
            </a:extLst>
          </p:cNvPr>
          <p:cNvSpPr/>
          <p:nvPr/>
        </p:nvSpPr>
        <p:spPr>
          <a:xfrm>
            <a:off x="6235176" y="1214167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A9E514D-3F08-864B-8FE5-44F126CBBD9C}"/>
              </a:ext>
            </a:extLst>
          </p:cNvPr>
          <p:cNvSpPr/>
          <p:nvPr/>
        </p:nvSpPr>
        <p:spPr>
          <a:xfrm>
            <a:off x="3479447" y="1973423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3A78FE6-14AC-1740-B807-40BC84C0B182}"/>
              </a:ext>
            </a:extLst>
          </p:cNvPr>
          <p:cNvSpPr/>
          <p:nvPr/>
        </p:nvSpPr>
        <p:spPr>
          <a:xfrm>
            <a:off x="6232389" y="1973146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43536ED-B710-C144-85BD-FEE320EDDE54}"/>
              </a:ext>
            </a:extLst>
          </p:cNvPr>
          <p:cNvSpPr/>
          <p:nvPr/>
        </p:nvSpPr>
        <p:spPr>
          <a:xfrm>
            <a:off x="3476660" y="2732402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8150506-61FA-7B46-88E9-25CE11A02F0F}"/>
              </a:ext>
            </a:extLst>
          </p:cNvPr>
          <p:cNvSpPr/>
          <p:nvPr/>
        </p:nvSpPr>
        <p:spPr>
          <a:xfrm>
            <a:off x="6229602" y="2732125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4CD288D-2482-3741-8CA8-3C169CA6C2A4}"/>
              </a:ext>
            </a:extLst>
          </p:cNvPr>
          <p:cNvSpPr/>
          <p:nvPr/>
        </p:nvSpPr>
        <p:spPr>
          <a:xfrm>
            <a:off x="3473873" y="3491381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6872C0-B94B-8C43-9E59-CF2DEB68A05D}"/>
              </a:ext>
            </a:extLst>
          </p:cNvPr>
          <p:cNvSpPr/>
          <p:nvPr/>
        </p:nvSpPr>
        <p:spPr>
          <a:xfrm>
            <a:off x="6226815" y="3491104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ECDC8C6-054E-B142-8476-9822E820D3F6}"/>
              </a:ext>
            </a:extLst>
          </p:cNvPr>
          <p:cNvSpPr/>
          <p:nvPr/>
        </p:nvSpPr>
        <p:spPr>
          <a:xfrm>
            <a:off x="3471086" y="4250360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94AD8BB-FCD8-9742-88FB-DDE5C1D6661D}"/>
              </a:ext>
            </a:extLst>
          </p:cNvPr>
          <p:cNvSpPr/>
          <p:nvPr/>
        </p:nvSpPr>
        <p:spPr>
          <a:xfrm>
            <a:off x="6224028" y="4250083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13FECBA-7EA4-6E4D-9DA2-937CF4E5075F}"/>
              </a:ext>
            </a:extLst>
          </p:cNvPr>
          <p:cNvSpPr/>
          <p:nvPr/>
        </p:nvSpPr>
        <p:spPr>
          <a:xfrm>
            <a:off x="3468299" y="5009339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19110D7-6FE2-1841-8101-5A8562E7F336}"/>
              </a:ext>
            </a:extLst>
          </p:cNvPr>
          <p:cNvSpPr/>
          <p:nvPr/>
        </p:nvSpPr>
        <p:spPr>
          <a:xfrm>
            <a:off x="6221241" y="5009062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D605B36-40E7-1045-9528-902607AA7208}"/>
              </a:ext>
            </a:extLst>
          </p:cNvPr>
          <p:cNvSpPr/>
          <p:nvPr/>
        </p:nvSpPr>
        <p:spPr>
          <a:xfrm>
            <a:off x="3465512" y="5768318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88F8819-0D25-7B4E-90BF-54AE643571E7}"/>
              </a:ext>
            </a:extLst>
          </p:cNvPr>
          <p:cNvSpPr/>
          <p:nvPr/>
        </p:nvSpPr>
        <p:spPr>
          <a:xfrm>
            <a:off x="6218454" y="5768041"/>
            <a:ext cx="2752942" cy="75955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09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F212-B0EA-1C49-8BB3-919F7555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D0DE5-ADC7-324C-8741-D909F15A9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Entropy coding, e.g., </a:t>
            </a:r>
            <a:r>
              <a:rPr lang="en-US" dirty="0" err="1"/>
              <a:t>gzip</a:t>
            </a:r>
            <a:endParaRPr lang="en-US" dirty="0"/>
          </a:p>
          <a:p>
            <a:pPr lvl="1"/>
            <a:r>
              <a:rPr lang="en-US" dirty="0"/>
              <a:t>General purpose, good overall compression</a:t>
            </a:r>
          </a:p>
          <a:p>
            <a:r>
              <a:rPr lang="en-US" dirty="0"/>
              <a:t>Delta encoding</a:t>
            </a:r>
          </a:p>
          <a:p>
            <a:pPr lvl="1"/>
            <a:r>
              <a:rPr lang="en-US" dirty="0"/>
              <a:t>Encode differences, e.g., 1, 2, 3, 4 -&gt; 1, +1, +1, +1</a:t>
            </a:r>
          </a:p>
          <a:p>
            <a:r>
              <a:rPr lang="en-US" dirty="0"/>
              <a:t>Run length encoding</a:t>
            </a:r>
          </a:p>
          <a:p>
            <a:pPr lvl="1"/>
            <a:r>
              <a:rPr lang="en-US" dirty="0"/>
              <a:t>Suppress duplicates, e.g., 2, 2, 2, 3, 4, 4, 4, 4, 4, -&gt; 2x3, 3x1, 4x5</a:t>
            </a:r>
          </a:p>
          <a:p>
            <a:r>
              <a:rPr lang="en-US" dirty="0"/>
              <a:t>Bit packing</a:t>
            </a:r>
          </a:p>
          <a:p>
            <a:pPr lvl="1"/>
            <a:r>
              <a:rPr lang="en-US" dirty="0"/>
              <a:t>Use fewer bits for short integers</a:t>
            </a:r>
          </a:p>
          <a:p>
            <a:pPr lvl="1"/>
            <a:r>
              <a:rPr lang="en-US" dirty="0"/>
              <a:t>Pairs well with delta coding</a:t>
            </a:r>
          </a:p>
          <a:p>
            <a:pPr lvl="1"/>
            <a:endParaRPr lang="en-US" dirty="0"/>
          </a:p>
          <a:p>
            <a:r>
              <a:rPr lang="en-US" dirty="0"/>
              <a:t>Some compression can be directly operated on, e.g., RLE </a:t>
            </a:r>
          </a:p>
          <a:p>
            <a:r>
              <a:rPr lang="en-US" dirty="0"/>
              <a:t>As with sorting, modifying compressed data in place is difficult</a:t>
            </a:r>
          </a:p>
        </p:txBody>
      </p:sp>
    </p:spTree>
    <p:extLst>
      <p:ext uri="{BB962C8B-B14F-4D97-AF65-F5344CB8AC3E}">
        <p14:creationId xmlns:p14="http://schemas.microsoft.com/office/powerpoint/2010/main" val="1263025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D4CFD-19AE-FE4A-A1A4-A2D10CE12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4EA1F-F8E7-C04F-A2FE-263CCF5D58A8}"/>
              </a:ext>
            </a:extLst>
          </p:cNvPr>
          <p:cNvSpPr txBox="1"/>
          <p:nvPr/>
        </p:nvSpPr>
        <p:spPr>
          <a:xfrm>
            <a:off x="2417524" y="6488668"/>
            <a:ext cx="881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“</a:t>
            </a:r>
            <a:r>
              <a:rPr lang="en-US" b="1" dirty="0"/>
              <a:t>Efficient Data Storage for Analytics with Apache Parquet 2.0”, Julian Le 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64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62BEC-9C77-0E4F-A457-BB533C714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4EA1F-F8E7-C04F-A2FE-263CCF5D58A8}"/>
              </a:ext>
            </a:extLst>
          </p:cNvPr>
          <p:cNvSpPr txBox="1"/>
          <p:nvPr/>
        </p:nvSpPr>
        <p:spPr>
          <a:xfrm>
            <a:off x="2417524" y="6488668"/>
            <a:ext cx="881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“</a:t>
            </a:r>
            <a:r>
              <a:rPr lang="en-US" b="1" dirty="0"/>
              <a:t>Efficient Data Storage for Analytics with Apache Parquet 2.0”, Julian Le 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5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C9C0DA-5B6E-8D46-B618-8784A4C0D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4EA1F-F8E7-C04F-A2FE-263CCF5D58A8}"/>
              </a:ext>
            </a:extLst>
          </p:cNvPr>
          <p:cNvSpPr txBox="1"/>
          <p:nvPr/>
        </p:nvSpPr>
        <p:spPr>
          <a:xfrm>
            <a:off x="2417524" y="6488668"/>
            <a:ext cx="881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“</a:t>
            </a:r>
            <a:r>
              <a:rPr lang="en-US" b="1" dirty="0"/>
              <a:t>Efficient Data Storage for Analytics with Apache Parquet 2.0”, Julian Le 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61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B04F23-8928-AD46-8C8D-CA86ACF03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4EA1F-F8E7-C04F-A2FE-263CCF5D58A8}"/>
              </a:ext>
            </a:extLst>
          </p:cNvPr>
          <p:cNvSpPr txBox="1"/>
          <p:nvPr/>
        </p:nvSpPr>
        <p:spPr>
          <a:xfrm>
            <a:off x="2417524" y="6488668"/>
            <a:ext cx="881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“</a:t>
            </a:r>
            <a:r>
              <a:rPr lang="en-US" b="1" dirty="0"/>
              <a:t>Efficient Data Storage for Analytics with Apache Parquet 2.0”, Julian Le 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11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5C1560-B63E-554D-B716-E9B7CAE5B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02" y="272396"/>
            <a:ext cx="10585982" cy="595461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3B6F85-B3A0-C04F-8222-CA5BB926EA25}"/>
              </a:ext>
            </a:extLst>
          </p:cNvPr>
          <p:cNvSpPr txBox="1"/>
          <p:nvPr/>
        </p:nvSpPr>
        <p:spPr>
          <a:xfrm>
            <a:off x="2417524" y="6488668"/>
            <a:ext cx="881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“</a:t>
            </a:r>
            <a:r>
              <a:rPr lang="en-US" b="1" dirty="0"/>
              <a:t>Efficient Data Storage for Analytics with Apache Parquet 2.0”, Julian Le 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44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9E4E5-4D52-A240-BB87-48F6FE580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63" y="1843088"/>
            <a:ext cx="610121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Dictionary encoding replaces long, frequent values (e.g., strings) with an integer value stored in a dictionary</a:t>
            </a:r>
          </a:p>
          <a:p>
            <a:endParaRPr lang="en-US" dirty="0"/>
          </a:p>
          <a:p>
            <a:r>
              <a:rPr lang="en-US" dirty="0"/>
              <a:t>Entropy coding methods use this internally but often helpful to do this explicitly</a:t>
            </a:r>
          </a:p>
          <a:p>
            <a:endParaRPr lang="en-US" dirty="0"/>
          </a:p>
          <a:p>
            <a:r>
              <a:rPr lang="en-US" dirty="0"/>
              <a:t>Helpful to reduce data sizes, also increases access efficiency because it eliminates variable size data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3CDDCD-0D1F-9A4E-930A-47C21F41D27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Compression, Con’t: Dictionary Encoding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D97042-8CF2-8F49-B4CF-EA93BF0E8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09529"/>
              </p:ext>
            </p:extLst>
          </p:nvPr>
        </p:nvGraphicFramePr>
        <p:xfrm>
          <a:off x="5890017" y="1583960"/>
          <a:ext cx="1638125" cy="475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125">
                  <a:extLst>
                    <a:ext uri="{9D8B030D-6E8A-4147-A177-3AD203B41FA5}">
                      <a16:colId xmlns:a16="http://schemas.microsoft.com/office/drawing/2014/main" val="1456328056"/>
                    </a:ext>
                  </a:extLst>
                </a:gridCol>
              </a:tblGrid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094823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838344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Purple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69581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Turquoise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59561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610332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177465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Turquoise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89074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Purple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1919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49E49C-E062-3E45-A989-C42AC444E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381630"/>
              </p:ext>
            </p:extLst>
          </p:nvPr>
        </p:nvGraphicFramePr>
        <p:xfrm>
          <a:off x="8237604" y="1619628"/>
          <a:ext cx="1307229" cy="480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229">
                  <a:extLst>
                    <a:ext uri="{9D8B030D-6E8A-4147-A177-3AD203B41FA5}">
                      <a16:colId xmlns:a16="http://schemas.microsoft.com/office/drawing/2014/main" val="1456328056"/>
                    </a:ext>
                  </a:extLst>
                </a:gridCol>
              </a:tblGrid>
              <a:tr h="5945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Encoded Column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094823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838344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69581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59561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610332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177465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89074"/>
                  </a:ext>
                </a:extLst>
              </a:tr>
              <a:tr h="59456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19195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BC1EA08-5ED0-204D-AD83-C6645692A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436767"/>
              </p:ext>
            </p:extLst>
          </p:nvPr>
        </p:nvGraphicFramePr>
        <p:xfrm>
          <a:off x="9711151" y="2333679"/>
          <a:ext cx="2398386" cy="270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93">
                  <a:extLst>
                    <a:ext uri="{9D8B030D-6E8A-4147-A177-3AD203B41FA5}">
                      <a16:colId xmlns:a16="http://schemas.microsoft.com/office/drawing/2014/main" val="1252963169"/>
                    </a:ext>
                  </a:extLst>
                </a:gridCol>
                <a:gridCol w="1199193">
                  <a:extLst>
                    <a:ext uri="{9D8B030D-6E8A-4147-A177-3AD203B41FA5}">
                      <a16:colId xmlns:a16="http://schemas.microsoft.com/office/drawing/2014/main" val="575595751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r>
                        <a:rPr lang="en-US" dirty="0"/>
                        <a:t>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Decoding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99866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782471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39467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Turquoise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7641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F4D38D6-C326-8949-A32B-E8320BD6891B}"/>
              </a:ext>
            </a:extLst>
          </p:cNvPr>
          <p:cNvSpPr txBox="1"/>
          <p:nvPr/>
        </p:nvSpPr>
        <p:spPr>
          <a:xfrm>
            <a:off x="9711151" y="1794270"/>
            <a:ext cx="196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Dictionary</a:t>
            </a:r>
          </a:p>
        </p:txBody>
      </p:sp>
    </p:spTree>
    <p:extLst>
      <p:ext uri="{BB962C8B-B14F-4D97-AF65-F5344CB8AC3E}">
        <p14:creationId xmlns:p14="http://schemas.microsoft.com/office/powerpoint/2010/main" val="113939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743B-F59F-5B42-B9B0-0C391D4A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Time: Data Layouts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81407-36AD-F545-BDE6-8A5CAA591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ideas:</a:t>
            </a:r>
          </a:p>
          <a:p>
            <a:pPr lvl="1"/>
            <a:r>
              <a:rPr lang="en-US" dirty="0"/>
              <a:t>Data Locality</a:t>
            </a:r>
          </a:p>
          <a:p>
            <a:pPr lvl="1"/>
            <a:r>
              <a:rPr lang="en-US" dirty="0"/>
              <a:t>Horizontal and Vertical Partitioning</a:t>
            </a:r>
          </a:p>
          <a:p>
            <a:pPr lvl="1"/>
            <a:r>
              <a:rPr lang="en-US" dirty="0"/>
              <a:t>Multi-dimensional Layouts</a:t>
            </a:r>
          </a:p>
          <a:p>
            <a:pPr lvl="1"/>
            <a:r>
              <a:rPr lang="en-US" dirty="0"/>
              <a:t>Compression</a:t>
            </a:r>
          </a:p>
          <a:p>
            <a:pPr lvl="1"/>
            <a:r>
              <a:rPr lang="en-US" dirty="0"/>
              <a:t>Sparse Data</a:t>
            </a:r>
          </a:p>
          <a:p>
            <a:pPr lvl="1"/>
            <a:r>
              <a:rPr lang="en-US" dirty="0"/>
              <a:t>Log-structured Merge Trees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21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CBF9-6A24-2F42-829F-5AF2FD2B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Compression, </a:t>
            </a:r>
            <a:r>
              <a:rPr lang="en-US" dirty="0" err="1"/>
              <a:t>Con’t</a:t>
            </a:r>
            <a:r>
              <a:rPr lang="en-US" dirty="0"/>
              <a:t>: Sparse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6DEBEF-A362-124D-AAD2-92ED891BE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55412"/>
              </p:ext>
            </p:extLst>
          </p:nvPr>
        </p:nvGraphicFramePr>
        <p:xfrm>
          <a:off x="366039" y="2360575"/>
          <a:ext cx="2853150" cy="270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25">
                  <a:extLst>
                    <a:ext uri="{9D8B030D-6E8A-4147-A177-3AD203B41FA5}">
                      <a16:colId xmlns:a16="http://schemas.microsoft.com/office/drawing/2014/main" val="2501345763"/>
                    </a:ext>
                  </a:extLst>
                </a:gridCol>
                <a:gridCol w="475525">
                  <a:extLst>
                    <a:ext uri="{9D8B030D-6E8A-4147-A177-3AD203B41FA5}">
                      <a16:colId xmlns:a16="http://schemas.microsoft.com/office/drawing/2014/main" val="3207347353"/>
                    </a:ext>
                  </a:extLst>
                </a:gridCol>
                <a:gridCol w="475525">
                  <a:extLst>
                    <a:ext uri="{9D8B030D-6E8A-4147-A177-3AD203B41FA5}">
                      <a16:colId xmlns:a16="http://schemas.microsoft.com/office/drawing/2014/main" val="1407951386"/>
                    </a:ext>
                  </a:extLst>
                </a:gridCol>
                <a:gridCol w="475525">
                  <a:extLst>
                    <a:ext uri="{9D8B030D-6E8A-4147-A177-3AD203B41FA5}">
                      <a16:colId xmlns:a16="http://schemas.microsoft.com/office/drawing/2014/main" val="2258817838"/>
                    </a:ext>
                  </a:extLst>
                </a:gridCol>
                <a:gridCol w="475525">
                  <a:extLst>
                    <a:ext uri="{9D8B030D-6E8A-4147-A177-3AD203B41FA5}">
                      <a16:colId xmlns:a16="http://schemas.microsoft.com/office/drawing/2014/main" val="491274862"/>
                    </a:ext>
                  </a:extLst>
                </a:gridCol>
                <a:gridCol w="475525">
                  <a:extLst>
                    <a:ext uri="{9D8B030D-6E8A-4147-A177-3AD203B41FA5}">
                      <a16:colId xmlns:a16="http://schemas.microsoft.com/office/drawing/2014/main" val="4181885981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837883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63704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628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56006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84876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3051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84F8D7-6C26-E249-B2B1-BACEC50479CE}"/>
              </a:ext>
            </a:extLst>
          </p:cNvPr>
          <p:cNvSpPr txBox="1"/>
          <p:nvPr/>
        </p:nvSpPr>
        <p:spPr>
          <a:xfrm>
            <a:off x="538289" y="1646497"/>
            <a:ext cx="2978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with a lot of NULLs ({})</a:t>
            </a:r>
          </a:p>
          <a:p>
            <a:r>
              <a:rPr lang="en-US" dirty="0"/>
              <a:t>Arises frequently in ML apps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6C01A-A93C-3B41-A427-108F08559CA1}"/>
              </a:ext>
            </a:extLst>
          </p:cNvPr>
          <p:cNvSpPr txBox="1"/>
          <p:nvPr/>
        </p:nvSpPr>
        <p:spPr>
          <a:xfrm>
            <a:off x="3880781" y="2353731"/>
            <a:ext cx="7240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represent NULLs as a value (e.g., -999999), will waste a lot of space</a:t>
            </a:r>
          </a:p>
          <a:p>
            <a:endParaRPr lang="en-US" dirty="0"/>
          </a:p>
          <a:p>
            <a:r>
              <a:rPr lang="en-US" dirty="0"/>
              <a:t>Idea, if &gt; x% of data is NULL, store data as a list of non-null tuples, e.g.:</a:t>
            </a:r>
          </a:p>
          <a:p>
            <a:endParaRPr lang="en-US" dirty="0"/>
          </a:p>
          <a:p>
            <a:r>
              <a:rPr lang="en-US" dirty="0"/>
              <a:t>1A: X, 1F: Z, 2F: Y, 3F:U, 4D: K</a:t>
            </a:r>
          </a:p>
          <a:p>
            <a:endParaRPr lang="en-US" dirty="0"/>
          </a:p>
          <a:p>
            <a:r>
              <a:rPr lang="en-US" dirty="0"/>
              <a:t>Need to store row/column identifiers explicitly, but can be much more compact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CAFD8-1C2F-0D4A-A895-DBB02CF3B679}"/>
              </a:ext>
            </a:extLst>
          </p:cNvPr>
          <p:cNvSpPr txBox="1"/>
          <p:nvPr/>
        </p:nvSpPr>
        <p:spPr>
          <a:xfrm>
            <a:off x="64353" y="28287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21F216-4CED-5941-81E3-2567BDB62BA9}"/>
              </a:ext>
            </a:extLst>
          </p:cNvPr>
          <p:cNvSpPr/>
          <p:nvPr/>
        </p:nvSpPr>
        <p:spPr>
          <a:xfrm>
            <a:off x="65414" y="3333613"/>
            <a:ext cx="472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DF65D6-DE3D-134B-95F7-5716E0BAF653}"/>
              </a:ext>
            </a:extLst>
          </p:cNvPr>
          <p:cNvSpPr/>
          <p:nvPr/>
        </p:nvSpPr>
        <p:spPr>
          <a:xfrm>
            <a:off x="64353" y="37215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253C4-FBBB-4F4B-96C4-9CD6D54A3FC5}"/>
              </a:ext>
            </a:extLst>
          </p:cNvPr>
          <p:cNvSpPr/>
          <p:nvPr/>
        </p:nvSpPr>
        <p:spPr>
          <a:xfrm>
            <a:off x="64353" y="420758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5DAE9F-6F42-AD44-94A2-B5B919E9698B}"/>
              </a:ext>
            </a:extLst>
          </p:cNvPr>
          <p:cNvSpPr/>
          <p:nvPr/>
        </p:nvSpPr>
        <p:spPr>
          <a:xfrm>
            <a:off x="165" y="4683062"/>
            <a:ext cx="30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412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8C96-A267-524B-AD04-621B97C9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New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7D10F-D23E-1B4E-A9F4-A9890FE7C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most data science applications, we don’t update existing data</a:t>
            </a:r>
          </a:p>
          <a:p>
            <a:endParaRPr lang="en-US" dirty="0"/>
          </a:p>
          <a:p>
            <a:r>
              <a:rPr lang="en-US" dirty="0"/>
              <a:t>Do need need to deal with new data that is arriving</a:t>
            </a:r>
          </a:p>
          <a:p>
            <a:endParaRPr lang="en-US" dirty="0"/>
          </a:p>
          <a:p>
            <a:r>
              <a:rPr lang="en-US" dirty="0"/>
              <a:t>If we have a complex data layout, e.g., sorted, partitioned, columns, inserting that data will be slow, because we’ll have to rewrite all data</a:t>
            </a:r>
          </a:p>
          <a:p>
            <a:endParaRPr lang="en-US" dirty="0"/>
          </a:p>
          <a:p>
            <a:r>
              <a:rPr lang="en-US" dirty="0"/>
              <a:t>Idea:  just create a new partition for new data, and write your program to merge results from all partitions</a:t>
            </a:r>
          </a:p>
        </p:txBody>
      </p:sp>
    </p:spTree>
    <p:extLst>
      <p:ext uri="{BB962C8B-B14F-4D97-AF65-F5344CB8AC3E}">
        <p14:creationId xmlns:p14="http://schemas.microsoft.com/office/powerpoint/2010/main" val="1366004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0DD8-C107-2241-9F93-204DEEA9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Lots of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FB14-7D49-4748-A383-7BF0203C5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23" y="1550052"/>
            <a:ext cx="10515600" cy="4351338"/>
          </a:xfrm>
        </p:spPr>
        <p:txBody>
          <a:bodyPr/>
          <a:lstStyle/>
          <a:p>
            <a:r>
              <a:rPr lang="en-US" dirty="0"/>
              <a:t>Performance will degrade as you get many partitions</a:t>
            </a:r>
          </a:p>
          <a:p>
            <a:r>
              <a:rPr lang="en-US" dirty="0"/>
              <a:t>Idea:  merge some partitions together, but how?</a:t>
            </a:r>
          </a:p>
          <a:p>
            <a:endParaRPr lang="en-US" dirty="0"/>
          </a:p>
          <a:p>
            <a:r>
              <a:rPr lang="en-US" dirty="0"/>
              <a:t>Log structured merge tree:  arrange so partitions merge a logarithmic number of times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5A017-81CA-FE4E-B12D-709152278150}"/>
              </a:ext>
            </a:extLst>
          </p:cNvPr>
          <p:cNvSpPr/>
          <p:nvPr/>
        </p:nvSpPr>
        <p:spPr>
          <a:xfrm>
            <a:off x="512523" y="4406074"/>
            <a:ext cx="914400" cy="113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EBFA8-9A65-264A-A778-DDB8295CAD07}"/>
              </a:ext>
            </a:extLst>
          </p:cNvPr>
          <p:cNvSpPr/>
          <p:nvPr/>
        </p:nvSpPr>
        <p:spPr>
          <a:xfrm>
            <a:off x="1588719" y="4406074"/>
            <a:ext cx="914400" cy="113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F6EAA-4FEB-B946-A05F-2FB07EB7CBBD}"/>
              </a:ext>
            </a:extLst>
          </p:cNvPr>
          <p:cNvSpPr/>
          <p:nvPr/>
        </p:nvSpPr>
        <p:spPr>
          <a:xfrm>
            <a:off x="3222323" y="4415512"/>
            <a:ext cx="914400" cy="113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23834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0DD8-C107-2241-9F93-204DEEA9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Lots of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FB14-7D49-4748-A383-7BF0203C5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23" y="1550052"/>
            <a:ext cx="10515600" cy="4351338"/>
          </a:xfrm>
        </p:spPr>
        <p:txBody>
          <a:bodyPr/>
          <a:lstStyle/>
          <a:p>
            <a:r>
              <a:rPr lang="en-US" dirty="0"/>
              <a:t>Performance will degrade as you get many partitions</a:t>
            </a:r>
          </a:p>
          <a:p>
            <a:r>
              <a:rPr lang="en-US" dirty="0"/>
              <a:t>Idea:  merge some partitions together, but how?</a:t>
            </a:r>
          </a:p>
          <a:p>
            <a:endParaRPr lang="en-US" dirty="0"/>
          </a:p>
          <a:p>
            <a:r>
              <a:rPr lang="en-US" dirty="0"/>
              <a:t>Log structured merge tree:  arrange so partitions merge a logarithmic number of times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5A017-81CA-FE4E-B12D-709152278150}"/>
              </a:ext>
            </a:extLst>
          </p:cNvPr>
          <p:cNvSpPr/>
          <p:nvPr/>
        </p:nvSpPr>
        <p:spPr>
          <a:xfrm>
            <a:off x="512522" y="4406074"/>
            <a:ext cx="1278699" cy="159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P1-2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F6EAA-4FEB-B946-A05F-2FB07EB7CBBD}"/>
              </a:ext>
            </a:extLst>
          </p:cNvPr>
          <p:cNvSpPr/>
          <p:nvPr/>
        </p:nvSpPr>
        <p:spPr>
          <a:xfrm>
            <a:off x="2182663" y="4406074"/>
            <a:ext cx="914400" cy="113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DF370C-5222-BA4A-B552-8D37CB8C99C9}"/>
              </a:ext>
            </a:extLst>
          </p:cNvPr>
          <p:cNvSpPr/>
          <p:nvPr/>
        </p:nvSpPr>
        <p:spPr>
          <a:xfrm>
            <a:off x="3447799" y="4406074"/>
            <a:ext cx="914400" cy="113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DBFC50-6485-FF43-A430-1138064B15FB}"/>
              </a:ext>
            </a:extLst>
          </p:cNvPr>
          <p:cNvSpPr/>
          <p:nvPr/>
        </p:nvSpPr>
        <p:spPr>
          <a:xfrm>
            <a:off x="4666983" y="4406074"/>
            <a:ext cx="914400" cy="113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</p:spTree>
    <p:extLst>
      <p:ext uri="{BB962C8B-B14F-4D97-AF65-F5344CB8AC3E}">
        <p14:creationId xmlns:p14="http://schemas.microsoft.com/office/powerpoint/2010/main" val="29839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0DD8-C107-2241-9F93-204DEEA9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Lots of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FB14-7D49-4748-A383-7BF0203C5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23" y="1550052"/>
            <a:ext cx="10515600" cy="4351338"/>
          </a:xfrm>
        </p:spPr>
        <p:txBody>
          <a:bodyPr/>
          <a:lstStyle/>
          <a:p>
            <a:r>
              <a:rPr lang="en-US" dirty="0"/>
              <a:t>Performance will degrade as you get many partitions</a:t>
            </a:r>
          </a:p>
          <a:p>
            <a:r>
              <a:rPr lang="en-US" dirty="0"/>
              <a:t>Idea:  merge some partitions together, but how?</a:t>
            </a:r>
          </a:p>
          <a:p>
            <a:endParaRPr lang="en-US" dirty="0"/>
          </a:p>
          <a:p>
            <a:r>
              <a:rPr lang="en-US" dirty="0"/>
              <a:t>Log structured merge tree:  arrange so partitions merge a logarithmic number of times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5A017-81CA-FE4E-B12D-709152278150}"/>
              </a:ext>
            </a:extLst>
          </p:cNvPr>
          <p:cNvSpPr/>
          <p:nvPr/>
        </p:nvSpPr>
        <p:spPr>
          <a:xfrm>
            <a:off x="512522" y="4406074"/>
            <a:ext cx="1278699" cy="159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P1-2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46A19B-DE83-2840-B70E-321F279029D8}"/>
              </a:ext>
            </a:extLst>
          </p:cNvPr>
          <p:cNvSpPr/>
          <p:nvPr/>
        </p:nvSpPr>
        <p:spPr>
          <a:xfrm>
            <a:off x="2055311" y="4406074"/>
            <a:ext cx="1278699" cy="159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P3-4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CB2DEC-DE86-0643-B519-4EAEF0D74CB2}"/>
              </a:ext>
            </a:extLst>
          </p:cNvPr>
          <p:cNvSpPr/>
          <p:nvPr/>
        </p:nvSpPr>
        <p:spPr>
          <a:xfrm>
            <a:off x="5870531" y="4406074"/>
            <a:ext cx="914400" cy="113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B0C22-0591-5846-AAE5-BD9D36541094}"/>
              </a:ext>
            </a:extLst>
          </p:cNvPr>
          <p:cNvSpPr/>
          <p:nvPr/>
        </p:nvSpPr>
        <p:spPr>
          <a:xfrm>
            <a:off x="7036502" y="4406074"/>
            <a:ext cx="914400" cy="113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CF1E63-529D-5B4E-9C27-F2A3C367FA55}"/>
              </a:ext>
            </a:extLst>
          </p:cNvPr>
          <p:cNvSpPr/>
          <p:nvPr/>
        </p:nvSpPr>
        <p:spPr>
          <a:xfrm>
            <a:off x="4666983" y="4406074"/>
            <a:ext cx="914400" cy="113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P5</a:t>
            </a:r>
          </a:p>
        </p:txBody>
      </p:sp>
    </p:spTree>
    <p:extLst>
      <p:ext uri="{BB962C8B-B14F-4D97-AF65-F5344CB8AC3E}">
        <p14:creationId xmlns:p14="http://schemas.microsoft.com/office/powerpoint/2010/main" val="15009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0DD8-C107-2241-9F93-204DEEA9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Lots of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FB14-7D49-4748-A383-7BF0203C5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23" y="1550052"/>
            <a:ext cx="10515600" cy="4351338"/>
          </a:xfrm>
        </p:spPr>
        <p:txBody>
          <a:bodyPr/>
          <a:lstStyle/>
          <a:p>
            <a:r>
              <a:rPr lang="en-US" dirty="0"/>
              <a:t>Performance will degrade as you get many partitions</a:t>
            </a:r>
          </a:p>
          <a:p>
            <a:r>
              <a:rPr lang="en-US" dirty="0"/>
              <a:t>Idea:  merge some partitions together, but how?</a:t>
            </a:r>
          </a:p>
          <a:p>
            <a:endParaRPr lang="en-US" dirty="0"/>
          </a:p>
          <a:p>
            <a:r>
              <a:rPr lang="en-US" dirty="0"/>
              <a:t>Log structured merge tree:  arrange so partitions merge a logarithmic number of times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5A017-81CA-FE4E-B12D-709152278150}"/>
              </a:ext>
            </a:extLst>
          </p:cNvPr>
          <p:cNvSpPr/>
          <p:nvPr/>
        </p:nvSpPr>
        <p:spPr>
          <a:xfrm>
            <a:off x="512522" y="4406074"/>
            <a:ext cx="1278699" cy="159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P1-2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46A19B-DE83-2840-B70E-321F279029D8}"/>
              </a:ext>
            </a:extLst>
          </p:cNvPr>
          <p:cNvSpPr/>
          <p:nvPr/>
        </p:nvSpPr>
        <p:spPr>
          <a:xfrm>
            <a:off x="2055311" y="4406074"/>
            <a:ext cx="1278699" cy="159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P3-4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51597E-56E3-844F-BBEC-9771A267A567}"/>
              </a:ext>
            </a:extLst>
          </p:cNvPr>
          <p:cNvSpPr/>
          <p:nvPr/>
        </p:nvSpPr>
        <p:spPr>
          <a:xfrm>
            <a:off x="3598100" y="4406074"/>
            <a:ext cx="1278699" cy="159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P5-6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1988CD-68D1-9C44-A368-D9C5CF9AAF1D}"/>
              </a:ext>
            </a:extLst>
          </p:cNvPr>
          <p:cNvSpPr/>
          <p:nvPr/>
        </p:nvSpPr>
        <p:spPr>
          <a:xfrm>
            <a:off x="7036502" y="4406074"/>
            <a:ext cx="914400" cy="113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</p:spTree>
    <p:extLst>
      <p:ext uri="{BB962C8B-B14F-4D97-AF65-F5344CB8AC3E}">
        <p14:creationId xmlns:p14="http://schemas.microsoft.com/office/powerpoint/2010/main" val="3866635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0DD8-C107-2241-9F93-204DEEA9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Lots of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FB14-7D49-4748-A383-7BF0203C5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23" y="1550052"/>
            <a:ext cx="10515600" cy="4351338"/>
          </a:xfrm>
        </p:spPr>
        <p:txBody>
          <a:bodyPr/>
          <a:lstStyle/>
          <a:p>
            <a:r>
              <a:rPr lang="en-US" dirty="0"/>
              <a:t>Performance will degrade as you get many partitions</a:t>
            </a:r>
          </a:p>
          <a:p>
            <a:r>
              <a:rPr lang="en-US" dirty="0"/>
              <a:t>Idea:  merge some partitions together, but how?</a:t>
            </a:r>
          </a:p>
          <a:p>
            <a:endParaRPr lang="en-US" dirty="0"/>
          </a:p>
          <a:p>
            <a:r>
              <a:rPr lang="en-US" dirty="0"/>
              <a:t>Log structured merge tree:  arrange so partitions merge a logarithmic number of times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5A017-81CA-FE4E-B12D-709152278150}"/>
              </a:ext>
            </a:extLst>
          </p:cNvPr>
          <p:cNvSpPr/>
          <p:nvPr/>
        </p:nvSpPr>
        <p:spPr>
          <a:xfrm>
            <a:off x="1037048" y="4097163"/>
            <a:ext cx="1942579" cy="242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P1-4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B685EC-FA05-804A-920C-31330FB3BEB8}"/>
              </a:ext>
            </a:extLst>
          </p:cNvPr>
          <p:cNvSpPr/>
          <p:nvPr/>
        </p:nvSpPr>
        <p:spPr>
          <a:xfrm>
            <a:off x="3519808" y="61697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P1 has merged 2 times, but won’t merge again until after 8 more partitions arrive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FBFBA-CBD1-D34A-88A7-CD3365C03A93}"/>
              </a:ext>
            </a:extLst>
          </p:cNvPr>
          <p:cNvSpPr/>
          <p:nvPr/>
        </p:nvSpPr>
        <p:spPr>
          <a:xfrm>
            <a:off x="3598100" y="4406074"/>
            <a:ext cx="1278699" cy="1593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P5-6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64A5DD-77F4-C94C-B667-57E77E66A1D2}"/>
              </a:ext>
            </a:extLst>
          </p:cNvPr>
          <p:cNvSpPr/>
          <p:nvPr/>
        </p:nvSpPr>
        <p:spPr>
          <a:xfrm>
            <a:off x="7036502" y="4406074"/>
            <a:ext cx="914400" cy="113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</p:spTree>
    <p:extLst>
      <p:ext uri="{BB962C8B-B14F-4D97-AF65-F5344CB8AC3E}">
        <p14:creationId xmlns:p14="http://schemas.microsoft.com/office/powerpoint/2010/main" val="29220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C72CAAF-2286-8E48-8044-5344FB73537C}"/>
              </a:ext>
            </a:extLst>
          </p:cNvPr>
          <p:cNvSpPr/>
          <p:nvPr/>
        </p:nvSpPr>
        <p:spPr>
          <a:xfrm>
            <a:off x="749700" y="5223028"/>
            <a:ext cx="680587" cy="68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5DE4F1-8660-8C47-AB75-339CD03731E4}"/>
              </a:ext>
            </a:extLst>
          </p:cNvPr>
          <p:cNvSpPr/>
          <p:nvPr/>
        </p:nvSpPr>
        <p:spPr>
          <a:xfrm>
            <a:off x="2179987" y="5223028"/>
            <a:ext cx="680587" cy="68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BC3761-B9CE-3C47-B441-6F9CA010FC08}"/>
              </a:ext>
            </a:extLst>
          </p:cNvPr>
          <p:cNvSpPr/>
          <p:nvPr/>
        </p:nvSpPr>
        <p:spPr>
          <a:xfrm>
            <a:off x="3610274" y="5223028"/>
            <a:ext cx="680587" cy="68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B33FB2-1602-7F44-B777-76CDBCCDCDC8}"/>
              </a:ext>
            </a:extLst>
          </p:cNvPr>
          <p:cNvSpPr/>
          <p:nvPr/>
        </p:nvSpPr>
        <p:spPr>
          <a:xfrm>
            <a:off x="5040561" y="5223028"/>
            <a:ext cx="680587" cy="68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83BC72-89BD-AF46-909F-31F516CE507B}"/>
              </a:ext>
            </a:extLst>
          </p:cNvPr>
          <p:cNvSpPr/>
          <p:nvPr/>
        </p:nvSpPr>
        <p:spPr>
          <a:xfrm>
            <a:off x="6470848" y="5223028"/>
            <a:ext cx="680587" cy="68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P5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228C1A-1DE5-4241-845E-3988FE8C50CE}"/>
              </a:ext>
            </a:extLst>
          </p:cNvPr>
          <p:cNvSpPr/>
          <p:nvPr/>
        </p:nvSpPr>
        <p:spPr>
          <a:xfrm>
            <a:off x="7901135" y="5223028"/>
            <a:ext cx="680587" cy="68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DF091F-0A45-354A-B391-F37BE24D66B3}"/>
              </a:ext>
            </a:extLst>
          </p:cNvPr>
          <p:cNvSpPr/>
          <p:nvPr/>
        </p:nvSpPr>
        <p:spPr>
          <a:xfrm>
            <a:off x="9331422" y="5223028"/>
            <a:ext cx="680587" cy="68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E3A1C4-2B6B-7F46-85FB-C62ECFD8E9B1}"/>
              </a:ext>
            </a:extLst>
          </p:cNvPr>
          <p:cNvSpPr/>
          <p:nvPr/>
        </p:nvSpPr>
        <p:spPr>
          <a:xfrm>
            <a:off x="10761709" y="5223028"/>
            <a:ext cx="680587" cy="68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8FF64E-F490-3143-8287-624E6CBBA435}"/>
              </a:ext>
            </a:extLst>
          </p:cNvPr>
          <p:cNvSpPr/>
          <p:nvPr/>
        </p:nvSpPr>
        <p:spPr>
          <a:xfrm>
            <a:off x="1430287" y="4160403"/>
            <a:ext cx="680587" cy="68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1-2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8D50A0-1ABB-4547-8CA4-C9F746DD7CD9}"/>
              </a:ext>
            </a:extLst>
          </p:cNvPr>
          <p:cNvSpPr/>
          <p:nvPr/>
        </p:nvSpPr>
        <p:spPr>
          <a:xfrm>
            <a:off x="4304900" y="4160400"/>
            <a:ext cx="680587" cy="68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3-4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71CE5F-801A-7347-9C82-240FC8CE0B8A}"/>
              </a:ext>
            </a:extLst>
          </p:cNvPr>
          <p:cNvSpPr/>
          <p:nvPr/>
        </p:nvSpPr>
        <p:spPr>
          <a:xfrm>
            <a:off x="2929687" y="2934933"/>
            <a:ext cx="680587" cy="68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1-4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4BBE94-E051-8445-91DF-A7864D08AB70}"/>
              </a:ext>
            </a:extLst>
          </p:cNvPr>
          <p:cNvCxnSpPr>
            <a:cxnSpLocks/>
            <a:stCxn id="4" idx="0"/>
            <a:endCxn id="12" idx="4"/>
          </p:cNvCxnSpPr>
          <p:nvPr/>
        </p:nvCxnSpPr>
        <p:spPr>
          <a:xfrm flipV="1">
            <a:off x="1089994" y="4840990"/>
            <a:ext cx="680587" cy="382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95E61C-5DB3-0D4D-A92A-848F6EF06A48}"/>
              </a:ext>
            </a:extLst>
          </p:cNvPr>
          <p:cNvCxnSpPr>
            <a:cxnSpLocks/>
            <a:stCxn id="5" idx="0"/>
            <a:endCxn id="12" idx="4"/>
          </p:cNvCxnSpPr>
          <p:nvPr/>
        </p:nvCxnSpPr>
        <p:spPr>
          <a:xfrm flipH="1" flipV="1">
            <a:off x="1770581" y="4840990"/>
            <a:ext cx="749700" cy="382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111B876-3CAE-F745-BAEF-7AC2449DD561}"/>
              </a:ext>
            </a:extLst>
          </p:cNvPr>
          <p:cNvCxnSpPr>
            <a:cxnSpLocks/>
            <a:stCxn id="12" idx="0"/>
            <a:endCxn id="16" idx="4"/>
          </p:cNvCxnSpPr>
          <p:nvPr/>
        </p:nvCxnSpPr>
        <p:spPr>
          <a:xfrm flipV="1">
            <a:off x="1770581" y="3615520"/>
            <a:ext cx="1499400" cy="544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B60623-58EA-6043-8090-C99695B0DEAE}"/>
              </a:ext>
            </a:extLst>
          </p:cNvPr>
          <p:cNvCxnSpPr>
            <a:cxnSpLocks/>
            <a:stCxn id="8" idx="0"/>
            <a:endCxn id="37" idx="4"/>
          </p:cNvCxnSpPr>
          <p:nvPr/>
        </p:nvCxnSpPr>
        <p:spPr>
          <a:xfrm flipV="1">
            <a:off x="6811142" y="4834398"/>
            <a:ext cx="666548" cy="38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F3088E-7F03-554E-BD73-BB6A39D01765}"/>
              </a:ext>
            </a:extLst>
          </p:cNvPr>
          <p:cNvCxnSpPr>
            <a:cxnSpLocks/>
            <a:stCxn id="7" idx="0"/>
            <a:endCxn id="13" idx="4"/>
          </p:cNvCxnSpPr>
          <p:nvPr/>
        </p:nvCxnSpPr>
        <p:spPr>
          <a:xfrm flipH="1" flipV="1">
            <a:off x="4645194" y="4840987"/>
            <a:ext cx="735661" cy="382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77E187A-709B-3B45-8E23-E84ED2F9F515}"/>
              </a:ext>
            </a:extLst>
          </p:cNvPr>
          <p:cNvCxnSpPr>
            <a:cxnSpLocks/>
            <a:stCxn id="13" idx="0"/>
            <a:endCxn id="16" idx="4"/>
          </p:cNvCxnSpPr>
          <p:nvPr/>
        </p:nvCxnSpPr>
        <p:spPr>
          <a:xfrm flipH="1" flipV="1">
            <a:off x="3269981" y="3615520"/>
            <a:ext cx="1375213" cy="544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A6EB2793-815C-3545-93C0-44D1E4471052}"/>
              </a:ext>
            </a:extLst>
          </p:cNvPr>
          <p:cNvSpPr/>
          <p:nvPr/>
        </p:nvSpPr>
        <p:spPr>
          <a:xfrm>
            <a:off x="7137396" y="4153811"/>
            <a:ext cx="680587" cy="68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5-6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58AF52B-DD0F-1943-8EB9-EBE3CA37C955}"/>
              </a:ext>
            </a:extLst>
          </p:cNvPr>
          <p:cNvSpPr/>
          <p:nvPr/>
        </p:nvSpPr>
        <p:spPr>
          <a:xfrm>
            <a:off x="10012009" y="4153808"/>
            <a:ext cx="680587" cy="68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7-8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868588-23D7-B24A-BB01-15E0C6E14D2E}"/>
              </a:ext>
            </a:extLst>
          </p:cNvPr>
          <p:cNvCxnSpPr>
            <a:cxnSpLocks/>
            <a:stCxn id="6" idx="0"/>
            <a:endCxn id="13" idx="4"/>
          </p:cNvCxnSpPr>
          <p:nvPr/>
        </p:nvCxnSpPr>
        <p:spPr>
          <a:xfrm flipV="1">
            <a:off x="3950568" y="4840987"/>
            <a:ext cx="694626" cy="382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263DE08-4861-854E-9C86-5DB2A1881403}"/>
              </a:ext>
            </a:extLst>
          </p:cNvPr>
          <p:cNvCxnSpPr>
            <a:cxnSpLocks/>
            <a:stCxn id="9" idx="0"/>
            <a:endCxn id="37" idx="4"/>
          </p:cNvCxnSpPr>
          <p:nvPr/>
        </p:nvCxnSpPr>
        <p:spPr>
          <a:xfrm flipH="1" flipV="1">
            <a:off x="7477690" y="4834398"/>
            <a:ext cx="763739" cy="388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5121AD4-355A-DC4F-BA11-356B69238257}"/>
              </a:ext>
            </a:extLst>
          </p:cNvPr>
          <p:cNvCxnSpPr>
            <a:cxnSpLocks/>
            <a:stCxn id="38" idx="4"/>
            <a:endCxn id="10" idx="0"/>
          </p:cNvCxnSpPr>
          <p:nvPr/>
        </p:nvCxnSpPr>
        <p:spPr>
          <a:xfrm flipH="1">
            <a:off x="9671716" y="4834395"/>
            <a:ext cx="680587" cy="388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56A2433-9700-6247-BF59-BA021924EF2E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0435455" y="4840987"/>
            <a:ext cx="666548" cy="382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5A3E276-D4B3-B541-A0BD-3B67CDDAF9ED}"/>
              </a:ext>
            </a:extLst>
          </p:cNvPr>
          <p:cNvSpPr txBox="1"/>
          <p:nvPr/>
        </p:nvSpPr>
        <p:spPr>
          <a:xfrm>
            <a:off x="704953" y="2942629"/>
            <a:ext cx="1997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Exponentially Larger &amp; Less Frequent Merges</a:t>
            </a:r>
          </a:p>
        </p:txBody>
      </p:sp>
      <p:sp>
        <p:nvSpPr>
          <p:cNvPr id="55" name="Up Arrow 54">
            <a:extLst>
              <a:ext uri="{FF2B5EF4-FFF2-40B4-BE49-F238E27FC236}">
                <a16:creationId xmlns:a16="http://schemas.microsoft.com/office/drawing/2014/main" id="{3FD0C522-62ED-524E-9E62-2A1589303AE5}"/>
              </a:ext>
            </a:extLst>
          </p:cNvPr>
          <p:cNvSpPr/>
          <p:nvPr/>
        </p:nvSpPr>
        <p:spPr>
          <a:xfrm>
            <a:off x="122390" y="2157058"/>
            <a:ext cx="582563" cy="27447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E658818-A8A3-DB4A-B731-1B611D466A5C}"/>
              </a:ext>
            </a:extLst>
          </p:cNvPr>
          <p:cNvSpPr/>
          <p:nvPr/>
        </p:nvSpPr>
        <p:spPr>
          <a:xfrm>
            <a:off x="562274" y="6153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Log Structure Merge Tree</a:t>
            </a:r>
          </a:p>
        </p:txBody>
      </p:sp>
    </p:spTree>
    <p:extLst>
      <p:ext uri="{BB962C8B-B14F-4D97-AF65-F5344CB8AC3E}">
        <p14:creationId xmlns:p14="http://schemas.microsoft.com/office/powerpoint/2010/main" val="1511588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DFA7-0CB2-7741-A92F-04CBB5CB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0FD8D-CC06-AE49-B126-F0DE6A41A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0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161815-BC0F-B847-8B68-2EE074212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39842" y="306735"/>
            <a:ext cx="11467475" cy="699265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D493C-A29F-CC42-9E46-68FADAB9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6124"/>
            <a:ext cx="10515600" cy="1325563"/>
          </a:xfrm>
        </p:spPr>
        <p:txBody>
          <a:bodyPr/>
          <a:lstStyle/>
          <a:p>
            <a:r>
              <a:rPr lang="en-US" dirty="0"/>
              <a:t>Random vs Sequential Matters</a:t>
            </a:r>
          </a:p>
        </p:txBody>
      </p:sp>
    </p:spTree>
    <p:extLst>
      <p:ext uri="{BB962C8B-B14F-4D97-AF65-F5344CB8AC3E}">
        <p14:creationId xmlns:p14="http://schemas.microsoft.com/office/powerpoint/2010/main" val="46911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71AF200-8918-BE47-90EB-938F1F0980F0}"/>
              </a:ext>
            </a:extLst>
          </p:cNvPr>
          <p:cNvSpPr/>
          <p:nvPr/>
        </p:nvSpPr>
        <p:spPr>
          <a:xfrm>
            <a:off x="8936279" y="153445"/>
            <a:ext cx="1628383" cy="7462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12A44-D2D8-BD44-9BB1-02946004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Linearizing a Table – Row store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90D2B4-0431-3644-A937-D8E9ACCAB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47425"/>
              </p:ext>
            </p:extLst>
          </p:nvPr>
        </p:nvGraphicFramePr>
        <p:xfrm>
          <a:off x="1815230" y="1976429"/>
          <a:ext cx="5120364" cy="380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94">
                  <a:extLst>
                    <a:ext uri="{9D8B030D-6E8A-4147-A177-3AD203B41FA5}">
                      <a16:colId xmlns:a16="http://schemas.microsoft.com/office/drawing/2014/main" val="1025687689"/>
                    </a:ext>
                  </a:extLst>
                </a:gridCol>
                <a:gridCol w="853394">
                  <a:extLst>
                    <a:ext uri="{9D8B030D-6E8A-4147-A177-3AD203B41FA5}">
                      <a16:colId xmlns:a16="http://schemas.microsoft.com/office/drawing/2014/main" val="1031652702"/>
                    </a:ext>
                  </a:extLst>
                </a:gridCol>
                <a:gridCol w="853394">
                  <a:extLst>
                    <a:ext uri="{9D8B030D-6E8A-4147-A177-3AD203B41FA5}">
                      <a16:colId xmlns:a16="http://schemas.microsoft.com/office/drawing/2014/main" val="1581218455"/>
                    </a:ext>
                  </a:extLst>
                </a:gridCol>
                <a:gridCol w="853394">
                  <a:extLst>
                    <a:ext uri="{9D8B030D-6E8A-4147-A177-3AD203B41FA5}">
                      <a16:colId xmlns:a16="http://schemas.microsoft.com/office/drawing/2014/main" val="1019962243"/>
                    </a:ext>
                  </a:extLst>
                </a:gridCol>
                <a:gridCol w="853394">
                  <a:extLst>
                    <a:ext uri="{9D8B030D-6E8A-4147-A177-3AD203B41FA5}">
                      <a16:colId xmlns:a16="http://schemas.microsoft.com/office/drawing/2014/main" val="361398810"/>
                    </a:ext>
                  </a:extLst>
                </a:gridCol>
                <a:gridCol w="853394">
                  <a:extLst>
                    <a:ext uri="{9D8B030D-6E8A-4147-A177-3AD203B41FA5}">
                      <a16:colId xmlns:a16="http://schemas.microsoft.com/office/drawing/2014/main" val="2799361887"/>
                    </a:ext>
                  </a:extLst>
                </a:gridCol>
              </a:tblGrid>
              <a:tr h="633705"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849295"/>
                  </a:ext>
                </a:extLst>
              </a:tr>
              <a:tr h="633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9715"/>
                  </a:ext>
                </a:extLst>
              </a:tr>
              <a:tr h="633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43461"/>
                  </a:ext>
                </a:extLst>
              </a:tr>
              <a:tr h="633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239697"/>
                  </a:ext>
                </a:extLst>
              </a:tr>
              <a:tr h="633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27343"/>
                  </a:ext>
                </a:extLst>
              </a:tr>
              <a:tr h="633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57320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7D428E-2CFE-A543-86AA-8780F83ECB47}"/>
              </a:ext>
            </a:extLst>
          </p:cNvPr>
          <p:cNvCxnSpPr/>
          <p:nvPr/>
        </p:nvCxnSpPr>
        <p:spPr>
          <a:xfrm>
            <a:off x="2100545" y="2935251"/>
            <a:ext cx="43590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6A6DD7-D252-EF46-8149-D93E407A54FB}"/>
              </a:ext>
            </a:extLst>
          </p:cNvPr>
          <p:cNvCxnSpPr/>
          <p:nvPr/>
        </p:nvCxnSpPr>
        <p:spPr>
          <a:xfrm>
            <a:off x="2100545" y="3558421"/>
            <a:ext cx="43590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ECE4D5-3D13-7D48-BC0D-5C9E209ECA2D}"/>
              </a:ext>
            </a:extLst>
          </p:cNvPr>
          <p:cNvCxnSpPr/>
          <p:nvPr/>
        </p:nvCxnSpPr>
        <p:spPr>
          <a:xfrm>
            <a:off x="2100545" y="4181591"/>
            <a:ext cx="43590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8F6E0A-6B13-1643-A014-1ED694731370}"/>
              </a:ext>
            </a:extLst>
          </p:cNvPr>
          <p:cNvCxnSpPr/>
          <p:nvPr/>
        </p:nvCxnSpPr>
        <p:spPr>
          <a:xfrm>
            <a:off x="2100545" y="4804761"/>
            <a:ext cx="43590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C70198-159E-664E-9367-2AC5B2930E9E}"/>
              </a:ext>
            </a:extLst>
          </p:cNvPr>
          <p:cNvCxnSpPr/>
          <p:nvPr/>
        </p:nvCxnSpPr>
        <p:spPr>
          <a:xfrm>
            <a:off x="2100545" y="5427931"/>
            <a:ext cx="43590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AB56EF4-936A-1449-BB17-B24F8E2BFF01}"/>
              </a:ext>
            </a:extLst>
          </p:cNvPr>
          <p:cNvSpPr txBox="1"/>
          <p:nvPr/>
        </p:nvSpPr>
        <p:spPr>
          <a:xfrm>
            <a:off x="9449846" y="776614"/>
            <a:ext cx="926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 C1</a:t>
            </a:r>
          </a:p>
          <a:p>
            <a:r>
              <a:rPr lang="en-US" dirty="0"/>
              <a:t>R1 C2</a:t>
            </a:r>
          </a:p>
          <a:p>
            <a:r>
              <a:rPr lang="en-US" dirty="0"/>
              <a:t>R1 C3</a:t>
            </a:r>
          </a:p>
          <a:p>
            <a:r>
              <a:rPr lang="en-US" dirty="0"/>
              <a:t>R1 C4</a:t>
            </a:r>
          </a:p>
          <a:p>
            <a:r>
              <a:rPr lang="en-US" dirty="0"/>
              <a:t>R1 C5</a:t>
            </a:r>
          </a:p>
          <a:p>
            <a:r>
              <a:rPr lang="en-US" dirty="0"/>
              <a:t>R1 C6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2A07A9-AC4D-6A4E-B503-C892A39ED9C3}"/>
              </a:ext>
            </a:extLst>
          </p:cNvPr>
          <p:cNvSpPr txBox="1"/>
          <p:nvPr/>
        </p:nvSpPr>
        <p:spPr>
          <a:xfrm>
            <a:off x="9449846" y="2400140"/>
            <a:ext cx="803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R2 C1</a:t>
            </a:r>
          </a:p>
          <a:p>
            <a:r>
              <a:rPr lang="en-US" dirty="0"/>
              <a:t>R2 C2</a:t>
            </a:r>
          </a:p>
          <a:p>
            <a:r>
              <a:rPr lang="en-US" dirty="0"/>
              <a:t>R2 C3</a:t>
            </a:r>
          </a:p>
          <a:p>
            <a:r>
              <a:rPr lang="en-US" dirty="0"/>
              <a:t>R2 C4</a:t>
            </a:r>
          </a:p>
          <a:p>
            <a:r>
              <a:rPr lang="en-US" dirty="0"/>
              <a:t>R2 C5</a:t>
            </a:r>
          </a:p>
          <a:p>
            <a:r>
              <a:rPr lang="en-US" dirty="0"/>
              <a:t>R2 C6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AE9D95-C2A5-6E47-88FE-5E35DD125984}"/>
              </a:ext>
            </a:extLst>
          </p:cNvPr>
          <p:cNvSpPr txBox="1"/>
          <p:nvPr/>
        </p:nvSpPr>
        <p:spPr>
          <a:xfrm>
            <a:off x="9449846" y="4024333"/>
            <a:ext cx="803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 C1</a:t>
            </a:r>
          </a:p>
          <a:p>
            <a:r>
              <a:rPr lang="en-US" dirty="0"/>
              <a:t>R3 C2</a:t>
            </a:r>
          </a:p>
          <a:p>
            <a:r>
              <a:rPr lang="en-US" dirty="0"/>
              <a:t>R3 C3</a:t>
            </a:r>
          </a:p>
          <a:p>
            <a:r>
              <a:rPr lang="en-US" dirty="0"/>
              <a:t>R3 C4</a:t>
            </a:r>
          </a:p>
          <a:p>
            <a:r>
              <a:rPr lang="en-US" dirty="0"/>
              <a:t>R3 C5</a:t>
            </a:r>
          </a:p>
          <a:p>
            <a:r>
              <a:rPr lang="en-US" dirty="0"/>
              <a:t>R3 C6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5FC6E6-307A-4340-A44B-4087A6D228E3}"/>
              </a:ext>
            </a:extLst>
          </p:cNvPr>
          <p:cNvSpPr txBox="1"/>
          <p:nvPr/>
        </p:nvSpPr>
        <p:spPr>
          <a:xfrm>
            <a:off x="9449846" y="5648526"/>
            <a:ext cx="803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R4 C1</a:t>
            </a:r>
          </a:p>
          <a:p>
            <a:r>
              <a:rPr lang="en-US" dirty="0"/>
              <a:t>R4 C2</a:t>
            </a:r>
          </a:p>
          <a:p>
            <a:r>
              <a:rPr lang="en-US" dirty="0"/>
              <a:t>R4 C3</a:t>
            </a:r>
          </a:p>
          <a:p>
            <a:r>
              <a:rPr lang="en-US" dirty="0"/>
              <a:t>R4 C4</a:t>
            </a:r>
          </a:p>
          <a:p>
            <a:r>
              <a:rPr lang="en-US" dirty="0"/>
              <a:t>R4 C5</a:t>
            </a:r>
          </a:p>
          <a:p>
            <a:r>
              <a:rPr lang="en-US" dirty="0"/>
              <a:t>R4 C6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CCA4C8-E64A-B948-863A-A7E6CDC8015D}"/>
              </a:ext>
            </a:extLst>
          </p:cNvPr>
          <p:cNvSpPr txBox="1"/>
          <p:nvPr/>
        </p:nvSpPr>
        <p:spPr>
          <a:xfrm>
            <a:off x="8654442" y="134394"/>
            <a:ext cx="205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Memory/Disk (Linear Array)</a:t>
            </a:r>
          </a:p>
        </p:txBody>
      </p:sp>
    </p:spTree>
    <p:extLst>
      <p:ext uri="{BB962C8B-B14F-4D97-AF65-F5344CB8AC3E}">
        <p14:creationId xmlns:p14="http://schemas.microsoft.com/office/powerpoint/2010/main" val="8605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71AF200-8918-BE47-90EB-938F1F0980F0}"/>
              </a:ext>
            </a:extLst>
          </p:cNvPr>
          <p:cNvSpPr/>
          <p:nvPr/>
        </p:nvSpPr>
        <p:spPr>
          <a:xfrm>
            <a:off x="9894519" y="146354"/>
            <a:ext cx="1628383" cy="7462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12A44-D2D8-BD44-9BB1-02946004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11" y="339281"/>
            <a:ext cx="10515600" cy="1325563"/>
          </a:xfrm>
        </p:spPr>
        <p:txBody>
          <a:bodyPr/>
          <a:lstStyle/>
          <a:p>
            <a:r>
              <a:rPr lang="en-US" dirty="0"/>
              <a:t>Linearizing a Table – </a:t>
            </a:r>
            <a:br>
              <a:rPr lang="en-US" dirty="0"/>
            </a:br>
            <a:r>
              <a:rPr lang="en-US" dirty="0"/>
              <a:t>Vertical Partitioning – aka ”Column Store”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90D2B4-0431-3644-A937-D8E9ACCABBDC}"/>
              </a:ext>
            </a:extLst>
          </p:cNvPr>
          <p:cNvGraphicFramePr>
            <a:graphicFrameLocks noGrp="1"/>
          </p:cNvGraphicFramePr>
          <p:nvPr/>
        </p:nvGraphicFramePr>
        <p:xfrm>
          <a:off x="1815230" y="1976429"/>
          <a:ext cx="5120364" cy="380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94">
                  <a:extLst>
                    <a:ext uri="{9D8B030D-6E8A-4147-A177-3AD203B41FA5}">
                      <a16:colId xmlns:a16="http://schemas.microsoft.com/office/drawing/2014/main" val="1025687689"/>
                    </a:ext>
                  </a:extLst>
                </a:gridCol>
                <a:gridCol w="853394">
                  <a:extLst>
                    <a:ext uri="{9D8B030D-6E8A-4147-A177-3AD203B41FA5}">
                      <a16:colId xmlns:a16="http://schemas.microsoft.com/office/drawing/2014/main" val="1031652702"/>
                    </a:ext>
                  </a:extLst>
                </a:gridCol>
                <a:gridCol w="853394">
                  <a:extLst>
                    <a:ext uri="{9D8B030D-6E8A-4147-A177-3AD203B41FA5}">
                      <a16:colId xmlns:a16="http://schemas.microsoft.com/office/drawing/2014/main" val="1581218455"/>
                    </a:ext>
                  </a:extLst>
                </a:gridCol>
                <a:gridCol w="853394">
                  <a:extLst>
                    <a:ext uri="{9D8B030D-6E8A-4147-A177-3AD203B41FA5}">
                      <a16:colId xmlns:a16="http://schemas.microsoft.com/office/drawing/2014/main" val="1019962243"/>
                    </a:ext>
                  </a:extLst>
                </a:gridCol>
                <a:gridCol w="853394">
                  <a:extLst>
                    <a:ext uri="{9D8B030D-6E8A-4147-A177-3AD203B41FA5}">
                      <a16:colId xmlns:a16="http://schemas.microsoft.com/office/drawing/2014/main" val="361398810"/>
                    </a:ext>
                  </a:extLst>
                </a:gridCol>
                <a:gridCol w="853394">
                  <a:extLst>
                    <a:ext uri="{9D8B030D-6E8A-4147-A177-3AD203B41FA5}">
                      <a16:colId xmlns:a16="http://schemas.microsoft.com/office/drawing/2014/main" val="2799361887"/>
                    </a:ext>
                  </a:extLst>
                </a:gridCol>
              </a:tblGrid>
              <a:tr h="633705"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849295"/>
                  </a:ext>
                </a:extLst>
              </a:tr>
              <a:tr h="633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9715"/>
                  </a:ext>
                </a:extLst>
              </a:tr>
              <a:tr h="633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43461"/>
                  </a:ext>
                </a:extLst>
              </a:tr>
              <a:tr h="633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239697"/>
                  </a:ext>
                </a:extLst>
              </a:tr>
              <a:tr h="633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27343"/>
                  </a:ext>
                </a:extLst>
              </a:tr>
              <a:tr h="633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57320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7D428E-2CFE-A543-86AA-8780F83ECB47}"/>
              </a:ext>
            </a:extLst>
          </p:cNvPr>
          <p:cNvCxnSpPr>
            <a:cxnSpLocks/>
          </p:cNvCxnSpPr>
          <p:nvPr/>
        </p:nvCxnSpPr>
        <p:spPr>
          <a:xfrm>
            <a:off x="2100545" y="2935251"/>
            <a:ext cx="0" cy="24926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6A6DD7-D252-EF46-8149-D93E407A54FB}"/>
              </a:ext>
            </a:extLst>
          </p:cNvPr>
          <p:cNvCxnSpPr>
            <a:cxnSpLocks/>
          </p:cNvCxnSpPr>
          <p:nvPr/>
        </p:nvCxnSpPr>
        <p:spPr>
          <a:xfrm>
            <a:off x="3068877" y="2935251"/>
            <a:ext cx="0" cy="24926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ECE4D5-3D13-7D48-BC0D-5C9E209ECA2D}"/>
              </a:ext>
            </a:extLst>
          </p:cNvPr>
          <p:cNvCxnSpPr>
            <a:cxnSpLocks/>
          </p:cNvCxnSpPr>
          <p:nvPr/>
        </p:nvCxnSpPr>
        <p:spPr>
          <a:xfrm>
            <a:off x="3895595" y="2935251"/>
            <a:ext cx="0" cy="24926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8F6E0A-6B13-1643-A014-1ED694731370}"/>
              </a:ext>
            </a:extLst>
          </p:cNvPr>
          <p:cNvCxnSpPr>
            <a:cxnSpLocks/>
          </p:cNvCxnSpPr>
          <p:nvPr/>
        </p:nvCxnSpPr>
        <p:spPr>
          <a:xfrm>
            <a:off x="4759890" y="2935251"/>
            <a:ext cx="0" cy="24926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C70198-159E-664E-9367-2AC5B2930E9E}"/>
              </a:ext>
            </a:extLst>
          </p:cNvPr>
          <p:cNvCxnSpPr>
            <a:cxnSpLocks/>
          </p:cNvCxnSpPr>
          <p:nvPr/>
        </p:nvCxnSpPr>
        <p:spPr>
          <a:xfrm>
            <a:off x="5574082" y="2935251"/>
            <a:ext cx="0" cy="24926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AB56EF4-936A-1449-BB17-B24F8E2BFF01}"/>
              </a:ext>
            </a:extLst>
          </p:cNvPr>
          <p:cNvSpPr txBox="1"/>
          <p:nvPr/>
        </p:nvSpPr>
        <p:spPr>
          <a:xfrm>
            <a:off x="10408086" y="769522"/>
            <a:ext cx="917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 C1</a:t>
            </a:r>
          </a:p>
          <a:p>
            <a:r>
              <a:rPr lang="en-US" dirty="0"/>
              <a:t>R2 C1</a:t>
            </a:r>
          </a:p>
          <a:p>
            <a:r>
              <a:rPr lang="en-US" dirty="0"/>
              <a:t>R3 C1</a:t>
            </a:r>
          </a:p>
          <a:p>
            <a:r>
              <a:rPr lang="en-US" dirty="0"/>
              <a:t>R4 C1</a:t>
            </a:r>
          </a:p>
          <a:p>
            <a:r>
              <a:rPr lang="en-US" dirty="0"/>
              <a:t>R5 C1</a:t>
            </a:r>
          </a:p>
          <a:p>
            <a:r>
              <a:rPr lang="en-US" dirty="0"/>
              <a:t>R6 C1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2A07A9-AC4D-6A4E-B503-C892A39ED9C3}"/>
              </a:ext>
            </a:extLst>
          </p:cNvPr>
          <p:cNvSpPr txBox="1"/>
          <p:nvPr/>
        </p:nvSpPr>
        <p:spPr>
          <a:xfrm>
            <a:off x="10408086" y="2393048"/>
            <a:ext cx="917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 C2</a:t>
            </a:r>
          </a:p>
          <a:p>
            <a:r>
              <a:rPr lang="en-US" dirty="0"/>
              <a:t>R2 C2</a:t>
            </a:r>
          </a:p>
          <a:p>
            <a:r>
              <a:rPr lang="en-US" dirty="0"/>
              <a:t>R3 C2</a:t>
            </a:r>
          </a:p>
          <a:p>
            <a:r>
              <a:rPr lang="en-US" dirty="0"/>
              <a:t>R4 C2</a:t>
            </a:r>
          </a:p>
          <a:p>
            <a:r>
              <a:rPr lang="en-US" dirty="0"/>
              <a:t>R5 C2</a:t>
            </a:r>
          </a:p>
          <a:p>
            <a:r>
              <a:rPr lang="en-US" dirty="0"/>
              <a:t>R6 C2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AE9D95-C2A5-6E47-88FE-5E35DD125984}"/>
              </a:ext>
            </a:extLst>
          </p:cNvPr>
          <p:cNvSpPr txBox="1"/>
          <p:nvPr/>
        </p:nvSpPr>
        <p:spPr>
          <a:xfrm>
            <a:off x="10408086" y="4017241"/>
            <a:ext cx="917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 C3</a:t>
            </a:r>
          </a:p>
          <a:p>
            <a:r>
              <a:rPr lang="en-US" dirty="0"/>
              <a:t>R2 C3</a:t>
            </a:r>
          </a:p>
          <a:p>
            <a:r>
              <a:rPr lang="en-US" dirty="0"/>
              <a:t>R3 C3</a:t>
            </a:r>
          </a:p>
          <a:p>
            <a:r>
              <a:rPr lang="en-US" dirty="0"/>
              <a:t>R4 C3</a:t>
            </a:r>
          </a:p>
          <a:p>
            <a:r>
              <a:rPr lang="en-US" dirty="0"/>
              <a:t>R5 C3</a:t>
            </a:r>
          </a:p>
          <a:p>
            <a:r>
              <a:rPr lang="en-US" dirty="0"/>
              <a:t>R6 C3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5FC6E6-307A-4340-A44B-4087A6D228E3}"/>
              </a:ext>
            </a:extLst>
          </p:cNvPr>
          <p:cNvSpPr txBox="1"/>
          <p:nvPr/>
        </p:nvSpPr>
        <p:spPr>
          <a:xfrm>
            <a:off x="10408086" y="5641434"/>
            <a:ext cx="917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 C4</a:t>
            </a:r>
          </a:p>
          <a:p>
            <a:r>
              <a:rPr lang="en-US" dirty="0"/>
              <a:t>R2 C4</a:t>
            </a:r>
          </a:p>
          <a:p>
            <a:r>
              <a:rPr lang="en-US" dirty="0"/>
              <a:t>R3 C4</a:t>
            </a:r>
          </a:p>
          <a:p>
            <a:r>
              <a:rPr lang="en-US" dirty="0"/>
              <a:t>R4 C4</a:t>
            </a:r>
          </a:p>
          <a:p>
            <a:r>
              <a:rPr lang="en-US" dirty="0"/>
              <a:t>R5 C4</a:t>
            </a:r>
          </a:p>
          <a:p>
            <a:r>
              <a:rPr lang="en-US" dirty="0"/>
              <a:t>R6 C4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CCA4C8-E64A-B948-863A-A7E6CDC8015D}"/>
              </a:ext>
            </a:extLst>
          </p:cNvPr>
          <p:cNvSpPr txBox="1"/>
          <p:nvPr/>
        </p:nvSpPr>
        <p:spPr>
          <a:xfrm>
            <a:off x="9612682" y="127303"/>
            <a:ext cx="205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Memory/Disk (Linear Array)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37CECB-0104-EC4A-8A2D-B0E37AD30552}"/>
              </a:ext>
            </a:extLst>
          </p:cNvPr>
          <p:cNvCxnSpPr>
            <a:cxnSpLocks/>
          </p:cNvCxnSpPr>
          <p:nvPr/>
        </p:nvCxnSpPr>
        <p:spPr>
          <a:xfrm>
            <a:off x="6490570" y="2908126"/>
            <a:ext cx="0" cy="24926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87F6-EA71-E341-A1B2-16F189D99B5B}" type="slidenum">
              <a:rPr lang="en-US">
                <a:solidFill>
                  <a:srgbClr val="0C109A"/>
                </a:solidFill>
              </a:rPr>
              <a:pPr/>
              <a:t>7</a:t>
            </a:fld>
            <a:endParaRPr lang="en-US">
              <a:solidFill>
                <a:srgbClr val="0C109A"/>
              </a:solidFill>
            </a:endParaRP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-241300"/>
            <a:ext cx="9144000" cy="1104900"/>
          </a:xfrm>
          <a:ln/>
        </p:spPr>
        <p:txBody>
          <a:bodyPr/>
          <a:lstStyle/>
          <a:p>
            <a:r>
              <a:rPr lang="en-US"/>
              <a:t>Query Processing 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2514600" cy="2273300"/>
          </a:xfrm>
          <a:ln/>
        </p:spPr>
        <p:txBody>
          <a:bodyPr/>
          <a:lstStyle/>
          <a:p>
            <a:pPr marL="698500" indent="-342900"/>
            <a:r>
              <a:rPr lang="en-US" b="1" dirty="0"/>
              <a:t>Traditional Row Store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7010400" y="889000"/>
            <a:ext cx="3848100" cy="1320800"/>
          </a:xfrm>
          <a:prstGeom prst="rect">
            <a:avLst/>
          </a:prstGeom>
          <a:noFill/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ts val="11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SELECT </a:t>
            </a: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avg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(price)</a:t>
            </a:r>
          </a:p>
          <a:p>
            <a:pPr fontAlgn="base">
              <a:spcBef>
                <a:spcPts val="2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FROM </a:t>
            </a:r>
            <a:r>
              <a:rPr lang="en-US" sz="2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tickstore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 </a:t>
            </a:r>
          </a:p>
          <a:p>
            <a:pPr fontAlgn="base">
              <a:spcBef>
                <a:spcPts val="2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WHERE symbol = </a:t>
            </a:r>
            <a:r>
              <a:rPr lang="ja-JP" alt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ＭＳ Ｐゴシック" charset="0"/>
                <a:cs typeface="Courier New Bold" charset="0"/>
                <a:sym typeface="Courier New Bold" charset="0"/>
              </a:rPr>
              <a:t>‘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GM</a:t>
            </a:r>
            <a:r>
              <a:rPr lang="ja-JP" alt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ＭＳ Ｐゴシック" charset="0"/>
                <a:cs typeface="Courier New Bold" charset="0"/>
                <a:sym typeface="Courier New Bold" charset="0"/>
              </a:rPr>
              <a:t>’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 </a:t>
            </a:r>
          </a:p>
          <a:p>
            <a:pPr fontAlgn="base">
              <a:spcBef>
                <a:spcPts val="2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AND date = </a:t>
            </a:r>
            <a:r>
              <a:rPr lang="ja-JP" alt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ＭＳ Ｐゴシック" charset="0"/>
                <a:cs typeface="Courier New Bold" charset="0"/>
                <a:sym typeface="Courier New Bold" charset="0"/>
              </a:rPr>
              <a:t>‘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1/17/2007</a:t>
            </a:r>
            <a:r>
              <a:rPr lang="ja-JP" alt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ＭＳ Ｐゴシック" charset="0"/>
                <a:cs typeface="Courier New Bold" charset="0"/>
                <a:sym typeface="Courier New Bold" charset="0"/>
              </a:rPr>
              <a:t>’</a:t>
            </a:r>
            <a:endParaRPr lang="en-US" sz="2000" dirty="0">
              <a:solidFill>
                <a:srgbClr val="000000">
                  <a:lumMod val="85000"/>
                  <a:lumOff val="15000"/>
                </a:srgbClr>
              </a:solidFill>
              <a:latin typeface="Courier New Bold" charset="0"/>
              <a:ea typeface="ＭＳ Ｐゴシック" charset="0"/>
              <a:cs typeface="Courier New Bold" charset="0"/>
              <a:sym typeface="Courier New Bold" charset="0"/>
            </a:endParaRP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2933700" y="4902200"/>
            <a:ext cx="5549900" cy="172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C10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Disk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/>
        </p:nvGraphicFramePr>
        <p:xfrm>
          <a:off x="3035301" y="5383213"/>
          <a:ext cx="5345113" cy="266700"/>
        </p:xfrm>
        <a:graphic>
          <a:graphicData uri="http://schemas.openxmlformats.org/drawingml/2006/table">
            <a:tbl>
              <a:tblPr/>
              <a:tblGrid>
                <a:gridCol w="103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GM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30.77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1,000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NYSE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1/17/2007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483" name="Group 27"/>
          <p:cNvGraphicFramePr>
            <a:graphicFrameLocks noGrp="1"/>
          </p:cNvGraphicFramePr>
          <p:nvPr/>
        </p:nvGraphicFramePr>
        <p:xfrm>
          <a:off x="3035301" y="5676900"/>
          <a:ext cx="5345113" cy="266700"/>
        </p:xfrm>
        <a:graphic>
          <a:graphicData uri="http://schemas.openxmlformats.org/drawingml/2006/table">
            <a:tbl>
              <a:tblPr/>
              <a:tblGrid>
                <a:gridCol w="103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GM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30.77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10,000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NYSE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1/17/2007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505" name="Group 49"/>
          <p:cNvGraphicFramePr>
            <a:graphicFrameLocks noGrp="1"/>
          </p:cNvGraphicFramePr>
          <p:nvPr/>
        </p:nvGraphicFramePr>
        <p:xfrm>
          <a:off x="3035301" y="5981700"/>
          <a:ext cx="5345113" cy="259080"/>
        </p:xfrm>
        <a:graphic>
          <a:graphicData uri="http://schemas.openxmlformats.org/drawingml/2006/table">
            <a:tbl>
              <a:tblPr/>
              <a:tblGrid>
                <a:gridCol w="103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GM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30.78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12,500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NYSE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1/17/2007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527" name="Group 71"/>
          <p:cNvGraphicFramePr>
            <a:graphicFrameLocks noGrp="1"/>
          </p:cNvGraphicFramePr>
          <p:nvPr/>
        </p:nvGraphicFramePr>
        <p:xfrm>
          <a:off x="3035301" y="6273800"/>
          <a:ext cx="5345113" cy="259080"/>
        </p:xfrm>
        <a:graphic>
          <a:graphicData uri="http://schemas.openxmlformats.org/drawingml/2006/table">
            <a:tbl>
              <a:tblPr/>
              <a:tblGrid>
                <a:gridCol w="103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AAPL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93.24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9,000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NQDS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1/17/2007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551" name="Group 95"/>
          <p:cNvGrpSpPr>
            <a:grpSpLocks/>
          </p:cNvGrpSpPr>
          <p:nvPr/>
        </p:nvGrpSpPr>
        <p:grpSpPr bwMode="auto">
          <a:xfrm>
            <a:off x="4927600" y="3683001"/>
            <a:ext cx="1562100" cy="1203325"/>
            <a:chOff x="0" y="0"/>
            <a:chExt cx="984" cy="75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9549" name="Line 93"/>
            <p:cNvSpPr>
              <a:spLocks noChangeShapeType="1"/>
            </p:cNvSpPr>
            <p:nvPr/>
          </p:nvSpPr>
          <p:spPr bwMode="auto">
            <a:xfrm flipH="1">
              <a:off x="488" y="464"/>
              <a:ext cx="0" cy="294"/>
            </a:xfrm>
            <a:prstGeom prst="line">
              <a:avLst/>
            </a:prstGeom>
            <a:grpFill/>
            <a:ln w="762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  <a:sym typeface="Chalkboard" charset="0"/>
              </a:endParaRPr>
            </a:p>
          </p:txBody>
        </p:sp>
        <p:sp>
          <p:nvSpPr>
            <p:cNvPr id="19550" name="Rectangle 94"/>
            <p:cNvSpPr>
              <a:spLocks/>
            </p:cNvSpPr>
            <p:nvPr/>
          </p:nvSpPr>
          <p:spPr bwMode="auto">
            <a:xfrm>
              <a:off x="0" y="0"/>
              <a:ext cx="984" cy="456"/>
            </a:xfrm>
            <a:prstGeom prst="rect">
              <a:avLst/>
            </a:prstGeom>
            <a:grp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SELECT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sym = </a:t>
              </a:r>
              <a:r>
                <a:rPr lang="ja-JP" altLang="en-US" sz="1700" b="1">
                  <a:solidFill>
                    <a:srgbClr val="0C109A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‘</a:t>
              </a:r>
              <a:r>
                <a:rPr lang="en-US" sz="17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GM</a:t>
              </a:r>
              <a:r>
                <a:rPr lang="ja-JP" altLang="en-US" sz="1700" b="1">
                  <a:solidFill>
                    <a:srgbClr val="0C109A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endParaRPr lang="en-US" sz="1700" b="1">
                <a:solidFill>
                  <a:srgbClr val="0C10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  <p:grpSp>
        <p:nvGrpSpPr>
          <p:cNvPr id="19554" name="Group 98"/>
          <p:cNvGrpSpPr>
            <a:grpSpLocks/>
          </p:cNvGrpSpPr>
          <p:nvPr/>
        </p:nvGrpSpPr>
        <p:grpSpPr bwMode="auto">
          <a:xfrm>
            <a:off x="4927600" y="2438401"/>
            <a:ext cx="1600200" cy="1228725"/>
            <a:chOff x="0" y="0"/>
            <a:chExt cx="1008" cy="77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9552" name="Rectangle 96"/>
            <p:cNvSpPr>
              <a:spLocks/>
            </p:cNvSpPr>
            <p:nvPr/>
          </p:nvSpPr>
          <p:spPr bwMode="auto">
            <a:xfrm>
              <a:off x="0" y="0"/>
              <a:ext cx="1008" cy="456"/>
            </a:xfrm>
            <a:prstGeom prst="rect">
              <a:avLst/>
            </a:prstGeom>
            <a:grp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SELECT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date=</a:t>
              </a:r>
              <a:r>
                <a:rPr lang="ja-JP" altLang="en-US" sz="1700" b="1">
                  <a:solidFill>
                    <a:srgbClr val="0C109A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17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1/17/07</a:t>
              </a:r>
              <a:r>
                <a:rPr lang="ja-JP" altLang="en-US" sz="1700" b="1">
                  <a:solidFill>
                    <a:srgbClr val="0C109A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endParaRPr lang="en-US" sz="1700" b="1">
                <a:solidFill>
                  <a:srgbClr val="0C10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9553" name="Line 97"/>
            <p:cNvSpPr>
              <a:spLocks noChangeShapeType="1"/>
            </p:cNvSpPr>
            <p:nvPr/>
          </p:nvSpPr>
          <p:spPr bwMode="auto">
            <a:xfrm flipH="1">
              <a:off x="480" y="464"/>
              <a:ext cx="16" cy="310"/>
            </a:xfrm>
            <a:prstGeom prst="line">
              <a:avLst/>
            </a:prstGeom>
            <a:grpFill/>
            <a:ln w="762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  <a:sym typeface="Chalkboard" charset="0"/>
              </a:endParaRPr>
            </a:p>
          </p:txBody>
        </p:sp>
      </p:grpSp>
      <p:grpSp>
        <p:nvGrpSpPr>
          <p:cNvPr id="19557" name="Group 101"/>
          <p:cNvGrpSpPr>
            <a:grpSpLocks/>
          </p:cNvGrpSpPr>
          <p:nvPr/>
        </p:nvGrpSpPr>
        <p:grpSpPr bwMode="auto">
          <a:xfrm>
            <a:off x="4927600" y="1143001"/>
            <a:ext cx="1600200" cy="1292225"/>
            <a:chOff x="0" y="0"/>
            <a:chExt cx="1008" cy="81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9555" name="Rectangle 99"/>
            <p:cNvSpPr>
              <a:spLocks/>
            </p:cNvSpPr>
            <p:nvPr/>
          </p:nvSpPr>
          <p:spPr bwMode="auto">
            <a:xfrm>
              <a:off x="0" y="0"/>
              <a:ext cx="1008" cy="456"/>
            </a:xfrm>
            <a:prstGeom prst="rect">
              <a:avLst/>
            </a:prstGeom>
            <a:grp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AVG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price</a:t>
              </a:r>
            </a:p>
          </p:txBody>
        </p:sp>
        <p:sp>
          <p:nvSpPr>
            <p:cNvPr id="19556" name="Line 100"/>
            <p:cNvSpPr>
              <a:spLocks noChangeShapeType="1"/>
            </p:cNvSpPr>
            <p:nvPr/>
          </p:nvSpPr>
          <p:spPr bwMode="auto">
            <a:xfrm flipH="1">
              <a:off x="496" y="488"/>
              <a:ext cx="16" cy="326"/>
            </a:xfrm>
            <a:prstGeom prst="line">
              <a:avLst/>
            </a:prstGeom>
            <a:grpFill/>
            <a:ln w="762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  <a:sym typeface="Chalkboard" charset="0"/>
              </a:endParaRPr>
            </a:p>
          </p:txBody>
        </p:sp>
      </p:grpSp>
      <p:grpSp>
        <p:nvGrpSpPr>
          <p:cNvPr id="19561" name="Group 105"/>
          <p:cNvGrpSpPr>
            <a:grpSpLocks/>
          </p:cNvGrpSpPr>
          <p:nvPr/>
        </p:nvGrpSpPr>
        <p:grpSpPr bwMode="auto">
          <a:xfrm>
            <a:off x="4084638" y="2070100"/>
            <a:ext cx="3270250" cy="2667000"/>
            <a:chOff x="25" y="24"/>
            <a:chExt cx="2060" cy="1680"/>
          </a:xfrm>
        </p:grpSpPr>
        <p:sp>
          <p:nvSpPr>
            <p:cNvPr id="19558" name="Rectangle 102"/>
            <p:cNvSpPr>
              <a:spLocks/>
            </p:cNvSpPr>
            <p:nvPr/>
          </p:nvSpPr>
          <p:spPr bwMode="auto">
            <a:xfrm>
              <a:off x="1209" y="1568"/>
              <a:ext cx="8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Complete tuples</a:t>
              </a:r>
            </a:p>
          </p:txBody>
        </p:sp>
        <p:sp>
          <p:nvSpPr>
            <p:cNvPr id="19559" name="Rectangle 103"/>
            <p:cNvSpPr>
              <a:spLocks/>
            </p:cNvSpPr>
            <p:nvPr/>
          </p:nvSpPr>
          <p:spPr bwMode="auto">
            <a:xfrm>
              <a:off x="1209" y="808"/>
              <a:ext cx="8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Complete tuples</a:t>
              </a:r>
            </a:p>
          </p:txBody>
        </p:sp>
        <p:sp>
          <p:nvSpPr>
            <p:cNvPr id="19560" name="Rectangle 104"/>
            <p:cNvSpPr>
              <a:spLocks/>
            </p:cNvSpPr>
            <p:nvPr/>
          </p:nvSpPr>
          <p:spPr bwMode="auto">
            <a:xfrm>
              <a:off x="25" y="24"/>
              <a:ext cx="8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Complete tuples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497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836"/>
    </mc:Choice>
    <mc:Fallback xmlns="">
      <p:transition advTm="6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2C0C5-2033-EB4E-AD47-2F264506EB10}" type="slidenum">
              <a:rPr lang="en-US">
                <a:solidFill>
                  <a:srgbClr val="0C109A"/>
                </a:solidFill>
              </a:rPr>
              <a:pPr/>
              <a:t>8</a:t>
            </a:fld>
            <a:endParaRPr lang="en-US">
              <a:solidFill>
                <a:srgbClr val="0C109A"/>
              </a:solidFill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-241300"/>
            <a:ext cx="9144000" cy="1104900"/>
          </a:xfrm>
          <a:ln/>
        </p:spPr>
        <p:txBody>
          <a:bodyPr/>
          <a:lstStyle/>
          <a:p>
            <a:r>
              <a:rPr lang="en-US"/>
              <a:t>Query Processing Example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914400"/>
            <a:ext cx="3276600" cy="914400"/>
          </a:xfrm>
          <a:ln/>
        </p:spPr>
        <p:txBody>
          <a:bodyPr>
            <a:normAutofit fontScale="70000" lnSpcReduction="20000"/>
          </a:bodyPr>
          <a:lstStyle/>
          <a:p>
            <a:pPr marL="698500" indent="-342900"/>
            <a:r>
              <a:rPr lang="en-US" b="1" dirty="0">
                <a:latin typeface="+mj-lt"/>
              </a:rPr>
              <a:t>Basic Column  Store</a:t>
            </a:r>
          </a:p>
          <a:p>
            <a:pPr marL="698500" indent="-342900"/>
            <a:r>
              <a:rPr lang="ja-JP" altLang="en-US" dirty="0">
                <a:latin typeface="+mj-lt"/>
              </a:rPr>
              <a:t>“</a:t>
            </a:r>
            <a:r>
              <a:rPr lang="en-US" dirty="0">
                <a:latin typeface="+mj-lt"/>
              </a:rPr>
              <a:t>Early Materialization</a:t>
            </a:r>
            <a:r>
              <a:rPr lang="ja-JP" altLang="en-US" dirty="0">
                <a:latin typeface="+mj-lt"/>
              </a:rPr>
              <a:t>”</a:t>
            </a:r>
            <a:endParaRPr lang="en-US" dirty="0">
              <a:latin typeface="+mj-lt"/>
            </a:endParaRP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6667500" y="850900"/>
            <a:ext cx="3848100" cy="1320800"/>
          </a:xfrm>
          <a:prstGeom prst="rect">
            <a:avLst/>
          </a:prstGeom>
          <a:noFill/>
          <a:ln w="12700" cap="flat">
            <a:noFill/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ts val="1100"/>
              </a:spcBef>
              <a:spcAft>
                <a:spcPct val="0"/>
              </a:spcAft>
            </a:pPr>
            <a:r>
              <a:rPr lang="en-US" sz="2000" dirty="0">
                <a:solidFill>
                  <a:srgbClr val="262626"/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SELECT </a:t>
            </a:r>
            <a:r>
              <a:rPr lang="en-US" sz="2000" dirty="0" err="1">
                <a:solidFill>
                  <a:srgbClr val="262626"/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avg</a:t>
            </a:r>
            <a:r>
              <a:rPr lang="en-US" sz="2000" dirty="0">
                <a:solidFill>
                  <a:srgbClr val="262626"/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(price)</a:t>
            </a:r>
          </a:p>
          <a:p>
            <a:pPr fontAlgn="base">
              <a:spcBef>
                <a:spcPts val="200"/>
              </a:spcBef>
              <a:spcAft>
                <a:spcPct val="0"/>
              </a:spcAft>
            </a:pPr>
            <a:r>
              <a:rPr lang="en-US" sz="2000" dirty="0">
                <a:solidFill>
                  <a:srgbClr val="262626"/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FROM </a:t>
            </a:r>
            <a:r>
              <a:rPr lang="en-US" sz="2000" dirty="0" err="1">
                <a:solidFill>
                  <a:srgbClr val="262626"/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tickstore</a:t>
            </a:r>
            <a:r>
              <a:rPr lang="en-US" sz="2000" dirty="0">
                <a:solidFill>
                  <a:srgbClr val="262626"/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 </a:t>
            </a:r>
          </a:p>
          <a:p>
            <a:pPr fontAlgn="base">
              <a:spcBef>
                <a:spcPts val="200"/>
              </a:spcBef>
              <a:spcAft>
                <a:spcPct val="0"/>
              </a:spcAft>
            </a:pPr>
            <a:r>
              <a:rPr lang="en-US" sz="2000" dirty="0">
                <a:solidFill>
                  <a:srgbClr val="262626"/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WHERE symbol = </a:t>
            </a:r>
            <a:r>
              <a:rPr lang="ja-JP" altLang="en-US" sz="2000" dirty="0">
                <a:solidFill>
                  <a:srgbClr val="262626"/>
                </a:solidFill>
                <a:latin typeface="Arial"/>
                <a:ea typeface="ＭＳ Ｐゴシック" charset="0"/>
                <a:cs typeface="Courier New Bold" charset="0"/>
                <a:sym typeface="Courier New Bold" charset="0"/>
              </a:rPr>
              <a:t>‘</a:t>
            </a:r>
            <a:r>
              <a:rPr lang="en-US" sz="2000" dirty="0">
                <a:solidFill>
                  <a:srgbClr val="262626"/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GM</a:t>
            </a:r>
            <a:r>
              <a:rPr lang="ja-JP" altLang="en-US" sz="2000" dirty="0">
                <a:solidFill>
                  <a:srgbClr val="262626"/>
                </a:solidFill>
                <a:latin typeface="Arial"/>
                <a:ea typeface="ＭＳ Ｐゴシック" charset="0"/>
                <a:cs typeface="Courier New Bold" charset="0"/>
                <a:sym typeface="Courier New Bold" charset="0"/>
              </a:rPr>
              <a:t>’</a:t>
            </a:r>
            <a:r>
              <a:rPr lang="en-US" sz="2000" dirty="0">
                <a:solidFill>
                  <a:srgbClr val="262626"/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 </a:t>
            </a:r>
          </a:p>
          <a:p>
            <a:pPr fontAlgn="base">
              <a:spcBef>
                <a:spcPts val="200"/>
              </a:spcBef>
              <a:spcAft>
                <a:spcPct val="0"/>
              </a:spcAft>
            </a:pPr>
            <a:r>
              <a:rPr lang="en-US" sz="2000" dirty="0">
                <a:solidFill>
                  <a:srgbClr val="262626"/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AND date = </a:t>
            </a:r>
            <a:r>
              <a:rPr lang="ja-JP" altLang="en-US" sz="2000" dirty="0">
                <a:solidFill>
                  <a:srgbClr val="262626"/>
                </a:solidFill>
                <a:latin typeface="Arial"/>
                <a:ea typeface="ＭＳ Ｐゴシック" charset="0"/>
                <a:cs typeface="Courier New Bold" charset="0"/>
                <a:sym typeface="Courier New Bold" charset="0"/>
              </a:rPr>
              <a:t>‘</a:t>
            </a:r>
            <a:r>
              <a:rPr lang="en-US" sz="2000" dirty="0">
                <a:solidFill>
                  <a:srgbClr val="262626"/>
                </a:solidFill>
                <a:latin typeface="Courier New Bold" charset="0"/>
                <a:ea typeface="ＭＳ Ｐゴシック" charset="0"/>
                <a:cs typeface="Courier New Bold" charset="0"/>
                <a:sym typeface="Courier New Bold" charset="0"/>
              </a:rPr>
              <a:t>1/17/2007</a:t>
            </a:r>
            <a:r>
              <a:rPr lang="ja-JP" altLang="en-US" sz="2000" dirty="0">
                <a:solidFill>
                  <a:srgbClr val="262626"/>
                </a:solidFill>
                <a:latin typeface="Arial"/>
                <a:ea typeface="ＭＳ Ｐゴシック" charset="0"/>
                <a:cs typeface="Courier New Bold" charset="0"/>
                <a:sym typeface="Courier New Bold" charset="0"/>
              </a:rPr>
              <a:t>’</a:t>
            </a:r>
            <a:endParaRPr lang="en-US" sz="2000" dirty="0">
              <a:solidFill>
                <a:srgbClr val="262626"/>
              </a:solidFill>
              <a:latin typeface="Courier New Bold" charset="0"/>
              <a:ea typeface="ＭＳ Ｐゴシック" charset="0"/>
              <a:cs typeface="Courier New Bold" charset="0"/>
              <a:sym typeface="Courier New Bold" charset="0"/>
            </a:endParaRPr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4800600" y="1905001"/>
            <a:ext cx="1600200" cy="3159125"/>
            <a:chOff x="0" y="0"/>
            <a:chExt cx="1008" cy="1990"/>
          </a:xfrm>
          <a:solidFill>
            <a:schemeClr val="accent5">
              <a:lumMod val="95000"/>
            </a:schemeClr>
          </a:solidFill>
        </p:grpSpPr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 flipH="1">
              <a:off x="488" y="1696"/>
              <a:ext cx="0" cy="294"/>
            </a:xfrm>
            <a:prstGeom prst="line">
              <a:avLst/>
            </a:prstGeom>
            <a:grpFill/>
            <a:ln w="762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  <a:sym typeface="Chalkboard" charset="0"/>
              </a:endParaRPr>
            </a:p>
          </p:txBody>
        </p:sp>
        <p:sp>
          <p:nvSpPr>
            <p:cNvPr id="20485" name="Rectangle 5"/>
            <p:cNvSpPr>
              <a:spLocks/>
            </p:cNvSpPr>
            <p:nvPr/>
          </p:nvSpPr>
          <p:spPr bwMode="auto">
            <a:xfrm>
              <a:off x="0" y="1352"/>
              <a:ext cx="984" cy="312"/>
            </a:xfrm>
            <a:prstGeom prst="rect">
              <a:avLst/>
            </a:prstGeom>
            <a:grp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dirty="0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SELECT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err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sym</a:t>
              </a:r>
              <a:r>
                <a:rPr lang="en-US" sz="1100" b="1" dirty="0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= </a:t>
              </a:r>
              <a:r>
                <a:rPr lang="ja-JP" altLang="en-US" sz="1100" b="1" dirty="0">
                  <a:solidFill>
                    <a:srgbClr val="0C109A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‘</a:t>
              </a:r>
              <a:r>
                <a:rPr lang="en-US" sz="1100" b="1" dirty="0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GM</a:t>
              </a:r>
              <a:r>
                <a:rPr lang="ja-JP" altLang="en-US" sz="1100" b="1" dirty="0">
                  <a:solidFill>
                    <a:srgbClr val="0C109A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endParaRPr lang="en-US" sz="1100" b="1" dirty="0">
                <a:solidFill>
                  <a:srgbClr val="0C10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486" name="Rectangle 6"/>
            <p:cNvSpPr>
              <a:spLocks/>
            </p:cNvSpPr>
            <p:nvPr/>
          </p:nvSpPr>
          <p:spPr bwMode="auto">
            <a:xfrm>
              <a:off x="0" y="688"/>
              <a:ext cx="1008" cy="3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SELECT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date=</a:t>
              </a:r>
              <a:r>
                <a:rPr lang="ja-JP" altLang="en-US" sz="1100" b="1">
                  <a:solidFill>
                    <a:srgbClr val="0C109A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11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1/17/07</a:t>
              </a:r>
              <a:r>
                <a:rPr lang="ja-JP" altLang="en-US" sz="1100" b="1">
                  <a:solidFill>
                    <a:srgbClr val="0C109A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endParaRPr lang="en-US" sz="1100" b="1">
                <a:solidFill>
                  <a:srgbClr val="0C10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 flipH="1">
              <a:off x="472" y="1040"/>
              <a:ext cx="8" cy="294"/>
            </a:xfrm>
            <a:prstGeom prst="line">
              <a:avLst/>
            </a:prstGeom>
            <a:grpFill/>
            <a:ln w="762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  <a:sym typeface="Chalkboard" charset="0"/>
              </a:endParaRPr>
            </a:p>
          </p:txBody>
        </p:sp>
        <p:sp>
          <p:nvSpPr>
            <p:cNvPr id="20488" name="Rectangle 8"/>
            <p:cNvSpPr>
              <a:spLocks/>
            </p:cNvSpPr>
            <p:nvPr/>
          </p:nvSpPr>
          <p:spPr bwMode="auto">
            <a:xfrm>
              <a:off x="0" y="0"/>
              <a:ext cx="1008" cy="3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AVG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price</a:t>
              </a: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H="1">
              <a:off x="488" y="384"/>
              <a:ext cx="0" cy="272"/>
            </a:xfrm>
            <a:prstGeom prst="line">
              <a:avLst/>
            </a:prstGeom>
            <a:grpFill/>
            <a:ln w="762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  <a:sym typeface="Chalkboard" charset="0"/>
              </a:endParaRPr>
            </a:p>
          </p:txBody>
        </p:sp>
      </p:grpSp>
      <p:sp>
        <p:nvSpPr>
          <p:cNvPr id="20491" name="Rectangle 11"/>
          <p:cNvSpPr>
            <a:spLocks/>
          </p:cNvSpPr>
          <p:nvPr/>
        </p:nvSpPr>
        <p:spPr bwMode="auto">
          <a:xfrm>
            <a:off x="3441700" y="5067300"/>
            <a:ext cx="4533900" cy="1714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C10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Disk</a:t>
            </a:r>
          </a:p>
        </p:txBody>
      </p:sp>
      <p:graphicFrame>
        <p:nvGraphicFramePr>
          <p:cNvPr id="20492" name="Group 12"/>
          <p:cNvGraphicFramePr>
            <a:graphicFrameLocks noGrp="1"/>
          </p:cNvGraphicFramePr>
          <p:nvPr/>
        </p:nvGraphicFramePr>
        <p:xfrm>
          <a:off x="4406900" y="5549900"/>
          <a:ext cx="673100" cy="10922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30.77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30.77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30.78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93.24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510" name="Group 30"/>
          <p:cNvGraphicFramePr>
            <a:graphicFrameLocks noGrp="1"/>
          </p:cNvGraphicFramePr>
          <p:nvPr/>
        </p:nvGraphicFramePr>
        <p:xfrm>
          <a:off x="3556000" y="5549900"/>
          <a:ext cx="749300" cy="1092200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GM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GM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GM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AAPL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528" name="Group 48"/>
          <p:cNvGraphicFramePr>
            <a:graphicFrameLocks noGrp="1"/>
          </p:cNvGraphicFramePr>
          <p:nvPr/>
        </p:nvGraphicFramePr>
        <p:xfrm>
          <a:off x="5195888" y="5549900"/>
          <a:ext cx="749300" cy="1092200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1,000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10,000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12,500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9,000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546" name="Group 66"/>
          <p:cNvGraphicFramePr>
            <a:graphicFrameLocks noGrp="1"/>
          </p:cNvGraphicFramePr>
          <p:nvPr/>
        </p:nvGraphicFramePr>
        <p:xfrm>
          <a:off x="6072188" y="5575300"/>
          <a:ext cx="685800" cy="1066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NYSE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NYSE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NYSE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NQDS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564" name="Group 84"/>
          <p:cNvGraphicFramePr>
            <a:graphicFrameLocks noGrp="1"/>
          </p:cNvGraphicFramePr>
          <p:nvPr/>
        </p:nvGraphicFramePr>
        <p:xfrm>
          <a:off x="6859588" y="5562600"/>
          <a:ext cx="965200" cy="107950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1/17/2007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1/17/2007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1/17/2007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1/17/2007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82" name="Rectangle 102"/>
          <p:cNvSpPr>
            <a:spLocks/>
          </p:cNvSpPr>
          <p:nvPr/>
        </p:nvSpPr>
        <p:spPr bwMode="auto">
          <a:xfrm>
            <a:off x="4406900" y="3857625"/>
            <a:ext cx="2590800" cy="749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C10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Construct Tuples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C109A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C109A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graphicFrame>
        <p:nvGraphicFramePr>
          <p:cNvPr id="20583" name="Group 103"/>
          <p:cNvGraphicFramePr>
            <a:graphicFrameLocks noGrp="1"/>
          </p:cNvGraphicFramePr>
          <p:nvPr/>
        </p:nvGraphicFramePr>
        <p:xfrm>
          <a:off x="4559300" y="4203700"/>
          <a:ext cx="2235200" cy="32004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GM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>
                        <a:alpha val="4731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30.77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>
                        <a:alpha val="4731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1/17/07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>
                        <a:alpha val="4731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600" name="Group 120"/>
          <p:cNvGrpSpPr>
            <a:grpSpLocks/>
          </p:cNvGrpSpPr>
          <p:nvPr/>
        </p:nvGrpSpPr>
        <p:grpSpPr bwMode="auto">
          <a:xfrm>
            <a:off x="3886200" y="3857626"/>
            <a:ext cx="3200400" cy="1704975"/>
            <a:chOff x="0" y="0"/>
            <a:chExt cx="2016" cy="1073"/>
          </a:xfrm>
        </p:grpSpPr>
        <p:sp>
          <p:nvSpPr>
            <p:cNvPr id="20597" name="Line 117"/>
            <p:cNvSpPr>
              <a:spLocks noChangeShapeType="1"/>
            </p:cNvSpPr>
            <p:nvPr/>
          </p:nvSpPr>
          <p:spPr bwMode="auto">
            <a:xfrm rot="10800000" flipH="1">
              <a:off x="0" y="409"/>
              <a:ext cx="624" cy="664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  <a:sym typeface="Chalkboard" charset="0"/>
              </a:endParaRPr>
            </a:p>
          </p:txBody>
        </p:sp>
        <p:sp>
          <p:nvSpPr>
            <p:cNvPr id="20598" name="Line 118"/>
            <p:cNvSpPr>
              <a:spLocks noChangeShapeType="1"/>
            </p:cNvSpPr>
            <p:nvPr/>
          </p:nvSpPr>
          <p:spPr bwMode="auto">
            <a:xfrm rot="10800000" flipH="1">
              <a:off x="496" y="409"/>
              <a:ext cx="520" cy="632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  <a:sym typeface="Chalkboard" charset="0"/>
              </a:endParaRPr>
            </a:p>
          </p:txBody>
        </p:sp>
        <p:sp>
          <p:nvSpPr>
            <p:cNvPr id="20599" name="Line 119"/>
            <p:cNvSpPr>
              <a:spLocks noChangeShapeType="1"/>
            </p:cNvSpPr>
            <p:nvPr/>
          </p:nvSpPr>
          <p:spPr bwMode="auto">
            <a:xfrm rot="10800000">
              <a:off x="1576" y="409"/>
              <a:ext cx="440" cy="632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  <a:sym typeface="Chalkboard" charset="0"/>
              </a:endParaRPr>
            </a:p>
          </p:txBody>
        </p:sp>
      </p:grpSp>
      <p:sp>
        <p:nvSpPr>
          <p:cNvPr id="20601" name="Rectangle 121"/>
          <p:cNvSpPr>
            <a:spLocks/>
          </p:cNvSpPr>
          <p:nvPr/>
        </p:nvSpPr>
        <p:spPr bwMode="auto">
          <a:xfrm>
            <a:off x="8077200" y="5435600"/>
            <a:ext cx="2438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C10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Fields from same tuple at same index (position) in each column file</a:t>
            </a:r>
          </a:p>
        </p:txBody>
      </p:sp>
      <p:sp>
        <p:nvSpPr>
          <p:cNvPr id="20602" name="AutoShape 122"/>
          <p:cNvSpPr>
            <a:spLocks/>
          </p:cNvSpPr>
          <p:nvPr/>
        </p:nvSpPr>
        <p:spPr bwMode="auto">
          <a:xfrm>
            <a:off x="7543800" y="2641600"/>
            <a:ext cx="2717800" cy="1346200"/>
          </a:xfrm>
          <a:prstGeom prst="roundRect">
            <a:avLst>
              <a:gd name="adj" fmla="val 14148"/>
            </a:avLst>
          </a:prstGeom>
          <a:solidFill>
            <a:srgbClr val="0004FF">
              <a:alpha val="49803"/>
            </a:srgb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C10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Row-oriented plan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C109A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grpSp>
        <p:nvGrpSpPr>
          <p:cNvPr id="20606" name="Group 126"/>
          <p:cNvGrpSpPr>
            <a:grpSpLocks/>
          </p:cNvGrpSpPr>
          <p:nvPr/>
        </p:nvGrpSpPr>
        <p:grpSpPr bwMode="auto">
          <a:xfrm>
            <a:off x="4002088" y="1562100"/>
            <a:ext cx="3340100" cy="2235200"/>
            <a:chOff x="-19" y="216"/>
            <a:chExt cx="2104" cy="1408"/>
          </a:xfrm>
        </p:grpSpPr>
        <p:sp>
          <p:nvSpPr>
            <p:cNvPr id="20603" name="Rectangle 123"/>
            <p:cNvSpPr>
              <a:spLocks/>
            </p:cNvSpPr>
            <p:nvPr/>
          </p:nvSpPr>
          <p:spPr bwMode="auto">
            <a:xfrm>
              <a:off x="1209" y="1488"/>
              <a:ext cx="8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Complete tuples</a:t>
              </a:r>
            </a:p>
          </p:txBody>
        </p:sp>
        <p:sp>
          <p:nvSpPr>
            <p:cNvPr id="20604" name="Rectangle 124"/>
            <p:cNvSpPr>
              <a:spLocks/>
            </p:cNvSpPr>
            <p:nvPr/>
          </p:nvSpPr>
          <p:spPr bwMode="auto">
            <a:xfrm>
              <a:off x="1209" y="808"/>
              <a:ext cx="8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Complete tuples</a:t>
              </a:r>
            </a:p>
          </p:txBody>
        </p:sp>
        <p:sp>
          <p:nvSpPr>
            <p:cNvPr id="20605" name="Rectangle 125"/>
            <p:cNvSpPr>
              <a:spLocks/>
            </p:cNvSpPr>
            <p:nvPr/>
          </p:nvSpPr>
          <p:spPr bwMode="auto">
            <a:xfrm>
              <a:off x="-19" y="216"/>
              <a:ext cx="8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Complete tuples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51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039"/>
    </mc:Choice>
    <mc:Fallback xmlns="">
      <p:transition advTm="81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-0.16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" grpId="0" animBg="1" autoUpdateAnimBg="0"/>
      <p:bldP spid="20601" grpId="0" autoUpdateAnimBg="0"/>
      <p:bldP spid="2060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0665-21DE-604A-8B45-FEE389BBCA37}" type="slidenum">
              <a:rPr lang="en-US">
                <a:solidFill>
                  <a:srgbClr val="0C109A"/>
                </a:solidFill>
              </a:rPr>
              <a:pPr/>
              <a:t>9</a:t>
            </a:fld>
            <a:endParaRPr lang="en-US">
              <a:solidFill>
                <a:srgbClr val="0C109A"/>
              </a:solidFill>
            </a:endParaRP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-241300"/>
            <a:ext cx="9144000" cy="1104900"/>
          </a:xfrm>
          <a:ln/>
        </p:spPr>
        <p:txBody>
          <a:bodyPr/>
          <a:lstStyle/>
          <a:p>
            <a:r>
              <a:rPr lang="en-US"/>
              <a:t>Query Processing Example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35100" y="1079500"/>
            <a:ext cx="3627230" cy="2273300"/>
          </a:xfrm>
          <a:ln/>
        </p:spPr>
        <p:txBody>
          <a:bodyPr/>
          <a:lstStyle/>
          <a:p>
            <a:pPr marL="698500" indent="-342900"/>
            <a:r>
              <a:rPr lang="en-US" b="1" dirty="0"/>
              <a:t>C-Store</a:t>
            </a:r>
          </a:p>
          <a:p>
            <a:pPr marL="1130300" lvl="1" indent="-342900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Late Materialization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4000500" y="5194300"/>
            <a:ext cx="4533900" cy="1714500"/>
          </a:xfrm>
          <a:prstGeom prst="rect">
            <a:avLst/>
          </a:prstGeom>
          <a:solidFill>
            <a:srgbClr val="DDDDD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C10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Disk</a:t>
            </a: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/>
        </p:nvGraphicFramePr>
        <p:xfrm>
          <a:off x="4965700" y="5676900"/>
          <a:ext cx="673100" cy="10922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30.77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30.77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30.78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93.24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526" name="Group 22"/>
          <p:cNvGraphicFramePr>
            <a:graphicFrameLocks noGrp="1"/>
          </p:cNvGraphicFramePr>
          <p:nvPr/>
        </p:nvGraphicFramePr>
        <p:xfrm>
          <a:off x="4114800" y="5676900"/>
          <a:ext cx="749300" cy="1092200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GM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GM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GM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AAPL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544" name="Group 40"/>
          <p:cNvGraphicFramePr>
            <a:graphicFrameLocks noGrp="1"/>
          </p:cNvGraphicFramePr>
          <p:nvPr/>
        </p:nvGraphicFramePr>
        <p:xfrm>
          <a:off x="5754688" y="5676900"/>
          <a:ext cx="749300" cy="1092200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1,000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10,000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12,500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9,000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562" name="Group 58"/>
          <p:cNvGraphicFramePr>
            <a:graphicFrameLocks noGrp="1"/>
          </p:cNvGraphicFramePr>
          <p:nvPr/>
        </p:nvGraphicFramePr>
        <p:xfrm>
          <a:off x="6630988" y="5702300"/>
          <a:ext cx="685800" cy="1066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NYSE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NYSE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NYSE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NQDS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580" name="Group 76"/>
          <p:cNvGraphicFramePr>
            <a:graphicFrameLocks noGrp="1"/>
          </p:cNvGraphicFramePr>
          <p:nvPr/>
        </p:nvGraphicFramePr>
        <p:xfrm>
          <a:off x="7418388" y="5689600"/>
          <a:ext cx="965200" cy="107950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1/17/2007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1/17/2007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1/17/2007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0"/>
                          <a:cs typeface="Helvetica" charset="0"/>
                          <a:sym typeface="Helvetica" charset="0"/>
                        </a:rPr>
                        <a:t>1/17/2007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1600" name="Group 96"/>
          <p:cNvGrpSpPr>
            <a:grpSpLocks/>
          </p:cNvGrpSpPr>
          <p:nvPr/>
        </p:nvGrpSpPr>
        <p:grpSpPr bwMode="auto">
          <a:xfrm>
            <a:off x="3657600" y="4318000"/>
            <a:ext cx="1562100" cy="1371600"/>
            <a:chOff x="0" y="0"/>
            <a:chExt cx="984" cy="864"/>
          </a:xfrm>
          <a:solidFill>
            <a:srgbClr val="DDDDDD"/>
          </a:solidFill>
        </p:grpSpPr>
        <p:sp>
          <p:nvSpPr>
            <p:cNvPr id="21598" name="Rectangle 94"/>
            <p:cNvSpPr>
              <a:spLocks/>
            </p:cNvSpPr>
            <p:nvPr/>
          </p:nvSpPr>
          <p:spPr bwMode="auto">
            <a:xfrm>
              <a:off x="0" y="0"/>
              <a:ext cx="984" cy="312"/>
            </a:xfrm>
            <a:prstGeom prst="rect">
              <a:avLst/>
            </a:prstGeom>
            <a:grp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Pos.SELECT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sym = </a:t>
              </a:r>
              <a:r>
                <a:rPr lang="ja-JP" altLang="en-US" sz="1100" b="1">
                  <a:solidFill>
                    <a:srgbClr val="0C109A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‘</a:t>
              </a:r>
              <a:r>
                <a:rPr lang="en-US" sz="11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GM</a:t>
              </a:r>
              <a:r>
                <a:rPr lang="ja-JP" altLang="en-US" sz="1100" b="1">
                  <a:solidFill>
                    <a:srgbClr val="0C109A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endParaRPr lang="en-US" sz="1100" b="1">
                <a:solidFill>
                  <a:srgbClr val="0C10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1599" name="Line 95"/>
            <p:cNvSpPr>
              <a:spLocks noChangeShapeType="1"/>
            </p:cNvSpPr>
            <p:nvPr/>
          </p:nvSpPr>
          <p:spPr bwMode="auto">
            <a:xfrm rot="10800000" flipH="1">
              <a:off x="496" y="324"/>
              <a:ext cx="0" cy="540"/>
            </a:xfrm>
            <a:prstGeom prst="line">
              <a:avLst/>
            </a:prstGeom>
            <a:grpFill/>
            <a:ln w="762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  <a:sym typeface="Chalkboard" charset="0"/>
              </a:endParaRPr>
            </a:p>
          </p:txBody>
        </p:sp>
      </p:grpSp>
      <p:grpSp>
        <p:nvGrpSpPr>
          <p:cNvPr id="21603" name="Group 99"/>
          <p:cNvGrpSpPr>
            <a:grpSpLocks/>
          </p:cNvGrpSpPr>
          <p:nvPr/>
        </p:nvGrpSpPr>
        <p:grpSpPr bwMode="auto">
          <a:xfrm>
            <a:off x="6832600" y="4318000"/>
            <a:ext cx="1600200" cy="1320800"/>
            <a:chOff x="0" y="0"/>
            <a:chExt cx="1008" cy="832"/>
          </a:xfrm>
          <a:solidFill>
            <a:srgbClr val="DDDDDD"/>
          </a:solidFill>
        </p:grpSpPr>
        <p:sp>
          <p:nvSpPr>
            <p:cNvPr id="21601" name="Rectangle 97"/>
            <p:cNvSpPr>
              <a:spLocks/>
            </p:cNvSpPr>
            <p:nvPr/>
          </p:nvSpPr>
          <p:spPr bwMode="auto">
            <a:xfrm>
              <a:off x="0" y="0"/>
              <a:ext cx="1008" cy="312"/>
            </a:xfrm>
            <a:prstGeom prst="rect">
              <a:avLst/>
            </a:prstGeom>
            <a:grp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Pos.SELECT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date=</a:t>
              </a:r>
              <a:r>
                <a:rPr lang="ja-JP" altLang="en-US" sz="1100" b="1">
                  <a:solidFill>
                    <a:srgbClr val="0C109A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11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1/17/07</a:t>
              </a:r>
              <a:r>
                <a:rPr lang="ja-JP" altLang="en-US" sz="1100" b="1">
                  <a:solidFill>
                    <a:srgbClr val="0C109A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endParaRPr lang="en-US" sz="1100" b="1">
                <a:solidFill>
                  <a:srgbClr val="0C109A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1602" name="Line 98"/>
            <p:cNvSpPr>
              <a:spLocks noChangeShapeType="1"/>
            </p:cNvSpPr>
            <p:nvPr/>
          </p:nvSpPr>
          <p:spPr bwMode="auto">
            <a:xfrm rot="10800000">
              <a:off x="504" y="328"/>
              <a:ext cx="8" cy="504"/>
            </a:xfrm>
            <a:prstGeom prst="line">
              <a:avLst/>
            </a:prstGeom>
            <a:grpFill/>
            <a:ln w="762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  <a:sym typeface="Chalkboard" charset="0"/>
              </a:endParaRPr>
            </a:p>
          </p:txBody>
        </p:sp>
      </p:grpSp>
      <p:grpSp>
        <p:nvGrpSpPr>
          <p:cNvPr id="21611" name="Group 107"/>
          <p:cNvGrpSpPr>
            <a:grpSpLocks/>
          </p:cNvGrpSpPr>
          <p:nvPr/>
        </p:nvGrpSpPr>
        <p:grpSpPr bwMode="auto">
          <a:xfrm>
            <a:off x="3343275" y="3187700"/>
            <a:ext cx="5499100" cy="1143000"/>
            <a:chOff x="0" y="0"/>
            <a:chExt cx="3464" cy="720"/>
          </a:xfrm>
          <a:solidFill>
            <a:srgbClr val="DDDDDD"/>
          </a:solidFill>
        </p:grpSpPr>
        <p:sp>
          <p:nvSpPr>
            <p:cNvPr id="21604" name="Rectangle 100"/>
            <p:cNvSpPr>
              <a:spLocks/>
            </p:cNvSpPr>
            <p:nvPr/>
          </p:nvSpPr>
          <p:spPr bwMode="auto">
            <a:xfrm>
              <a:off x="1365" y="0"/>
              <a:ext cx="784" cy="224"/>
            </a:xfrm>
            <a:prstGeom prst="rect">
              <a:avLst/>
            </a:prstGeom>
            <a:grp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AND</a:t>
              </a:r>
            </a:p>
          </p:txBody>
        </p:sp>
        <p:grpSp>
          <p:nvGrpSpPr>
            <p:cNvPr id="21607" name="Group 103"/>
            <p:cNvGrpSpPr>
              <a:grpSpLocks/>
            </p:cNvGrpSpPr>
            <p:nvPr/>
          </p:nvGrpSpPr>
          <p:grpSpPr bwMode="auto">
            <a:xfrm>
              <a:off x="2157" y="272"/>
              <a:ext cx="1307" cy="448"/>
              <a:chOff x="0" y="0"/>
              <a:chExt cx="1306" cy="448"/>
            </a:xfrm>
            <a:grpFill/>
          </p:grpSpPr>
          <p:sp>
            <p:nvSpPr>
              <p:cNvPr id="21605" name="Rectangle 101"/>
              <p:cNvSpPr>
                <a:spLocks/>
              </p:cNvSpPr>
              <p:nvPr/>
            </p:nvSpPr>
            <p:spPr bwMode="auto">
              <a:xfrm>
                <a:off x="114" y="44"/>
                <a:ext cx="1192" cy="3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C109A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Position Bitmap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C109A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(1,1,1,1)</a:t>
                </a:r>
              </a:p>
            </p:txBody>
          </p:sp>
          <p:sp>
            <p:nvSpPr>
              <p:cNvPr id="21606" name="Line 102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560" cy="448"/>
              </a:xfrm>
              <a:prstGeom prst="line">
                <a:avLst/>
              </a:prstGeom>
              <a:grpFill/>
              <a:ln w="762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>
                  <a:solidFill>
                    <a:srgbClr val="FFFFFF"/>
                  </a:solidFill>
                  <a:latin typeface="Arial"/>
                  <a:ea typeface="ヒラギノ明朝 ProN W3" charset="0"/>
                  <a:cs typeface="ヒラギノ明朝 ProN W3" charset="0"/>
                  <a:sym typeface="Chalkboard" charset="0"/>
                </a:endParaRPr>
              </a:p>
            </p:txBody>
          </p:sp>
        </p:grpSp>
        <p:grpSp>
          <p:nvGrpSpPr>
            <p:cNvPr id="21610" name="Group 106"/>
            <p:cNvGrpSpPr>
              <a:grpSpLocks/>
            </p:cNvGrpSpPr>
            <p:nvPr/>
          </p:nvGrpSpPr>
          <p:grpSpPr bwMode="auto">
            <a:xfrm>
              <a:off x="0" y="251"/>
              <a:ext cx="1397" cy="469"/>
              <a:chOff x="0" y="0"/>
              <a:chExt cx="1397" cy="468"/>
            </a:xfrm>
            <a:grpFill/>
          </p:grpSpPr>
          <p:sp>
            <p:nvSpPr>
              <p:cNvPr id="21608" name="Line 104"/>
              <p:cNvSpPr>
                <a:spLocks noChangeShapeType="1"/>
              </p:cNvSpPr>
              <p:nvPr/>
            </p:nvSpPr>
            <p:spPr bwMode="auto">
              <a:xfrm rot="10800000" flipH="1">
                <a:off x="669" y="20"/>
                <a:ext cx="728" cy="448"/>
              </a:xfrm>
              <a:prstGeom prst="line">
                <a:avLst/>
              </a:prstGeom>
              <a:grpFill/>
              <a:ln w="762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>
                  <a:solidFill>
                    <a:srgbClr val="FFFFFF"/>
                  </a:solidFill>
                  <a:latin typeface="Arial"/>
                  <a:ea typeface="ヒラギノ明朝 ProN W3" charset="0"/>
                  <a:cs typeface="ヒラギノ明朝 ProN W3" charset="0"/>
                  <a:sym typeface="Chalkboard" charset="0"/>
                </a:endParaRPr>
              </a:p>
            </p:txBody>
          </p:sp>
          <p:sp>
            <p:nvSpPr>
              <p:cNvPr id="21609" name="Rectangle 105"/>
              <p:cNvSpPr>
                <a:spLocks/>
              </p:cNvSpPr>
              <p:nvPr/>
            </p:nvSpPr>
            <p:spPr bwMode="auto">
              <a:xfrm>
                <a:off x="0" y="0"/>
                <a:ext cx="1192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C109A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Position Bitmap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C109A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(1,1,1,0)</a:t>
                </a:r>
              </a:p>
            </p:txBody>
          </p:sp>
        </p:grpSp>
      </p:grpSp>
      <p:grpSp>
        <p:nvGrpSpPr>
          <p:cNvPr id="21615" name="Group 111"/>
          <p:cNvGrpSpPr>
            <a:grpSpLocks/>
          </p:cNvGrpSpPr>
          <p:nvPr/>
        </p:nvGrpSpPr>
        <p:grpSpPr bwMode="auto">
          <a:xfrm>
            <a:off x="5130801" y="1816100"/>
            <a:ext cx="2898775" cy="1384300"/>
            <a:chOff x="0" y="0"/>
            <a:chExt cx="1826" cy="872"/>
          </a:xfrm>
          <a:solidFill>
            <a:srgbClr val="DDDDDD"/>
          </a:solidFill>
        </p:grpSpPr>
        <p:sp>
          <p:nvSpPr>
            <p:cNvPr id="21612" name="Rectangle 108"/>
            <p:cNvSpPr>
              <a:spLocks/>
            </p:cNvSpPr>
            <p:nvPr/>
          </p:nvSpPr>
          <p:spPr bwMode="auto">
            <a:xfrm>
              <a:off x="634" y="436"/>
              <a:ext cx="1192" cy="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Position Bitmap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(1,1,1,0)</a:t>
              </a:r>
            </a:p>
          </p:txBody>
        </p:sp>
        <p:sp>
          <p:nvSpPr>
            <p:cNvPr id="21613" name="Line 109"/>
            <p:cNvSpPr>
              <a:spLocks noChangeShapeType="1"/>
            </p:cNvSpPr>
            <p:nvPr/>
          </p:nvSpPr>
          <p:spPr bwMode="auto">
            <a:xfrm rot="10800000">
              <a:off x="632" y="368"/>
              <a:ext cx="8" cy="504"/>
            </a:xfrm>
            <a:prstGeom prst="line">
              <a:avLst/>
            </a:prstGeom>
            <a:grpFill/>
            <a:ln w="762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  <a:sym typeface="Chalkboard" charset="0"/>
              </a:endParaRPr>
            </a:p>
          </p:txBody>
        </p:sp>
        <p:sp>
          <p:nvSpPr>
            <p:cNvPr id="21614" name="Rectangle 110"/>
            <p:cNvSpPr>
              <a:spLocks/>
            </p:cNvSpPr>
            <p:nvPr/>
          </p:nvSpPr>
          <p:spPr bwMode="auto">
            <a:xfrm>
              <a:off x="0" y="0"/>
              <a:ext cx="1296" cy="288"/>
            </a:xfrm>
            <a:prstGeom prst="rect">
              <a:avLst/>
            </a:prstGeom>
            <a:grp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Position Lookup</a:t>
              </a:r>
            </a:p>
          </p:txBody>
        </p:sp>
      </p:grpSp>
      <p:sp>
        <p:nvSpPr>
          <p:cNvPr id="21616" name="AutoShape 112"/>
          <p:cNvSpPr>
            <a:spLocks/>
          </p:cNvSpPr>
          <p:nvPr/>
        </p:nvSpPr>
        <p:spPr bwMode="auto">
          <a:xfrm>
            <a:off x="5321300" y="2254250"/>
            <a:ext cx="393700" cy="3371850"/>
          </a:xfrm>
          <a:custGeom>
            <a:avLst/>
            <a:gdLst/>
            <a:ahLst/>
            <a:cxnLst/>
            <a:rect l="0" t="0" r="r" b="b"/>
            <a:pathLst>
              <a:path w="21600" h="21207">
                <a:moveTo>
                  <a:pt x="0" y="21201"/>
                </a:moveTo>
                <a:cubicBezTo>
                  <a:pt x="0" y="21201"/>
                  <a:pt x="21600" y="21600"/>
                  <a:pt x="21600" y="16168"/>
                </a:cubicBezTo>
                <a:cubicBezTo>
                  <a:pt x="21600" y="10736"/>
                  <a:pt x="21600" y="1630"/>
                  <a:pt x="21600" y="1630"/>
                </a:cubicBezTo>
                <a:lnTo>
                  <a:pt x="21600" y="0"/>
                </a:lnTo>
              </a:path>
            </a:pathLst>
          </a:cu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FFFF"/>
              </a:solidFill>
              <a:latin typeface="Arial"/>
              <a:ea typeface="ヒラギノ明朝 ProN W3" charset="0"/>
              <a:cs typeface="ヒラギノ明朝 ProN W3" charset="0"/>
              <a:sym typeface="Chalkboard" charset="0"/>
            </a:endParaRPr>
          </a:p>
        </p:txBody>
      </p:sp>
      <p:grpSp>
        <p:nvGrpSpPr>
          <p:cNvPr id="21620" name="Group 116"/>
          <p:cNvGrpSpPr>
            <a:grpSpLocks/>
          </p:cNvGrpSpPr>
          <p:nvPr/>
        </p:nvGrpSpPr>
        <p:grpSpPr bwMode="auto">
          <a:xfrm>
            <a:off x="5511801" y="622300"/>
            <a:ext cx="2047875" cy="1168400"/>
            <a:chOff x="0" y="0"/>
            <a:chExt cx="1290" cy="736"/>
          </a:xfrm>
          <a:solidFill>
            <a:srgbClr val="DDDDDD"/>
          </a:solidFill>
        </p:grpSpPr>
        <p:sp>
          <p:nvSpPr>
            <p:cNvPr id="21617" name="Line 113"/>
            <p:cNvSpPr>
              <a:spLocks noChangeShapeType="1"/>
            </p:cNvSpPr>
            <p:nvPr/>
          </p:nvSpPr>
          <p:spPr bwMode="auto">
            <a:xfrm rot="10800000">
              <a:off x="384" y="232"/>
              <a:ext cx="8" cy="504"/>
            </a:xfrm>
            <a:prstGeom prst="line">
              <a:avLst/>
            </a:prstGeom>
            <a:grpFill/>
            <a:ln w="762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  <a:sym typeface="Chalkboard" charset="0"/>
              </a:endParaRPr>
            </a:p>
          </p:txBody>
        </p:sp>
        <p:sp>
          <p:nvSpPr>
            <p:cNvPr id="21618" name="Rectangle 114"/>
            <p:cNvSpPr>
              <a:spLocks/>
            </p:cNvSpPr>
            <p:nvPr/>
          </p:nvSpPr>
          <p:spPr bwMode="auto">
            <a:xfrm>
              <a:off x="98" y="488"/>
              <a:ext cx="1192" cy="18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Prices</a:t>
              </a:r>
            </a:p>
          </p:txBody>
        </p:sp>
        <p:sp>
          <p:nvSpPr>
            <p:cNvPr id="21619" name="Rectangle 115"/>
            <p:cNvSpPr>
              <a:spLocks/>
            </p:cNvSpPr>
            <p:nvPr/>
          </p:nvSpPr>
          <p:spPr bwMode="auto">
            <a:xfrm>
              <a:off x="0" y="0"/>
              <a:ext cx="784" cy="224"/>
            </a:xfrm>
            <a:prstGeom prst="rect">
              <a:avLst/>
            </a:prstGeom>
            <a:grp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C109A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AVG</a:t>
              </a:r>
            </a:p>
          </p:txBody>
        </p:sp>
      </p:grpSp>
      <p:sp>
        <p:nvSpPr>
          <p:cNvPr id="21621" name="AutoShape 117"/>
          <p:cNvSpPr>
            <a:spLocks/>
          </p:cNvSpPr>
          <p:nvPr/>
        </p:nvSpPr>
        <p:spPr bwMode="auto">
          <a:xfrm>
            <a:off x="7569200" y="876300"/>
            <a:ext cx="3035300" cy="1587500"/>
          </a:xfrm>
          <a:prstGeom prst="roundRect">
            <a:avLst>
              <a:gd name="adj" fmla="val 12000"/>
            </a:avLst>
          </a:prstGeom>
          <a:solidFill>
            <a:srgbClr val="0004FF">
              <a:alpha val="49803"/>
            </a:srgb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009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Much less data flowing through memory</a:t>
            </a:r>
          </a:p>
        </p:txBody>
      </p:sp>
      <p:sp>
        <p:nvSpPr>
          <p:cNvPr id="21622" name="Rectangle 118"/>
          <p:cNvSpPr>
            <a:spLocks/>
          </p:cNvSpPr>
          <p:nvPr/>
        </p:nvSpPr>
        <p:spPr bwMode="auto">
          <a:xfrm>
            <a:off x="1734380" y="6053207"/>
            <a:ext cx="19843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0C109A"/>
                </a:solidFill>
                <a:latin typeface="Arial"/>
                <a:ea typeface="ＭＳ Ｐゴシック" charset="0"/>
                <a:cs typeface="Arial"/>
                <a:sym typeface="Chalkboard" charset="0"/>
              </a:rPr>
              <a:t>See Abadi et 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>
                <a:solidFill>
                  <a:srgbClr val="0C109A"/>
                </a:solidFill>
                <a:latin typeface="Arial"/>
                <a:ea typeface="ＭＳ Ｐゴシック" charset="0"/>
                <a:cs typeface="Arial"/>
                <a:sym typeface="Chalkboard" charset="0"/>
              </a:rPr>
              <a:t>ICDE 07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8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612"/>
    </mc:Choice>
    <mc:Fallback xmlns="">
      <p:transition advTm="73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6" grpId="0" animBg="1"/>
      <p:bldP spid="21621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6|1.8|4.6|0.5|0.5|0.5|0.2|3.5|0.8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22.4|5.4|2.8|3.5|2.3|14.3|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7|14.3|11.5|2.8|2.2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1598</Words>
  <Application>Microsoft Macintosh PowerPoint</Application>
  <PresentationFormat>Widescreen</PresentationFormat>
  <Paragraphs>620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Courier New Bold</vt:lpstr>
      <vt:lpstr>Helvetica</vt:lpstr>
      <vt:lpstr>Roboto</vt:lpstr>
      <vt:lpstr>Office Theme</vt:lpstr>
      <vt:lpstr>Data Layouts</vt:lpstr>
      <vt:lpstr>Last Time: Performance</vt:lpstr>
      <vt:lpstr>This Time: Data Layouts</vt:lpstr>
      <vt:lpstr>Random vs Sequential Matters</vt:lpstr>
      <vt:lpstr>Linearizing a Table – Row store</vt:lpstr>
      <vt:lpstr>Linearizing a Table –  Vertical Partitioning – aka ”Column Store”</vt:lpstr>
      <vt:lpstr>Query Processing Example</vt:lpstr>
      <vt:lpstr>Query Processing Example</vt:lpstr>
      <vt:lpstr>Query Processing Example</vt:lpstr>
      <vt:lpstr>Parquet Layout</vt:lpstr>
      <vt:lpstr>Parquet vs CSV Load Times</vt:lpstr>
      <vt:lpstr>Parquet vs CSV File Sizes</vt:lpstr>
      <vt:lpstr>Horizontal Partitioning</vt:lpstr>
      <vt:lpstr>Sorting</vt:lpstr>
      <vt:lpstr>Can both sort &amp; partition</vt:lpstr>
      <vt:lpstr>Quad-Tree</vt:lpstr>
      <vt:lpstr>Quad-Tree</vt:lpstr>
      <vt:lpstr>Quad-Tree</vt:lpstr>
      <vt:lpstr>ZOrder</vt:lpstr>
      <vt:lpstr>ZOrder</vt:lpstr>
      <vt:lpstr>ZOrder</vt:lpstr>
      <vt:lpstr>Vs Row Order</vt:lpstr>
      <vt:lpstr>Compression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Compression, Con’t: Sparse Data</vt:lpstr>
      <vt:lpstr>Handling New Data</vt:lpstr>
      <vt:lpstr>Problem: Lots of Partitions</vt:lpstr>
      <vt:lpstr>Problem: Lots of Partitions</vt:lpstr>
      <vt:lpstr>Problem: Lots of Partitions</vt:lpstr>
      <vt:lpstr>Problem: Lots of Partitions</vt:lpstr>
      <vt:lpstr>Problem: Lots of Partitions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Layouts</dc:title>
  <dc:creator>Samuel R Madden</dc:creator>
  <cp:lastModifiedBy>Samuel R Madden</cp:lastModifiedBy>
  <cp:revision>24</cp:revision>
  <dcterms:created xsi:type="dcterms:W3CDTF">2019-10-23T12:41:01Z</dcterms:created>
  <dcterms:modified xsi:type="dcterms:W3CDTF">2019-10-23T15:35:54Z</dcterms:modified>
</cp:coreProperties>
</file>