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sldIdLst>
    <p:sldId id="266" r:id="rId2"/>
    <p:sldId id="267" r:id="rId3"/>
    <p:sldId id="276" r:id="rId4"/>
    <p:sldId id="277" r:id="rId5"/>
    <p:sldId id="278" r:id="rId6"/>
    <p:sldId id="302" r:id="rId7"/>
    <p:sldId id="313" r:id="rId8"/>
    <p:sldId id="308" r:id="rId9"/>
    <p:sldId id="309" r:id="rId10"/>
    <p:sldId id="310" r:id="rId11"/>
    <p:sldId id="296" r:id="rId12"/>
    <p:sldId id="311" r:id="rId13"/>
    <p:sldId id="312" r:id="rId14"/>
    <p:sldId id="297" r:id="rId15"/>
    <p:sldId id="298" r:id="rId16"/>
    <p:sldId id="301" r:id="rId17"/>
    <p:sldId id="265" r:id="rId18"/>
    <p:sldId id="279" r:id="rId19"/>
    <p:sldId id="275" r:id="rId20"/>
    <p:sldId id="314" r:id="rId21"/>
    <p:sldId id="303" r:id="rId22"/>
    <p:sldId id="304" r:id="rId23"/>
    <p:sldId id="306" r:id="rId24"/>
    <p:sldId id="305" r:id="rId25"/>
    <p:sldId id="307" r:id="rId26"/>
    <p:sldId id="300" r:id="rId27"/>
    <p:sldId id="290" r:id="rId28"/>
    <p:sldId id="295" r:id="rId29"/>
    <p:sldId id="291" r:id="rId30"/>
    <p:sldId id="292" r:id="rId31"/>
    <p:sldId id="299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>
      <p:cViewPr>
        <p:scale>
          <a:sx n="70" d="100"/>
          <a:sy n="70" d="100"/>
        </p:scale>
        <p:origin x="2080" y="1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venir Medium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venir Medium"/>
                <a:cs typeface="+mn-cs"/>
              </a:defRPr>
            </a:lvl1pPr>
          </a:lstStyle>
          <a:p>
            <a:pPr>
              <a:defRPr/>
            </a:pPr>
            <a:fld id="{62BE2C0C-6C0E-064B-8B5C-80E3BAB05504}" type="datetimeFigureOut">
              <a:rPr lang="en-US" smtClean="0"/>
              <a:pPr>
                <a:defRPr/>
              </a:pPr>
              <a:t>10/21/19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venir Medium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venir Medium"/>
                <a:cs typeface="+mn-cs"/>
              </a:defRPr>
            </a:lvl1pPr>
          </a:lstStyle>
          <a:p>
            <a:pPr>
              <a:defRPr/>
            </a:pPr>
            <a:fld id="{652B1252-AF65-F542-9546-821BF180C83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2347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DF862C5-D655-7446-9E9D-0E847275F63F}" type="slidenum">
              <a:rPr lang="en-US" sz="1200">
                <a:latin typeface="Avenir Medium"/>
              </a:rPr>
              <a:pPr/>
              <a:t>1</a:t>
            </a:fld>
            <a:endParaRPr lang="en-US" sz="1200" dirty="0">
              <a:latin typeface="Avenir Medium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152EB7-A5BB-524E-90AF-4314066CFFF8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FF450-702D-E140-A500-10E158C919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4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9DCB9-2306-0A4A-94AF-4F327F98DD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15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FE51-F583-5145-98AD-685C150E0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38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B4777-932F-554B-81E4-245C049082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52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4F68D-794D-2742-A173-6A95247EFF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1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CC4AF-2BF4-7E44-B31A-422A0EFA8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50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92568-829B-A249-BFFD-7D1F3EC44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41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6A604-83E7-7B4F-8FA6-3CE0408310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3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D19E8-36D5-364B-BB7A-C4970C46A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93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62BA4-07F0-6F49-9ED8-BC98ED98D5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92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A1036-7B50-3B45-B446-6873D3FE2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62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venir Medium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venir Medium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venir Medium"/>
                <a:cs typeface="+mn-cs"/>
              </a:defRPr>
            </a:lvl1pPr>
          </a:lstStyle>
          <a:p>
            <a:pPr>
              <a:defRPr/>
            </a:pPr>
            <a:fld id="{64665DC0-D537-2940-89CA-F211A540FA1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venir Black"/>
          <a:ea typeface="+mj-ea"/>
          <a:cs typeface="Avenir Black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venir Medium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venir Medium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venir Medium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venir Medium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venir Medium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dden@csail.mit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</a:rPr>
              <a:t>Scaling Beyond Python</a:t>
            </a: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ＭＳ Ｐゴシック" charset="0"/>
              </a:rPr>
              <a:t>Sam Madden</a:t>
            </a:r>
          </a:p>
          <a:p>
            <a:pPr eaLnBrk="1" hangingPunct="1">
              <a:defRPr/>
            </a:pPr>
            <a:r>
              <a:rPr lang="en-US" dirty="0">
                <a:ea typeface="ＭＳ Ｐゴシック" charset="0"/>
                <a:hlinkClick r:id="rId3"/>
              </a:rPr>
              <a:t>madden@csail.mit.edu</a:t>
            </a:r>
            <a:r>
              <a:rPr lang="en-US" dirty="0">
                <a:ea typeface="ＭＳ Ｐゴシック" charset="0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8681A-79F4-E043-9822-45358B4C9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Disk Primer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AB059-7B58-4548-A693-0DBC49EA4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main types of disks;  hard disks(HDD)  and solid state disks (SSD)</a:t>
            </a:r>
          </a:p>
          <a:p>
            <a:r>
              <a:rPr lang="en-US" dirty="0"/>
              <a:t>Hard disks are rotating platters;  cheaper and slower</a:t>
            </a:r>
          </a:p>
          <a:p>
            <a:r>
              <a:rPr lang="en-US" dirty="0"/>
              <a:t>Both are block oriented, i.e., they allow reading or writing of blocks (usually a few KB)</a:t>
            </a:r>
          </a:p>
          <a:p>
            <a:r>
              <a:rPr lang="en-US" dirty="0"/>
              <a:t>Unlike RAM, which is byte oriented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035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State Disk (SSD)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267200"/>
          </a:xfrm>
        </p:spPr>
        <p:txBody>
          <a:bodyPr/>
          <a:lstStyle/>
          <a:p>
            <a:r>
              <a:rPr lang="en-US" dirty="0"/>
              <a:t>Faster storage technology than disk</a:t>
            </a:r>
          </a:p>
          <a:p>
            <a:pPr lvl="1"/>
            <a:r>
              <a:rPr lang="en-US" dirty="0"/>
              <a:t>Flash memory that exports disk interface</a:t>
            </a:r>
          </a:p>
          <a:p>
            <a:pPr lvl="1"/>
            <a:r>
              <a:rPr lang="en-US" dirty="0"/>
              <a:t>No moving parts</a:t>
            </a:r>
          </a:p>
          <a:p>
            <a:r>
              <a:rPr lang="en-US" dirty="0"/>
              <a:t>Modern Apple 2TB SSD</a:t>
            </a:r>
          </a:p>
          <a:p>
            <a:pPr lvl="1"/>
            <a:r>
              <a:rPr lang="en-US" dirty="0"/>
              <a:t>Sequential read: 2.5 GB/sec</a:t>
            </a:r>
          </a:p>
          <a:p>
            <a:pPr lvl="1"/>
            <a:r>
              <a:rPr lang="en-US" dirty="0"/>
              <a:t>Sequential write: 250 MB/sec</a:t>
            </a:r>
          </a:p>
          <a:p>
            <a:pPr lvl="1"/>
            <a:r>
              <a:rPr lang="en-US" dirty="0"/>
              <a:t>Random 4KB read: 100K+/s (&gt;400 GB/s)</a:t>
            </a:r>
          </a:p>
          <a:p>
            <a:pPr lvl="2"/>
            <a:r>
              <a:rPr lang="en-US" dirty="0"/>
              <a:t>See next slides</a:t>
            </a:r>
          </a:p>
          <a:p>
            <a:pPr lvl="1"/>
            <a:r>
              <a:rPr lang="en-US" dirty="0"/>
              <a:t>Random 4KB write: 10K+/s (&gt;40 MB/s)</a:t>
            </a:r>
          </a:p>
          <a:p>
            <a:pPr marL="514350" indent="-4572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729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38B9C-2FD5-294E-A256-503B289C4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 Random Reads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637522-2DCA-6541-AD23-418E1A9BE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8233" y="2717800"/>
            <a:ext cx="4305300" cy="30099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EA6711-D6CE-1C41-840A-4E7ABE703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7000"/>
            <a:ext cx="4305300" cy="30607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BA8C25-8353-464A-9B11-B52F7E876C85}"/>
              </a:ext>
            </a:extLst>
          </p:cNvPr>
          <p:cNvSpPr/>
          <p:nvPr/>
        </p:nvSpPr>
        <p:spPr>
          <a:xfrm>
            <a:off x="342900" y="6266688"/>
            <a:ext cx="7924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www.anandtech.com</a:t>
            </a:r>
            <a:r>
              <a:rPr lang="en-US" sz="1200" dirty="0"/>
              <a:t>/show/8104/intel-ssd-dc-p3700-review-the-pcie-ssd-transition-begins-with-nvme/3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5FEF1B-E392-814B-B75D-A7F65A2A384B}"/>
              </a:ext>
            </a:extLst>
          </p:cNvPr>
          <p:cNvSpPr txBox="1"/>
          <p:nvPr/>
        </p:nvSpPr>
        <p:spPr>
          <a:xfrm>
            <a:off x="533400" y="1654155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2014 Numbers</a:t>
            </a:r>
          </a:p>
        </p:txBody>
      </p:sp>
    </p:spTree>
    <p:extLst>
      <p:ext uri="{BB962C8B-B14F-4D97-AF65-F5344CB8AC3E}">
        <p14:creationId xmlns:p14="http://schemas.microsoft.com/office/powerpoint/2010/main" val="1853728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EFC01-05C8-2A4A-9FCD-D748EDEFD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 Random Writes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66A4D2-CB8C-B741-A0BD-0AE0B8646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" y="2590800"/>
            <a:ext cx="4305300" cy="30988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2716E2-6C85-DA4C-B0A2-604DA8243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616" y="2606040"/>
            <a:ext cx="43053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07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SSDs and writes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343400"/>
          </a:xfrm>
        </p:spPr>
        <p:txBody>
          <a:bodyPr/>
          <a:lstStyle/>
          <a:p>
            <a:r>
              <a:rPr lang="en-US" dirty="0"/>
              <a:t>Writes performance is slower:</a:t>
            </a:r>
          </a:p>
          <a:p>
            <a:pPr lvl="1"/>
            <a:r>
              <a:rPr lang="en-US" dirty="0"/>
              <a:t>Flash can erase only large units (</a:t>
            </a:r>
            <a:r>
              <a:rPr lang="en-US" dirty="0" err="1"/>
              <a:t>e.g</a:t>
            </a:r>
            <a:r>
              <a:rPr lang="en-US" dirty="0"/>
              <a:t>, 512 KB)</a:t>
            </a:r>
          </a:p>
          <a:p>
            <a:pPr marL="514350" indent="-457200"/>
            <a:r>
              <a:rPr lang="en-US" dirty="0"/>
              <a:t>Writing a small block: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Read 512 KB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Update 4KB of 512 KB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Write 512 KB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Controllers try to avoid this using logging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634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 versus HDD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077200" cy="4191000"/>
          </a:xfrm>
        </p:spPr>
        <p:txBody>
          <a:bodyPr/>
          <a:lstStyle/>
          <a:p>
            <a:r>
              <a:rPr lang="en-US" dirty="0"/>
              <a:t>HDD: ~$100 for 4 TB</a:t>
            </a:r>
          </a:p>
          <a:p>
            <a:pPr lvl="1"/>
            <a:r>
              <a:rPr lang="en-US" dirty="0"/>
              <a:t>$0.025 per GB</a:t>
            </a:r>
          </a:p>
          <a:p>
            <a:r>
              <a:rPr lang="en-US" dirty="0"/>
              <a:t>SSD: ~$200 for 2 TB </a:t>
            </a:r>
          </a:p>
          <a:p>
            <a:pPr lvl="1"/>
            <a:r>
              <a:rPr lang="en-US" dirty="0"/>
              <a:t>$1.00 per TB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HDD increasingly less common</a:t>
            </a:r>
          </a:p>
          <a:p>
            <a:r>
              <a:rPr lang="en-US" dirty="0"/>
              <a:t>Many performance issues still the same:</a:t>
            </a:r>
          </a:p>
          <a:p>
            <a:pPr lvl="1"/>
            <a:r>
              <a:rPr lang="en-US" dirty="0"/>
              <a:t>Both SSD and Disks much slower than RAM</a:t>
            </a:r>
          </a:p>
          <a:p>
            <a:pPr lvl="1"/>
            <a:r>
              <a:rPr lang="en-US" dirty="0"/>
              <a:t>Avoid random small writes using batching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374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 (Flash) </a:t>
            </a:r>
            <a:r>
              <a:rPr lang="en-US" dirty="0" err="1"/>
              <a:t>vs</a:t>
            </a:r>
            <a:r>
              <a:rPr lang="en-US" dirty="0"/>
              <a:t> Disk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8153400" cy="403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10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Helvetica"/>
                          <a:cs typeface="Helvetica"/>
                        </a:rPr>
                        <a:t>1TB Flash</a:t>
                      </a:r>
                    </a:p>
                    <a:p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Helvetica"/>
                          <a:cs typeface="Helvetica"/>
                        </a:rPr>
                        <a:t>(Samsung</a:t>
                      </a:r>
                      <a:r>
                        <a:rPr lang="en-US" baseline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Helvetica"/>
                          <a:cs typeface="Helvetica"/>
                        </a:rPr>
                        <a:t> 840 EVO)</a:t>
                      </a:r>
                      <a:endPara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Helvetica"/>
                          <a:cs typeface="Helvetica"/>
                        </a:rPr>
                        <a:t>3TB Disk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Helvetica"/>
                          <a:cs typeface="Helvetica"/>
                        </a:rPr>
                        <a:t>Sequential Read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Helvetica"/>
                          <a:cs typeface="Helvetica"/>
                        </a:rPr>
                        <a:t>540 MB/sec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Helvetica"/>
                          <a:cs typeface="Helvetica"/>
                        </a:rPr>
                        <a:t>~100 MB/sec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Helvetica"/>
                          <a:cs typeface="Helvetica"/>
                        </a:rPr>
                        <a:t>Sequential Write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Helvetica"/>
                          <a:cs typeface="Helvetica"/>
                        </a:rPr>
                        <a:t>540 MB/sec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Helvetica"/>
                          <a:cs typeface="Helvetica"/>
                        </a:rPr>
                        <a:t>~100 MB/sec</a:t>
                      </a:r>
                    </a:p>
                    <a:p>
                      <a:endPara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Helvetica"/>
                          <a:cs typeface="Helvetica"/>
                        </a:rPr>
                        <a:t>Random Reads</a:t>
                      </a:r>
                      <a:r>
                        <a:rPr lang="en-US" baseline="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Helvetica"/>
                          <a:cs typeface="Helvetica"/>
                        </a:rPr>
                        <a:t> / Sec</a:t>
                      </a:r>
                      <a:endPara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Helvetica"/>
                          <a:cs typeface="Helvetica"/>
                        </a:rPr>
                        <a:t>98,000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Helvetica"/>
                          <a:cs typeface="Helvetica"/>
                        </a:rPr>
                        <a:t>~100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Helvetica"/>
                          <a:cs typeface="Helvetica"/>
                        </a:rPr>
                        <a:t>Random Writes / 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Helvetica"/>
                          <a:cs typeface="Helvetica"/>
                        </a:rPr>
                        <a:t>90,000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Helvetica"/>
                          <a:cs typeface="Helvetica"/>
                        </a:rPr>
                        <a:t>~100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Helvetica"/>
                          <a:cs typeface="Helvetica"/>
                        </a:rPr>
                        <a:t>Price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Helvetica"/>
                          <a:cs typeface="Helvetica"/>
                        </a:rPr>
                        <a:t>~$600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Helvetica"/>
                          <a:cs typeface="Helvetica"/>
                        </a:rPr>
                        <a:t>~$100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3A7D35D-E1FB-8C4A-BABB-9512F0D5B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96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874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Important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066" y="1126761"/>
            <a:ext cx="7772400" cy="502920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Latency:</a:t>
            </a:r>
          </a:p>
          <a:p>
            <a:pPr lvl="1">
              <a:defRPr/>
            </a:pPr>
            <a:r>
              <a:rPr lang="en-US" sz="2400" dirty="0"/>
              <a:t>0.000001 </a:t>
            </a:r>
            <a:r>
              <a:rPr lang="en-US" sz="2400" dirty="0" err="1"/>
              <a:t>ms</a:t>
            </a:r>
            <a:r>
              <a:rPr lang="en-US" sz="2400" dirty="0"/>
              <a:t>: instruction time  (1 ns)</a:t>
            </a:r>
          </a:p>
          <a:p>
            <a:pPr lvl="1">
              <a:defRPr/>
            </a:pPr>
            <a:r>
              <a:rPr lang="en-US" sz="2400" dirty="0"/>
              <a:t>0.0001 </a:t>
            </a:r>
            <a:r>
              <a:rPr lang="en-US" sz="2400" dirty="0" err="1"/>
              <a:t>ms</a:t>
            </a:r>
            <a:r>
              <a:rPr lang="en-US" sz="2400" dirty="0"/>
              <a:t>: DRAM load (100 ns)</a:t>
            </a:r>
          </a:p>
          <a:p>
            <a:pPr lvl="1">
              <a:defRPr/>
            </a:pPr>
            <a:r>
              <a:rPr lang="en-US" sz="2400" dirty="0"/>
              <a:t>0.1 </a:t>
            </a:r>
            <a:r>
              <a:rPr lang="en-US" sz="2400" dirty="0" err="1"/>
              <a:t>ms</a:t>
            </a:r>
            <a:r>
              <a:rPr lang="en-US" sz="2400" dirty="0"/>
              <a:t>: LAN network packets (100 </a:t>
            </a:r>
            <a:r>
              <a:rPr lang="en-US" sz="2400" dirty="0" err="1"/>
              <a:t>usec</a:t>
            </a:r>
            <a:r>
              <a:rPr lang="en-US" sz="2400" dirty="0"/>
              <a:t>)</a:t>
            </a:r>
          </a:p>
          <a:p>
            <a:pPr lvl="1">
              <a:defRPr/>
            </a:pPr>
            <a:r>
              <a:rPr lang="en-US" sz="2400" dirty="0"/>
              <a:t>0.2 </a:t>
            </a:r>
            <a:r>
              <a:rPr lang="en-US" sz="2400" dirty="0" err="1"/>
              <a:t>ms</a:t>
            </a:r>
            <a:r>
              <a:rPr lang="en-US" sz="2400" dirty="0"/>
              <a:t>: SSD random I/O (variable)</a:t>
            </a:r>
          </a:p>
          <a:p>
            <a:pPr lvl="1">
              <a:defRPr/>
            </a:pPr>
            <a:r>
              <a:rPr lang="en-US" sz="2400" dirty="0"/>
              <a:t>10 </a:t>
            </a:r>
            <a:r>
              <a:rPr lang="en-US" sz="2400" dirty="0" err="1"/>
              <a:t>ms</a:t>
            </a:r>
            <a:r>
              <a:rPr lang="en-US" sz="2400" dirty="0"/>
              <a:t>: random HDD I/O</a:t>
            </a:r>
          </a:p>
          <a:p>
            <a:pPr lvl="1">
              <a:defRPr/>
            </a:pPr>
            <a:r>
              <a:rPr lang="en-US" sz="2400" dirty="0"/>
              <a:t>25 </a:t>
            </a:r>
            <a:r>
              <a:rPr lang="en-US" sz="2400" dirty="0" err="1"/>
              <a:t>ms</a:t>
            </a:r>
            <a:r>
              <a:rPr lang="en-US" sz="2400" dirty="0"/>
              <a:t>: Internet east -&gt; west coast</a:t>
            </a:r>
          </a:p>
          <a:p>
            <a:pPr>
              <a:defRPr/>
            </a:pPr>
            <a:r>
              <a:rPr lang="en-US" sz="2400" dirty="0"/>
              <a:t>Throughput:</a:t>
            </a:r>
          </a:p>
          <a:p>
            <a:pPr lvl="1">
              <a:defRPr/>
            </a:pPr>
            <a:r>
              <a:rPr lang="en-US" sz="2400" dirty="0"/>
              <a:t>10,000 MB/s: DRAM</a:t>
            </a:r>
          </a:p>
          <a:p>
            <a:pPr lvl="1">
              <a:defRPr/>
            </a:pPr>
            <a:r>
              <a:rPr lang="en-US" sz="2400" dirty="0"/>
              <a:t>4,000 MB/s: sequential SSD</a:t>
            </a:r>
          </a:p>
          <a:p>
            <a:pPr lvl="1">
              <a:defRPr/>
            </a:pPr>
            <a:r>
              <a:rPr lang="en-US" sz="2400" dirty="0"/>
              <a:t>1,000 </a:t>
            </a:r>
            <a:r>
              <a:rPr lang="en-US" sz="2400" dirty="0" err="1"/>
              <a:t>Mbits</a:t>
            </a:r>
            <a:r>
              <a:rPr lang="en-US" sz="2400" dirty="0"/>
              <a:t>/s: Gbit LAN (or ~100 MB/s)</a:t>
            </a:r>
          </a:p>
          <a:p>
            <a:pPr lvl="1">
              <a:defRPr/>
            </a:pPr>
            <a:r>
              <a:rPr lang="en-US" sz="2400" dirty="0"/>
              <a:t>500 MB/s: sequential HDD, or random SSD</a:t>
            </a:r>
          </a:p>
          <a:p>
            <a:pPr lvl="1">
              <a:defRPr/>
            </a:pPr>
            <a:r>
              <a:rPr lang="en-US" sz="2400" dirty="0"/>
              <a:t>1 MB/s: random disk I/O</a:t>
            </a:r>
          </a:p>
        </p:txBody>
      </p:sp>
    </p:spTree>
    <p:extLst>
      <p:ext uri="{BB962C8B-B14F-4D97-AF65-F5344CB8AC3E}">
        <p14:creationId xmlns:p14="http://schemas.microsoft.com/office/powerpoint/2010/main" val="1526298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Fixing a bottleneck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800600"/>
          </a:xfrm>
        </p:spPr>
        <p:txBody>
          <a:bodyPr/>
          <a:lstStyle/>
          <a:p>
            <a:r>
              <a:rPr lang="en-US" dirty="0"/>
              <a:t>Get better hardware</a:t>
            </a:r>
          </a:p>
          <a:p>
            <a:r>
              <a:rPr lang="en-US" dirty="0"/>
              <a:t>Use better execution environment</a:t>
            </a:r>
          </a:p>
          <a:p>
            <a:r>
              <a:rPr lang="en-US" dirty="0"/>
              <a:t>Find better algorithm</a:t>
            </a:r>
          </a:p>
          <a:p>
            <a:r>
              <a:rPr lang="en-US" dirty="0"/>
              <a:t>Write better implementation; strategies</a:t>
            </a:r>
          </a:p>
          <a:p>
            <a:pPr lvl="1"/>
            <a:r>
              <a:rPr lang="en-US" dirty="0"/>
              <a:t>Indexing</a:t>
            </a:r>
          </a:p>
          <a:p>
            <a:pPr lvl="1"/>
            <a:r>
              <a:rPr lang="en-US" dirty="0"/>
              <a:t>Predicate push down</a:t>
            </a:r>
          </a:p>
          <a:p>
            <a:pPr lvl="1"/>
            <a:r>
              <a:rPr lang="en-US" dirty="0"/>
              <a:t>Early projection</a:t>
            </a:r>
          </a:p>
          <a:p>
            <a:pPr lvl="1"/>
            <a:r>
              <a:rPr lang="en-US" dirty="0"/>
              <a:t>Caching</a:t>
            </a:r>
          </a:p>
          <a:p>
            <a:pPr lvl="1"/>
            <a:r>
              <a:rPr lang="en-US" dirty="0"/>
              <a:t>Efficient joins</a:t>
            </a:r>
          </a:p>
          <a:p>
            <a:pPr lvl="1"/>
            <a:r>
              <a:rPr lang="en-US" dirty="0"/>
              <a:t>Partitioning &amp; parallelism  -- not today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17"/>
          <p:cNvSpPr>
            <a:spLocks noGrp="1" noChangeArrowheads="1"/>
          </p:cNvSpPr>
          <p:nvPr>
            <p:ph type="title"/>
          </p:nvPr>
        </p:nvSpPr>
        <p:spPr>
          <a:xfrm>
            <a:off x="685800" y="-304800"/>
            <a:ext cx="7772400" cy="2286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Incommensurate Scaling: Latency improves slowly</a:t>
            </a:r>
          </a:p>
        </p:txBody>
      </p:sp>
      <p:graphicFrame>
        <p:nvGraphicFramePr>
          <p:cNvPr id="14338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096963" y="1447800"/>
          <a:ext cx="6865937" cy="509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1" name="Worksheet" r:id="rId4" imgW="5207000" imgH="3873500" progId="Excel.Sheet.8">
                  <p:embed/>
                </p:oleObj>
              </mc:Choice>
              <mc:Fallback>
                <p:oleObj name="Worksheet" r:id="rId4" imgW="5207000" imgH="3873500" progId="Excel.Sheet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6963" y="1447800"/>
                        <a:ext cx="6865937" cy="509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Text Box 19"/>
          <p:cNvSpPr txBox="1">
            <a:spLocks noChangeArrowheads="1"/>
          </p:cNvSpPr>
          <p:nvPr/>
        </p:nvSpPr>
        <p:spPr bwMode="auto">
          <a:xfrm>
            <a:off x="7315200" y="6248400"/>
            <a:ext cx="10402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Avenir Medium"/>
              </a:rPr>
              <a:t>Year #</a:t>
            </a:r>
          </a:p>
        </p:txBody>
      </p:sp>
      <p:sp>
        <p:nvSpPr>
          <p:cNvPr id="14340" name="Text Box 20"/>
          <p:cNvSpPr txBox="1">
            <a:spLocks noChangeArrowheads="1"/>
          </p:cNvSpPr>
          <p:nvPr/>
        </p:nvSpPr>
        <p:spPr bwMode="auto">
          <a:xfrm rot="-5400000">
            <a:off x="-931863" y="3573463"/>
            <a:ext cx="369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Avenir Medium"/>
              </a:rPr>
              <a:t>Improvement </a:t>
            </a:r>
            <a:r>
              <a:rPr lang="en-US" dirty="0" err="1">
                <a:latin typeface="Avenir Medium"/>
              </a:rPr>
              <a:t>wrt</a:t>
            </a:r>
            <a:r>
              <a:rPr lang="en-US" dirty="0">
                <a:latin typeface="Avenir Medium"/>
              </a:rPr>
              <a:t> year #1</a:t>
            </a:r>
          </a:p>
        </p:txBody>
      </p:sp>
      <p:sp>
        <p:nvSpPr>
          <p:cNvPr id="14341" name="Text Box 21"/>
          <p:cNvSpPr txBox="1">
            <a:spLocks noChangeArrowheads="1"/>
          </p:cNvSpPr>
          <p:nvPr/>
        </p:nvSpPr>
        <p:spPr bwMode="auto">
          <a:xfrm>
            <a:off x="2917825" y="2667000"/>
            <a:ext cx="416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Avenir Medium"/>
              </a:rPr>
              <a:t>Moore’s law (~70% per year)</a:t>
            </a:r>
          </a:p>
        </p:txBody>
      </p:sp>
      <p:sp>
        <p:nvSpPr>
          <p:cNvPr id="14342" name="Text Box 22"/>
          <p:cNvSpPr txBox="1">
            <a:spLocks noChangeArrowheads="1"/>
          </p:cNvSpPr>
          <p:nvPr/>
        </p:nvSpPr>
        <p:spPr bwMode="auto">
          <a:xfrm>
            <a:off x="4114800" y="4511675"/>
            <a:ext cx="31602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Avenir Medium"/>
              </a:rPr>
              <a:t>DRAM access latency </a:t>
            </a:r>
            <a:br>
              <a:rPr lang="en-US" dirty="0">
                <a:latin typeface="Avenir Medium"/>
              </a:rPr>
            </a:br>
            <a:r>
              <a:rPr lang="en-US" dirty="0">
                <a:latin typeface="Avenir Medium"/>
              </a:rPr>
              <a:t>(~7% per year)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6972302" y="3581400"/>
            <a:ext cx="2151063" cy="1981200"/>
            <a:chOff x="4392" y="2256"/>
            <a:chExt cx="1355" cy="1248"/>
          </a:xfrm>
        </p:grpSpPr>
        <p:sp>
          <p:nvSpPr>
            <p:cNvPr id="14344" name="Text Box 23"/>
            <p:cNvSpPr txBox="1">
              <a:spLocks noChangeArrowheads="1"/>
            </p:cNvSpPr>
            <p:nvPr/>
          </p:nvSpPr>
          <p:spPr bwMode="auto">
            <a:xfrm>
              <a:off x="4392" y="2256"/>
              <a:ext cx="1355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dirty="0">
                  <a:latin typeface="Avenir Medium"/>
                </a:rPr>
                <a:t>Speed of light</a:t>
              </a:r>
              <a:br>
                <a:rPr lang="en-US" dirty="0">
                  <a:latin typeface="Avenir Medium"/>
                </a:rPr>
              </a:br>
              <a:r>
                <a:rPr lang="en-US" dirty="0">
                  <a:latin typeface="Avenir Medium"/>
                </a:rPr>
                <a:t>(0% per year)</a:t>
              </a:r>
            </a:p>
          </p:txBody>
        </p:sp>
        <p:sp>
          <p:nvSpPr>
            <p:cNvPr id="14345" name="Line 24"/>
            <p:cNvSpPr>
              <a:spLocks noChangeShapeType="1"/>
            </p:cNvSpPr>
            <p:nvPr/>
          </p:nvSpPr>
          <p:spPr bwMode="auto">
            <a:xfrm flipV="1">
              <a:off x="4560" y="2736"/>
              <a:ext cx="24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>
              <a:spAutoFit/>
            </a:bodyPr>
            <a:lstStyle/>
            <a:p>
              <a:endParaRPr lang="en-US" dirty="0">
                <a:latin typeface="Avenir Medium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686800" cy="4953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High level tools like Python are fine for many problems but may be too slow, especially as you scale up problem size</a:t>
            </a:r>
          </a:p>
          <a:p>
            <a:pPr>
              <a:defRPr/>
            </a:pPr>
            <a:r>
              <a:rPr lang="en-US" sz="2800" dirty="0"/>
              <a:t>Typically requires optimization and redesign</a:t>
            </a:r>
            <a:endParaRPr lang="en-US" sz="2400" dirty="0"/>
          </a:p>
          <a:p>
            <a:pPr>
              <a:defRPr/>
            </a:pPr>
            <a:r>
              <a:rPr lang="en-US" sz="2800" dirty="0"/>
              <a:t>Some strategies</a:t>
            </a:r>
          </a:p>
          <a:p>
            <a:pPr lvl="1">
              <a:defRPr/>
            </a:pPr>
            <a:r>
              <a:rPr lang="en-US" sz="2400" dirty="0"/>
              <a:t>Buy more hardware</a:t>
            </a:r>
          </a:p>
          <a:p>
            <a:pPr lvl="1">
              <a:defRPr/>
            </a:pPr>
            <a:r>
              <a:rPr lang="en-US" sz="2400" dirty="0"/>
              <a:t>Use a different runtime</a:t>
            </a:r>
          </a:p>
          <a:p>
            <a:pPr lvl="1">
              <a:defRPr/>
            </a:pPr>
            <a:r>
              <a:rPr lang="en-US" sz="2400" dirty="0"/>
              <a:t>Improve implementation</a:t>
            </a:r>
            <a:endParaRPr lang="en-US" sz="2000" dirty="0"/>
          </a:p>
          <a:p>
            <a:pPr>
              <a:defRPr/>
            </a:pPr>
            <a:r>
              <a:rPr lang="en-US" sz="2800" dirty="0"/>
              <a:t>Today we will focus on some simple data-oriented improvements;  parallelism and algorithmic tricks in later lectures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49010-ED85-7547-97C7-D52DC0839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Clicker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7BB3-A727-B140-8D55-89F38D8B7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81200"/>
            <a:ext cx="83058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Which do you think is going to result in best performance: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rewrite to use lower level python instead of pandas, e.g., loops w/ </a:t>
            </a:r>
            <a:r>
              <a:rPr lang="en-US" dirty="0" err="1"/>
              <a:t>readlines</a:t>
            </a: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rewrite in C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rewrite to use a relational database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these, pandas is best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94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9BF58-7CBE-2042-B76C-89F4E21A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Python So Slow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E987D8-7DD2-544F-9DE3-41835BB47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1600200"/>
            <a:ext cx="7845425" cy="213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F146AA-7E69-7749-BDEB-D16CA5551F58}"/>
              </a:ext>
            </a:extLst>
          </p:cNvPr>
          <p:cNvSpPr txBox="1"/>
          <p:nvPr/>
        </p:nvSpPr>
        <p:spPr>
          <a:xfrm>
            <a:off x="533400" y="4114800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Virtual machine (VM) implementation is a loop that reads an instruction, and jumps to the code to execute the instruction</a:t>
            </a:r>
          </a:p>
          <a:p>
            <a:endParaRPr lang="en-US" dirty="0"/>
          </a:p>
          <a:p>
            <a:r>
              <a:rPr lang="en-US" dirty="0"/>
              <a:t>On modern CPUs this is very inefficient, because it results in many branch misses and poor processor cache locality</a:t>
            </a:r>
          </a:p>
        </p:txBody>
      </p:sp>
    </p:spTree>
    <p:extLst>
      <p:ext uri="{BB962C8B-B14F-4D97-AF65-F5344CB8AC3E}">
        <p14:creationId xmlns:p14="http://schemas.microsoft.com/office/powerpoint/2010/main" val="1568947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C9D1B-81BF-1248-9A3E-6FBFA3C2B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62" y="38100"/>
            <a:ext cx="7772400" cy="1143000"/>
          </a:xfrm>
        </p:spPr>
        <p:txBody>
          <a:bodyPr/>
          <a:lstStyle/>
          <a:p>
            <a:r>
              <a:rPr lang="en-US" dirty="0"/>
              <a:t>Trigrams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A32BF-2BB5-684C-AD49-AF099DCEC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636" y="1447800"/>
            <a:ext cx="7772400" cy="4114800"/>
          </a:xfrm>
        </p:spPr>
        <p:txBody>
          <a:bodyPr/>
          <a:lstStyle/>
          <a:p>
            <a:r>
              <a:rPr lang="en-US" dirty="0"/>
              <a:t>MADDEN -&gt; MAD, ADD, DDE, DEN …</a:t>
            </a:r>
          </a:p>
          <a:p>
            <a:r>
              <a:rPr lang="en-US" dirty="0"/>
              <a:t>Index: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CCD05A4-655D-8048-8FBC-002EE1E6F1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688403"/>
              </p:ext>
            </p:extLst>
          </p:nvPr>
        </p:nvGraphicFramePr>
        <p:xfrm>
          <a:off x="1116236" y="2743200"/>
          <a:ext cx="60960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85960162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7655951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Trigram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Start Offset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41832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en-US" sz="2400" dirty="0"/>
                        <a:t>ADD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2,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269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DDE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3,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521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4,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97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MAD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1,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569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6385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F61840-2CEB-ED4D-A807-0E06A89BE75B}"/>
              </a:ext>
            </a:extLst>
          </p:cNvPr>
          <p:cNvSpPr txBox="1"/>
          <p:nvPr/>
        </p:nvSpPr>
        <p:spPr>
          <a:xfrm rot="5400000">
            <a:off x="-864965" y="4645967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Sorted List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F6E7D2-3A7E-BD41-8FD3-0B1730A379EF}"/>
              </a:ext>
            </a:extLst>
          </p:cNvPr>
          <p:cNvSpPr txBox="1"/>
          <p:nvPr/>
        </p:nvSpPr>
        <p:spPr>
          <a:xfrm>
            <a:off x="811436" y="979557"/>
            <a:ext cx="2440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venir Book" panose="02000503020000020003" pitchFamily="2" charset="0"/>
              </a:rPr>
              <a:t>1 23456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D59C58-7018-8C42-8254-54F79EF4BFA4}"/>
              </a:ext>
            </a:extLst>
          </p:cNvPr>
          <p:cNvSpPr txBox="1"/>
          <p:nvPr/>
        </p:nvSpPr>
        <p:spPr>
          <a:xfrm>
            <a:off x="506636" y="5791200"/>
            <a:ext cx="6503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Lookup: MAD -&gt; 1, DEN -&gt; 4</a:t>
            </a:r>
          </a:p>
          <a:p>
            <a:r>
              <a:rPr lang="en-US" dirty="0">
                <a:latin typeface="Avenir Book" panose="02000503020000020003" pitchFamily="2" charset="0"/>
              </a:rPr>
              <a:t>These are consecutive, so found a match</a:t>
            </a:r>
          </a:p>
        </p:txBody>
      </p:sp>
    </p:spTree>
    <p:extLst>
      <p:ext uri="{BB962C8B-B14F-4D97-AF65-F5344CB8AC3E}">
        <p14:creationId xmlns:p14="http://schemas.microsoft.com/office/powerpoint/2010/main" val="70059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C0FF3-4129-6544-8E4F-C35E42617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03" y="304800"/>
            <a:ext cx="7772400" cy="1143000"/>
          </a:xfrm>
        </p:spPr>
        <p:txBody>
          <a:bodyPr/>
          <a:lstStyle/>
          <a:p>
            <a:r>
              <a:rPr lang="en-US" dirty="0"/>
              <a:t>Tree Index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B7B2D73-641A-FC4E-9AF9-6FD876836454}"/>
              </a:ext>
            </a:extLst>
          </p:cNvPr>
          <p:cNvGraphicFramePr>
            <a:graphicFrameLocks noGrp="1"/>
          </p:cNvGraphicFramePr>
          <p:nvPr/>
        </p:nvGraphicFramePr>
        <p:xfrm>
          <a:off x="2292250" y="1590463"/>
          <a:ext cx="46482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050">
                  <a:extLst>
                    <a:ext uri="{9D8B030D-6E8A-4147-A177-3AD203B41FA5}">
                      <a16:colId xmlns:a16="http://schemas.microsoft.com/office/drawing/2014/main" val="2301623705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224369157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1028945852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22071202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Book" panose="02000503020000020003" pitchFamily="2" charset="0"/>
                        </a:rPr>
                        <a:t>A ..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Book" panose="02000503020000020003" pitchFamily="2" charset="0"/>
                        </a:rPr>
                        <a:t>D …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Book" panose="02000503020000020003" pitchFamily="2" charset="0"/>
                        </a:rPr>
                        <a:t>G ..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Book" panose="02000503020000020003" pitchFamily="2" charset="0"/>
                        </a:rPr>
                        <a:t>P ...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017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321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C0FF3-4129-6544-8E4F-C35E42617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03" y="304800"/>
            <a:ext cx="7772400" cy="1143000"/>
          </a:xfrm>
        </p:spPr>
        <p:txBody>
          <a:bodyPr/>
          <a:lstStyle/>
          <a:p>
            <a:r>
              <a:rPr lang="en-US" dirty="0"/>
              <a:t>Tree Index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151230-94D5-8248-9704-0745AC3AF06D}"/>
              </a:ext>
            </a:extLst>
          </p:cNvPr>
          <p:cNvSpPr/>
          <p:nvPr/>
        </p:nvSpPr>
        <p:spPr>
          <a:xfrm>
            <a:off x="-50920" y="4908267"/>
            <a:ext cx="1830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  <a:latin typeface="Avenir Book" panose="02000503020000020003" pitchFamily="2" charset="0"/>
              </a:rPr>
              <a:t>ADD: {2, …}</a:t>
            </a:r>
            <a:endParaRPr lang="en-US" dirty="0">
              <a:latin typeface="Avenir Book" panose="02000503020000020003" pitchFamily="2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B7B2D73-641A-FC4E-9AF9-6FD8768364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170104"/>
              </p:ext>
            </p:extLst>
          </p:nvPr>
        </p:nvGraphicFramePr>
        <p:xfrm>
          <a:off x="2292250" y="1590463"/>
          <a:ext cx="46482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050">
                  <a:extLst>
                    <a:ext uri="{9D8B030D-6E8A-4147-A177-3AD203B41FA5}">
                      <a16:colId xmlns:a16="http://schemas.microsoft.com/office/drawing/2014/main" val="2301623705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224369157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1028945852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22071202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Book" panose="02000503020000020003" pitchFamily="2" charset="0"/>
                        </a:rPr>
                        <a:t>A ..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Book" panose="02000503020000020003" pitchFamily="2" charset="0"/>
                        </a:rPr>
                        <a:t>D …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Book" panose="02000503020000020003" pitchFamily="2" charset="0"/>
                        </a:rPr>
                        <a:t>G ..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Book" panose="02000503020000020003" pitchFamily="2" charset="0"/>
                        </a:rPr>
                        <a:t>P ...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01753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C170BAF-3FC7-F544-B7D1-A3620631EE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13563"/>
              </p:ext>
            </p:extLst>
          </p:nvPr>
        </p:nvGraphicFramePr>
        <p:xfrm>
          <a:off x="520872" y="2643024"/>
          <a:ext cx="46482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050">
                  <a:extLst>
                    <a:ext uri="{9D8B030D-6E8A-4147-A177-3AD203B41FA5}">
                      <a16:colId xmlns:a16="http://schemas.microsoft.com/office/drawing/2014/main" val="2301623705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224369157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1028945852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2207120260"/>
                    </a:ext>
                  </a:extLst>
                </a:gridCol>
              </a:tblGrid>
              <a:tr h="22199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Book" panose="02000503020000020003" pitchFamily="2" charset="0"/>
                        </a:rPr>
                        <a:t>AA..BCD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Book" panose="02000503020000020003" pitchFamily="2" charset="0"/>
                        </a:rPr>
                        <a:t>BCF..BZ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Book" panose="02000503020000020003" pitchFamily="2" charset="0"/>
                        </a:rPr>
                        <a:t>CAA..CF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Book" panose="02000503020000020003" pitchFamily="2" charset="0"/>
                        </a:rPr>
                        <a:t>CF…CZ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01753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C967F0D-F56C-2D46-8CAA-E8EED3E9FC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864373"/>
              </p:ext>
            </p:extLst>
          </p:nvPr>
        </p:nvGraphicFramePr>
        <p:xfrm>
          <a:off x="184878" y="3615652"/>
          <a:ext cx="120542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355">
                  <a:extLst>
                    <a:ext uri="{9D8B030D-6E8A-4147-A177-3AD203B41FA5}">
                      <a16:colId xmlns:a16="http://schemas.microsoft.com/office/drawing/2014/main" val="2301623705"/>
                    </a:ext>
                  </a:extLst>
                </a:gridCol>
                <a:gridCol w="301355">
                  <a:extLst>
                    <a:ext uri="{9D8B030D-6E8A-4147-A177-3AD203B41FA5}">
                      <a16:colId xmlns:a16="http://schemas.microsoft.com/office/drawing/2014/main" val="224369157"/>
                    </a:ext>
                  </a:extLst>
                </a:gridCol>
                <a:gridCol w="301355">
                  <a:extLst>
                    <a:ext uri="{9D8B030D-6E8A-4147-A177-3AD203B41FA5}">
                      <a16:colId xmlns:a16="http://schemas.microsoft.com/office/drawing/2014/main" val="1028945852"/>
                    </a:ext>
                  </a:extLst>
                </a:gridCol>
                <a:gridCol w="301355">
                  <a:extLst>
                    <a:ext uri="{9D8B030D-6E8A-4147-A177-3AD203B41FA5}">
                      <a16:colId xmlns:a16="http://schemas.microsoft.com/office/drawing/2014/main" val="2207120260"/>
                    </a:ext>
                  </a:extLst>
                </a:gridCol>
              </a:tblGrid>
              <a:tr h="22199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017533"/>
                  </a:ext>
                </a:extLst>
              </a:tr>
            </a:tbl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8C3539-5A37-CB42-AEA8-8F95D946F865}"/>
              </a:ext>
            </a:extLst>
          </p:cNvPr>
          <p:cNvCxnSpPr/>
          <p:nvPr/>
        </p:nvCxnSpPr>
        <p:spPr bwMode="auto">
          <a:xfrm flipH="1">
            <a:off x="1016190" y="1961303"/>
            <a:ext cx="1669513" cy="6817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666717-0E23-8140-967F-D3FDE1074838}"/>
              </a:ext>
            </a:extLst>
          </p:cNvPr>
          <p:cNvCxnSpPr/>
          <p:nvPr/>
        </p:nvCxnSpPr>
        <p:spPr bwMode="auto">
          <a:xfrm flipH="1">
            <a:off x="399703" y="3008784"/>
            <a:ext cx="381000" cy="5777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FC30471-53B1-3940-993E-2AB5E1EF86E0}"/>
              </a:ext>
            </a:extLst>
          </p:cNvPr>
          <p:cNvCxnSpPr>
            <a:cxnSpLocks/>
          </p:cNvCxnSpPr>
          <p:nvPr/>
        </p:nvCxnSpPr>
        <p:spPr bwMode="auto">
          <a:xfrm>
            <a:off x="329021" y="4019314"/>
            <a:ext cx="0" cy="8418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7AD3E40-CC67-2241-89A6-0E973CB1F9A2}"/>
              </a:ext>
            </a:extLst>
          </p:cNvPr>
          <p:cNvCxnSpPr>
            <a:cxnSpLocks/>
          </p:cNvCxnSpPr>
          <p:nvPr/>
        </p:nvCxnSpPr>
        <p:spPr bwMode="auto">
          <a:xfrm>
            <a:off x="2292250" y="3023341"/>
            <a:ext cx="234821" cy="5631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3EFF3EF-3743-AE4D-B4E1-7A843D6DE1FA}"/>
              </a:ext>
            </a:extLst>
          </p:cNvPr>
          <p:cNvCxnSpPr>
            <a:cxnSpLocks/>
          </p:cNvCxnSpPr>
          <p:nvPr/>
        </p:nvCxnSpPr>
        <p:spPr bwMode="auto">
          <a:xfrm>
            <a:off x="3447703" y="3070075"/>
            <a:ext cx="0" cy="5455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3675FD6-FBBF-E948-BDE6-C2F67A16A556}"/>
              </a:ext>
            </a:extLst>
          </p:cNvPr>
          <p:cNvCxnSpPr>
            <a:cxnSpLocks/>
          </p:cNvCxnSpPr>
          <p:nvPr/>
        </p:nvCxnSpPr>
        <p:spPr bwMode="auto">
          <a:xfrm>
            <a:off x="4590703" y="3023341"/>
            <a:ext cx="0" cy="5923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84320334-D1F1-A74B-989E-D9FA15519398}"/>
              </a:ext>
            </a:extLst>
          </p:cNvPr>
          <p:cNvGraphicFramePr>
            <a:graphicFrameLocks noGrp="1"/>
          </p:cNvGraphicFramePr>
          <p:nvPr/>
        </p:nvGraphicFramePr>
        <p:xfrm>
          <a:off x="3957405" y="3653554"/>
          <a:ext cx="120542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355">
                  <a:extLst>
                    <a:ext uri="{9D8B030D-6E8A-4147-A177-3AD203B41FA5}">
                      <a16:colId xmlns:a16="http://schemas.microsoft.com/office/drawing/2014/main" val="2301623705"/>
                    </a:ext>
                  </a:extLst>
                </a:gridCol>
                <a:gridCol w="301355">
                  <a:extLst>
                    <a:ext uri="{9D8B030D-6E8A-4147-A177-3AD203B41FA5}">
                      <a16:colId xmlns:a16="http://schemas.microsoft.com/office/drawing/2014/main" val="224369157"/>
                    </a:ext>
                  </a:extLst>
                </a:gridCol>
                <a:gridCol w="301355">
                  <a:extLst>
                    <a:ext uri="{9D8B030D-6E8A-4147-A177-3AD203B41FA5}">
                      <a16:colId xmlns:a16="http://schemas.microsoft.com/office/drawing/2014/main" val="1028945852"/>
                    </a:ext>
                  </a:extLst>
                </a:gridCol>
                <a:gridCol w="301355">
                  <a:extLst>
                    <a:ext uri="{9D8B030D-6E8A-4147-A177-3AD203B41FA5}">
                      <a16:colId xmlns:a16="http://schemas.microsoft.com/office/drawing/2014/main" val="2207120260"/>
                    </a:ext>
                  </a:extLst>
                </a:gridCol>
              </a:tblGrid>
              <a:tr h="22199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017533"/>
                  </a:ext>
                </a:extLst>
              </a:tr>
            </a:tbl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A9C40E85-6C2D-0C4E-B21A-48C564EC7E05}"/>
              </a:ext>
            </a:extLst>
          </p:cNvPr>
          <p:cNvSpPr txBox="1"/>
          <p:nvPr/>
        </p:nvSpPr>
        <p:spPr>
          <a:xfrm>
            <a:off x="2697608" y="3615652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7599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C0FF3-4129-6544-8E4F-C35E42617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03" y="304800"/>
            <a:ext cx="7772400" cy="1143000"/>
          </a:xfrm>
        </p:spPr>
        <p:txBody>
          <a:bodyPr/>
          <a:lstStyle/>
          <a:p>
            <a:r>
              <a:rPr lang="en-US" dirty="0"/>
              <a:t>Tree Index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151230-94D5-8248-9704-0745AC3AF06D}"/>
              </a:ext>
            </a:extLst>
          </p:cNvPr>
          <p:cNvSpPr/>
          <p:nvPr/>
        </p:nvSpPr>
        <p:spPr>
          <a:xfrm>
            <a:off x="-50920" y="4908267"/>
            <a:ext cx="1830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  <a:latin typeface="Avenir Book" panose="02000503020000020003" pitchFamily="2" charset="0"/>
              </a:rPr>
              <a:t>ADD: {2, …}</a:t>
            </a:r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C3943D-10B8-A141-9656-B1A22121C05F}"/>
              </a:ext>
            </a:extLst>
          </p:cNvPr>
          <p:cNvSpPr/>
          <p:nvPr/>
        </p:nvSpPr>
        <p:spPr>
          <a:xfrm>
            <a:off x="4620968" y="5000940"/>
            <a:ext cx="1749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DDE: {3, ...}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381380-0397-944C-B90F-01FB70BC843A}"/>
              </a:ext>
            </a:extLst>
          </p:cNvPr>
          <p:cNvSpPr/>
          <p:nvPr/>
        </p:nvSpPr>
        <p:spPr>
          <a:xfrm>
            <a:off x="6054348" y="5582159"/>
            <a:ext cx="18133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DEN: {4, …}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BCF763-7400-404F-98D9-182965C9A46A}"/>
              </a:ext>
            </a:extLst>
          </p:cNvPr>
          <p:cNvSpPr/>
          <p:nvPr/>
        </p:nvSpPr>
        <p:spPr>
          <a:xfrm>
            <a:off x="7315200" y="4908266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{MAD: 1, …}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B7B2D73-641A-FC4E-9AF9-6FD876836454}"/>
              </a:ext>
            </a:extLst>
          </p:cNvPr>
          <p:cNvGraphicFramePr>
            <a:graphicFrameLocks noGrp="1"/>
          </p:cNvGraphicFramePr>
          <p:nvPr/>
        </p:nvGraphicFramePr>
        <p:xfrm>
          <a:off x="2292250" y="1590463"/>
          <a:ext cx="46482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050">
                  <a:extLst>
                    <a:ext uri="{9D8B030D-6E8A-4147-A177-3AD203B41FA5}">
                      <a16:colId xmlns:a16="http://schemas.microsoft.com/office/drawing/2014/main" val="2301623705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224369157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1028945852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22071202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Book" panose="02000503020000020003" pitchFamily="2" charset="0"/>
                        </a:rPr>
                        <a:t>A ..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Book" panose="02000503020000020003" pitchFamily="2" charset="0"/>
                        </a:rPr>
                        <a:t>D …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Book" panose="02000503020000020003" pitchFamily="2" charset="0"/>
                        </a:rPr>
                        <a:t>G .. 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Book" panose="02000503020000020003" pitchFamily="2" charset="0"/>
                        </a:rPr>
                        <a:t>P ... 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01753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C170BAF-3FC7-F544-B7D1-A3620631EE9F}"/>
              </a:ext>
            </a:extLst>
          </p:cNvPr>
          <p:cNvGraphicFramePr>
            <a:graphicFrameLocks noGrp="1"/>
          </p:cNvGraphicFramePr>
          <p:nvPr/>
        </p:nvGraphicFramePr>
        <p:xfrm>
          <a:off x="520872" y="2643024"/>
          <a:ext cx="46482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050">
                  <a:extLst>
                    <a:ext uri="{9D8B030D-6E8A-4147-A177-3AD203B41FA5}">
                      <a16:colId xmlns:a16="http://schemas.microsoft.com/office/drawing/2014/main" val="2301623705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224369157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1028945852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2207120260"/>
                    </a:ext>
                  </a:extLst>
                </a:gridCol>
              </a:tblGrid>
              <a:tr h="22199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Book" panose="02000503020000020003" pitchFamily="2" charset="0"/>
                        </a:rPr>
                        <a:t>AA..BCD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Book" panose="02000503020000020003" pitchFamily="2" charset="0"/>
                        </a:rPr>
                        <a:t>BCF..BZ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Book" panose="02000503020000020003" pitchFamily="2" charset="0"/>
                        </a:rPr>
                        <a:t>CAA..CF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  <a:latin typeface="Avenir Book" panose="02000503020000020003" pitchFamily="2" charset="0"/>
                        </a:rPr>
                        <a:t>CF…CZ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01753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C967F0D-F56C-2D46-8CAA-E8EED3E9FC31}"/>
              </a:ext>
            </a:extLst>
          </p:cNvPr>
          <p:cNvGraphicFramePr>
            <a:graphicFrameLocks noGrp="1"/>
          </p:cNvGraphicFramePr>
          <p:nvPr/>
        </p:nvGraphicFramePr>
        <p:xfrm>
          <a:off x="184878" y="3615652"/>
          <a:ext cx="120542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355">
                  <a:extLst>
                    <a:ext uri="{9D8B030D-6E8A-4147-A177-3AD203B41FA5}">
                      <a16:colId xmlns:a16="http://schemas.microsoft.com/office/drawing/2014/main" val="2301623705"/>
                    </a:ext>
                  </a:extLst>
                </a:gridCol>
                <a:gridCol w="301355">
                  <a:extLst>
                    <a:ext uri="{9D8B030D-6E8A-4147-A177-3AD203B41FA5}">
                      <a16:colId xmlns:a16="http://schemas.microsoft.com/office/drawing/2014/main" val="224369157"/>
                    </a:ext>
                  </a:extLst>
                </a:gridCol>
                <a:gridCol w="301355">
                  <a:extLst>
                    <a:ext uri="{9D8B030D-6E8A-4147-A177-3AD203B41FA5}">
                      <a16:colId xmlns:a16="http://schemas.microsoft.com/office/drawing/2014/main" val="1028945852"/>
                    </a:ext>
                  </a:extLst>
                </a:gridCol>
                <a:gridCol w="301355">
                  <a:extLst>
                    <a:ext uri="{9D8B030D-6E8A-4147-A177-3AD203B41FA5}">
                      <a16:colId xmlns:a16="http://schemas.microsoft.com/office/drawing/2014/main" val="2207120260"/>
                    </a:ext>
                  </a:extLst>
                </a:gridCol>
              </a:tblGrid>
              <a:tr h="22199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017533"/>
                  </a:ext>
                </a:extLst>
              </a:tr>
            </a:tbl>
          </a:graphicData>
        </a:graphic>
      </p:graphicFrame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8C3539-5A37-CB42-AEA8-8F95D946F865}"/>
              </a:ext>
            </a:extLst>
          </p:cNvPr>
          <p:cNvCxnSpPr/>
          <p:nvPr/>
        </p:nvCxnSpPr>
        <p:spPr bwMode="auto">
          <a:xfrm flipH="1">
            <a:off x="1016190" y="1961303"/>
            <a:ext cx="1669513" cy="6817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666717-0E23-8140-967F-D3FDE1074838}"/>
              </a:ext>
            </a:extLst>
          </p:cNvPr>
          <p:cNvCxnSpPr/>
          <p:nvPr/>
        </p:nvCxnSpPr>
        <p:spPr bwMode="auto">
          <a:xfrm flipH="1">
            <a:off x="399703" y="3008784"/>
            <a:ext cx="381000" cy="5777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4EC9AD-8BBA-904B-852A-D8C78A91C379}"/>
              </a:ext>
            </a:extLst>
          </p:cNvPr>
          <p:cNvCxnSpPr>
            <a:cxnSpLocks/>
          </p:cNvCxnSpPr>
          <p:nvPr/>
        </p:nvCxnSpPr>
        <p:spPr bwMode="auto">
          <a:xfrm>
            <a:off x="2292250" y="3023341"/>
            <a:ext cx="234821" cy="5631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CE1D163-1AAB-8945-A75C-B9AA9006C0DB}"/>
              </a:ext>
            </a:extLst>
          </p:cNvPr>
          <p:cNvCxnSpPr>
            <a:cxnSpLocks/>
          </p:cNvCxnSpPr>
          <p:nvPr/>
        </p:nvCxnSpPr>
        <p:spPr bwMode="auto">
          <a:xfrm>
            <a:off x="3447703" y="3070075"/>
            <a:ext cx="0" cy="5455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F854749-229D-3741-B83D-7C3B6807B6A6}"/>
              </a:ext>
            </a:extLst>
          </p:cNvPr>
          <p:cNvCxnSpPr>
            <a:cxnSpLocks/>
          </p:cNvCxnSpPr>
          <p:nvPr/>
        </p:nvCxnSpPr>
        <p:spPr bwMode="auto">
          <a:xfrm>
            <a:off x="4590703" y="3023341"/>
            <a:ext cx="0" cy="5923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9A7E8D17-4D21-D54D-AA23-8005C9B7B621}"/>
              </a:ext>
            </a:extLst>
          </p:cNvPr>
          <p:cNvGraphicFramePr>
            <a:graphicFrameLocks noGrp="1"/>
          </p:cNvGraphicFramePr>
          <p:nvPr/>
        </p:nvGraphicFramePr>
        <p:xfrm>
          <a:off x="3957405" y="3653554"/>
          <a:ext cx="120542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355">
                  <a:extLst>
                    <a:ext uri="{9D8B030D-6E8A-4147-A177-3AD203B41FA5}">
                      <a16:colId xmlns:a16="http://schemas.microsoft.com/office/drawing/2014/main" val="2301623705"/>
                    </a:ext>
                  </a:extLst>
                </a:gridCol>
                <a:gridCol w="301355">
                  <a:extLst>
                    <a:ext uri="{9D8B030D-6E8A-4147-A177-3AD203B41FA5}">
                      <a16:colId xmlns:a16="http://schemas.microsoft.com/office/drawing/2014/main" val="224369157"/>
                    </a:ext>
                  </a:extLst>
                </a:gridCol>
                <a:gridCol w="301355">
                  <a:extLst>
                    <a:ext uri="{9D8B030D-6E8A-4147-A177-3AD203B41FA5}">
                      <a16:colId xmlns:a16="http://schemas.microsoft.com/office/drawing/2014/main" val="1028945852"/>
                    </a:ext>
                  </a:extLst>
                </a:gridCol>
                <a:gridCol w="301355">
                  <a:extLst>
                    <a:ext uri="{9D8B030D-6E8A-4147-A177-3AD203B41FA5}">
                      <a16:colId xmlns:a16="http://schemas.microsoft.com/office/drawing/2014/main" val="2207120260"/>
                    </a:ext>
                  </a:extLst>
                </a:gridCol>
              </a:tblGrid>
              <a:tr h="22199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017533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9027C2D8-8748-2C41-948A-A3DBA71FFB7A}"/>
              </a:ext>
            </a:extLst>
          </p:cNvPr>
          <p:cNvSpPr txBox="1"/>
          <p:nvPr/>
        </p:nvSpPr>
        <p:spPr>
          <a:xfrm>
            <a:off x="2697608" y="3615652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FC30471-53B1-3940-993E-2AB5E1EF86E0}"/>
              </a:ext>
            </a:extLst>
          </p:cNvPr>
          <p:cNvCxnSpPr>
            <a:cxnSpLocks/>
          </p:cNvCxnSpPr>
          <p:nvPr/>
        </p:nvCxnSpPr>
        <p:spPr bwMode="auto">
          <a:xfrm>
            <a:off x="329021" y="4019314"/>
            <a:ext cx="0" cy="8418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275BF69B-7463-B34E-8DFF-F327B2424B90}"/>
              </a:ext>
            </a:extLst>
          </p:cNvPr>
          <p:cNvGraphicFramePr>
            <a:graphicFrameLocks noGrp="1"/>
          </p:cNvGraphicFramePr>
          <p:nvPr/>
        </p:nvGraphicFramePr>
        <p:xfrm>
          <a:off x="5577312" y="2646144"/>
          <a:ext cx="120542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355">
                  <a:extLst>
                    <a:ext uri="{9D8B030D-6E8A-4147-A177-3AD203B41FA5}">
                      <a16:colId xmlns:a16="http://schemas.microsoft.com/office/drawing/2014/main" val="2301623705"/>
                    </a:ext>
                  </a:extLst>
                </a:gridCol>
                <a:gridCol w="301355">
                  <a:extLst>
                    <a:ext uri="{9D8B030D-6E8A-4147-A177-3AD203B41FA5}">
                      <a16:colId xmlns:a16="http://schemas.microsoft.com/office/drawing/2014/main" val="224369157"/>
                    </a:ext>
                  </a:extLst>
                </a:gridCol>
                <a:gridCol w="301355">
                  <a:extLst>
                    <a:ext uri="{9D8B030D-6E8A-4147-A177-3AD203B41FA5}">
                      <a16:colId xmlns:a16="http://schemas.microsoft.com/office/drawing/2014/main" val="1028945852"/>
                    </a:ext>
                  </a:extLst>
                </a:gridCol>
                <a:gridCol w="301355">
                  <a:extLst>
                    <a:ext uri="{9D8B030D-6E8A-4147-A177-3AD203B41FA5}">
                      <a16:colId xmlns:a16="http://schemas.microsoft.com/office/drawing/2014/main" val="2207120260"/>
                    </a:ext>
                  </a:extLst>
                </a:gridCol>
              </a:tblGrid>
              <a:tr h="22199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ysClr val="windowText" lastClr="000000"/>
                        </a:solidFill>
                        <a:latin typeface="Avenir Book" panose="02000503020000020003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017533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27DDCD69-A2DD-AF4F-9422-B48F6391BDD2}"/>
              </a:ext>
            </a:extLst>
          </p:cNvPr>
          <p:cNvSpPr txBox="1"/>
          <p:nvPr/>
        </p:nvSpPr>
        <p:spPr>
          <a:xfrm>
            <a:off x="7595682" y="2547119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05DD918-22EE-A441-9AA2-13986FF3F59F}"/>
              </a:ext>
            </a:extLst>
          </p:cNvPr>
          <p:cNvCxnSpPr>
            <a:cxnSpLocks/>
            <a:endCxn id="35" idx="0"/>
          </p:cNvCxnSpPr>
          <p:nvPr/>
        </p:nvCxnSpPr>
        <p:spPr bwMode="auto">
          <a:xfrm>
            <a:off x="4041447" y="1966243"/>
            <a:ext cx="2138575" cy="6799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9871F95-1DD6-154C-A031-0699ABDBA189}"/>
              </a:ext>
            </a:extLst>
          </p:cNvPr>
          <p:cNvCxnSpPr>
            <a:cxnSpLocks/>
          </p:cNvCxnSpPr>
          <p:nvPr/>
        </p:nvCxnSpPr>
        <p:spPr bwMode="auto">
          <a:xfrm>
            <a:off x="5162825" y="1966243"/>
            <a:ext cx="2138575" cy="6799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E4104AD-8C8B-804D-A585-B87D30344C25}"/>
              </a:ext>
            </a:extLst>
          </p:cNvPr>
          <p:cNvCxnSpPr>
            <a:cxnSpLocks/>
          </p:cNvCxnSpPr>
          <p:nvPr/>
        </p:nvCxnSpPr>
        <p:spPr bwMode="auto">
          <a:xfrm>
            <a:off x="6633594" y="1986070"/>
            <a:ext cx="2138575" cy="6799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7D8D208-838C-4746-8CA7-4EBC3FCDFEC1}"/>
              </a:ext>
            </a:extLst>
          </p:cNvPr>
          <p:cNvCxnSpPr>
            <a:cxnSpLocks/>
          </p:cNvCxnSpPr>
          <p:nvPr/>
        </p:nvCxnSpPr>
        <p:spPr bwMode="auto">
          <a:xfrm flipH="1">
            <a:off x="5352704" y="4019314"/>
            <a:ext cx="600980" cy="8418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1A8F5CE-3ABD-4047-B1F7-94B9D37705B5}"/>
              </a:ext>
            </a:extLst>
          </p:cNvPr>
          <p:cNvCxnSpPr>
            <a:cxnSpLocks/>
          </p:cNvCxnSpPr>
          <p:nvPr/>
        </p:nvCxnSpPr>
        <p:spPr bwMode="auto">
          <a:xfrm>
            <a:off x="6633594" y="3981412"/>
            <a:ext cx="95682" cy="13477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A7C9AEB-0F25-A947-B871-F582701D1540}"/>
              </a:ext>
            </a:extLst>
          </p:cNvPr>
          <p:cNvSpPr txBox="1"/>
          <p:nvPr/>
        </p:nvSpPr>
        <p:spPr>
          <a:xfrm>
            <a:off x="6009883" y="3297661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0EA741F-CC68-7E4D-A696-51AEB414203D}"/>
              </a:ext>
            </a:extLst>
          </p:cNvPr>
          <p:cNvCxnSpPr>
            <a:cxnSpLocks/>
          </p:cNvCxnSpPr>
          <p:nvPr/>
        </p:nvCxnSpPr>
        <p:spPr bwMode="auto">
          <a:xfrm>
            <a:off x="7867303" y="3104050"/>
            <a:ext cx="0" cy="15512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1104E27-EF7A-1E40-A026-0740610E0DF1}"/>
              </a:ext>
            </a:extLst>
          </p:cNvPr>
          <p:cNvSpPr txBox="1"/>
          <p:nvPr/>
        </p:nvSpPr>
        <p:spPr>
          <a:xfrm>
            <a:off x="409486" y="5823832"/>
            <a:ext cx="5167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are advantages of tree organization over sorted list?</a:t>
            </a:r>
          </a:p>
        </p:txBody>
      </p:sp>
    </p:spTree>
    <p:extLst>
      <p:ext uri="{BB962C8B-B14F-4D97-AF65-F5344CB8AC3E}">
        <p14:creationId xmlns:p14="http://schemas.microsoft.com/office/powerpoint/2010/main" val="2146832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z="3600" b="1" dirty="0"/>
              <a:t>Caching often cannot help writes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534400" cy="4343400"/>
          </a:xfrm>
        </p:spPr>
        <p:txBody>
          <a:bodyPr/>
          <a:lstStyle/>
          <a:p>
            <a:r>
              <a:rPr lang="en-US" dirty="0"/>
              <a:t>Writes often must to go disk for durability</a:t>
            </a:r>
          </a:p>
          <a:p>
            <a:pPr lvl="1"/>
            <a:r>
              <a:rPr lang="en-US" dirty="0"/>
              <a:t>After power failure, new data must be available</a:t>
            </a:r>
          </a:p>
          <a:p>
            <a:r>
              <a:rPr lang="en-US" dirty="0"/>
              <a:t>Result: disk performance dominates write-intensive workloads</a:t>
            </a:r>
          </a:p>
          <a:p>
            <a:r>
              <a:rPr lang="en-US" dirty="0"/>
              <a:t>Worst case: many random small writes</a:t>
            </a:r>
          </a:p>
          <a:p>
            <a:pPr lvl="1"/>
            <a:r>
              <a:rPr lang="en-US" dirty="0"/>
              <a:t>Mail server storing each message in a separate file</a:t>
            </a:r>
          </a:p>
          <a:p>
            <a:r>
              <a:rPr lang="en-US" dirty="0"/>
              <a:t>Logging can help</a:t>
            </a:r>
          </a:p>
          <a:p>
            <a:pPr lvl="1"/>
            <a:r>
              <a:rPr lang="en-US" dirty="0"/>
              <a:t>Writing data to sequential log (see later in semester)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351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I/O concurrency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Simple server alternates between waiting for disk and computing: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r>
              <a:rPr lang="en-US" dirty="0"/>
              <a:t>CPU: --- A ---               --- B ---</a:t>
            </a:r>
          </a:p>
          <a:p>
            <a:pPr marL="0" indent="0">
              <a:buNone/>
              <a:defRPr/>
            </a:pPr>
            <a:r>
              <a:rPr lang="en-US" dirty="0"/>
              <a:t>Disk:                --- A ---              --- B ---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763000" cy="1143000"/>
          </a:xfrm>
        </p:spPr>
        <p:txBody>
          <a:bodyPr/>
          <a:lstStyle/>
          <a:p>
            <a:r>
              <a:rPr lang="en-US" dirty="0"/>
              <a:t>Use several threads to overlap I/O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7244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Thread 1 works on A and Thread 2 works on B, keeping both CPU and disk busy:</a:t>
            </a:r>
          </a:p>
          <a:p>
            <a:pPr>
              <a:defRPr/>
            </a:pPr>
            <a:endParaRPr lang="en-US" sz="2800" dirty="0"/>
          </a:p>
          <a:p>
            <a:pPr marL="0" indent="0">
              <a:buNone/>
              <a:defRPr/>
            </a:pPr>
            <a:r>
              <a:rPr lang="en-US" sz="2800" dirty="0"/>
              <a:t>CPU: --- A --- --- B ---  --- C --- ….</a:t>
            </a:r>
          </a:p>
          <a:p>
            <a:pPr marL="0" indent="0">
              <a:buNone/>
              <a:defRPr/>
            </a:pPr>
            <a:r>
              <a:rPr lang="en-US" sz="2800" dirty="0"/>
              <a:t>Disk:              --- A --- --- B --- …</a:t>
            </a:r>
          </a:p>
          <a:p>
            <a:pPr marL="0" indent="0">
              <a:buNone/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Other benefit: fast requests can get ahead of slow requests</a:t>
            </a:r>
          </a:p>
          <a:p>
            <a:pPr>
              <a:defRPr/>
            </a:pPr>
            <a:r>
              <a:rPr lang="en-US" sz="2800" dirty="0"/>
              <a:t>Downside: need locks, etc.!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28099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Scheduling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458200" cy="4724400"/>
          </a:xfrm>
        </p:spPr>
        <p:txBody>
          <a:bodyPr/>
          <a:lstStyle/>
          <a:p>
            <a:pPr>
              <a:defRPr/>
            </a:pPr>
            <a:r>
              <a:rPr lang="en-US" dirty="0"/>
              <a:t>Suppose many threads issuing disk requests:</a:t>
            </a:r>
          </a:p>
          <a:p>
            <a:pPr marL="0" indent="0">
              <a:buNone/>
              <a:defRPr/>
            </a:pPr>
            <a:r>
              <a:rPr lang="en-US" dirty="0"/>
              <a:t>		71, 10, 92, 45, 29</a:t>
            </a:r>
          </a:p>
          <a:p>
            <a:pPr>
              <a:defRPr/>
            </a:pPr>
            <a:r>
              <a:rPr lang="en-US" dirty="0"/>
              <a:t>Naïve algorithm: random reads  (8-15ms seek)</a:t>
            </a:r>
          </a:p>
          <a:p>
            <a:pPr>
              <a:defRPr/>
            </a:pPr>
            <a:r>
              <a:rPr lang="en-US" dirty="0"/>
              <a:t>Better: Shortest-seek first (1 </a:t>
            </a:r>
            <a:r>
              <a:rPr lang="en-US" dirty="0" err="1"/>
              <a:t>ms</a:t>
            </a:r>
            <a:r>
              <a:rPr lang="en-US" dirty="0"/>
              <a:t> seek):</a:t>
            </a:r>
          </a:p>
          <a:p>
            <a:pPr marL="457200" lvl="1" indent="0">
              <a:buNone/>
              <a:defRPr/>
            </a:pPr>
            <a:r>
              <a:rPr lang="en-US" dirty="0"/>
              <a:t>		10, 29, 45, 71, 92</a:t>
            </a:r>
          </a:p>
          <a:p>
            <a:pPr marL="457200" lvl="1" indent="0">
              <a:buNone/>
              <a:defRPr/>
            </a:pPr>
            <a:r>
              <a:rPr lang="en-US" dirty="0"/>
              <a:t>High load -&gt; smaller seeks -&gt; higher throughput</a:t>
            </a:r>
          </a:p>
          <a:p>
            <a:pPr marL="457200" lvl="1" indent="0">
              <a:buNone/>
              <a:defRPr/>
            </a:pPr>
            <a:r>
              <a:rPr lang="en-US" dirty="0"/>
              <a:t>Downside: unfair, risk of starvation</a:t>
            </a:r>
          </a:p>
          <a:p>
            <a:pPr marL="514350" indent="-457200">
              <a:defRPr/>
            </a:pPr>
            <a:r>
              <a:rPr lang="en-US" dirty="0"/>
              <a:t>Elevator algorithm avoids starvation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6106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Performance metrics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038600"/>
            <a:ext cx="8229600" cy="2819400"/>
          </a:xfrm>
        </p:spPr>
        <p:txBody>
          <a:bodyPr/>
          <a:lstStyle/>
          <a:p>
            <a:pPr>
              <a:defRPr/>
            </a:pPr>
            <a:r>
              <a:rPr lang="en-US" dirty="0"/>
              <a:t>Performance metrics:</a:t>
            </a:r>
          </a:p>
          <a:p>
            <a:pPr lvl="1">
              <a:defRPr/>
            </a:pPr>
            <a:r>
              <a:rPr lang="en-US" b="1" dirty="0"/>
              <a:t>Throughput</a:t>
            </a:r>
            <a:r>
              <a:rPr lang="en-US" dirty="0"/>
              <a:t>: request/time for many requests</a:t>
            </a:r>
          </a:p>
          <a:p>
            <a:pPr lvl="1">
              <a:defRPr/>
            </a:pPr>
            <a:r>
              <a:rPr lang="en-US" b="1" dirty="0"/>
              <a:t>Latency</a:t>
            </a:r>
            <a:r>
              <a:rPr lang="en-US" dirty="0"/>
              <a:t>: time / request for single request</a:t>
            </a:r>
          </a:p>
          <a:p>
            <a:pPr>
              <a:defRPr/>
            </a:pPr>
            <a:r>
              <a:rPr lang="en-US" dirty="0"/>
              <a:t> Latency = 1/throughput?</a:t>
            </a:r>
          </a:p>
          <a:p>
            <a:pPr lvl="1">
              <a:defRPr/>
            </a:pPr>
            <a:r>
              <a:rPr lang="en-US" dirty="0"/>
              <a:t>Often not; e.g., server may have two CPUs</a:t>
            </a:r>
          </a:p>
          <a:p>
            <a:pPr marL="457200" lvl="1" indent="0">
              <a:buFontTx/>
              <a:buNone/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5029200" y="2209800"/>
            <a:ext cx="1371600" cy="609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>
                <a:latin typeface="Avenir Medium"/>
              </a:rPr>
              <a:t>Server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133600" y="1676400"/>
            <a:ext cx="1143000" cy="609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>
                <a:latin typeface="Avenir Medium"/>
              </a:rPr>
              <a:t>Client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209800" y="2971800"/>
            <a:ext cx="1143000" cy="609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>
                <a:latin typeface="Avenir Medium"/>
              </a:rPr>
              <a:t>Client</a:t>
            </a:r>
          </a:p>
        </p:txBody>
      </p:sp>
      <p:sp>
        <p:nvSpPr>
          <p:cNvPr id="33798" name="TextBox 18"/>
          <p:cNvSpPr txBox="1">
            <a:spLocks noChangeArrowheads="1"/>
          </p:cNvSpPr>
          <p:nvPr/>
        </p:nvSpPr>
        <p:spPr bwMode="auto">
          <a:xfrm>
            <a:off x="2438400" y="2362200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Avenir Medium"/>
              </a:rPr>
              <a:t>…</a:t>
            </a:r>
          </a:p>
        </p:txBody>
      </p:sp>
      <p:cxnSp>
        <p:nvCxnSpPr>
          <p:cNvPr id="23" name="Straight Arrow Connector 22"/>
          <p:cNvCxnSpPr>
            <a:cxnSpLocks/>
            <a:stCxn id="9" idx="3"/>
            <a:endCxn id="8" idx="1"/>
          </p:cNvCxnSpPr>
          <p:nvPr/>
        </p:nvCxnSpPr>
        <p:spPr bwMode="auto">
          <a:xfrm>
            <a:off x="3276600" y="1981200"/>
            <a:ext cx="17526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>
            <a:stCxn id="18" idx="3"/>
          </p:cNvCxnSpPr>
          <p:nvPr/>
        </p:nvCxnSpPr>
        <p:spPr bwMode="auto">
          <a:xfrm flipV="1">
            <a:off x="3352800" y="2667000"/>
            <a:ext cx="167640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Parallel hardware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419600"/>
          </a:xfrm>
        </p:spPr>
        <p:txBody>
          <a:bodyPr/>
          <a:lstStyle/>
          <a:p>
            <a:pPr>
              <a:defRPr/>
            </a:pPr>
            <a:r>
              <a:rPr lang="en-US" dirty="0"/>
              <a:t>Use several disks to increase performance:</a:t>
            </a:r>
          </a:p>
          <a:p>
            <a:pPr lvl="1">
              <a:defRPr/>
            </a:pPr>
            <a:r>
              <a:rPr lang="en-US" dirty="0"/>
              <a:t>Many small requests:  group files on disks</a:t>
            </a:r>
          </a:p>
          <a:p>
            <a:pPr lvl="2">
              <a:defRPr/>
            </a:pPr>
            <a:r>
              <a:rPr lang="en-US" dirty="0"/>
              <a:t>Minimizes seeks</a:t>
            </a:r>
          </a:p>
          <a:p>
            <a:pPr lvl="1">
              <a:defRPr/>
            </a:pPr>
            <a:r>
              <a:rPr lang="en-US" dirty="0"/>
              <a:t>Many large requests: strip files across disks</a:t>
            </a:r>
          </a:p>
          <a:p>
            <a:pPr lvl="2">
              <a:defRPr/>
            </a:pPr>
            <a:r>
              <a:rPr lang="en-US" dirty="0"/>
              <a:t>Increase throughout</a:t>
            </a:r>
          </a:p>
          <a:p>
            <a:pPr>
              <a:defRPr/>
            </a:pPr>
            <a:r>
              <a:rPr lang="en-US" dirty="0"/>
              <a:t>Use many computers:</a:t>
            </a:r>
          </a:p>
          <a:p>
            <a:pPr lvl="1">
              <a:defRPr/>
            </a:pPr>
            <a:r>
              <a:rPr lang="en-US" dirty="0"/>
              <a:t>Balance work across computers?</a:t>
            </a:r>
          </a:p>
          <a:p>
            <a:pPr lvl="1">
              <a:defRPr/>
            </a:pPr>
            <a:r>
              <a:rPr lang="en-US" dirty="0"/>
              <a:t>What if one computer fails?</a:t>
            </a:r>
          </a:p>
          <a:p>
            <a:pPr lvl="1">
              <a:defRPr/>
            </a:pPr>
            <a:r>
              <a:rPr lang="en-US" dirty="0"/>
              <a:t>How to program?   </a:t>
            </a:r>
            <a:r>
              <a:rPr lang="en-US" dirty="0" err="1"/>
              <a:t>MapReduce</a:t>
            </a:r>
            <a:r>
              <a:rPr lang="en-US" dirty="0"/>
              <a:t>?</a:t>
            </a:r>
          </a:p>
          <a:p>
            <a:pPr lvl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8915400" cy="4114800"/>
          </a:xfrm>
        </p:spPr>
        <p:txBody>
          <a:bodyPr/>
          <a:lstStyle/>
          <a:p>
            <a:r>
              <a:rPr lang="en-US" dirty="0"/>
              <a:t>Python is often slow</a:t>
            </a:r>
          </a:p>
          <a:p>
            <a:r>
              <a:rPr lang="en-US" dirty="0"/>
              <a:t>Identifying performance bottlenecks is an art</a:t>
            </a:r>
          </a:p>
          <a:p>
            <a:pPr lvl="1"/>
            <a:r>
              <a:rPr lang="en-US" dirty="0"/>
              <a:t>Figure out if you have an I/O or CPU problem</a:t>
            </a:r>
          </a:p>
          <a:p>
            <a:pPr lvl="1"/>
            <a:r>
              <a:rPr lang="en-US" dirty="0"/>
              <a:t>Estimate expected performance</a:t>
            </a:r>
          </a:p>
          <a:p>
            <a:pPr lvl="1"/>
            <a:r>
              <a:rPr lang="en-US" dirty="0"/>
              <a:t>Remember Amdahl’s law!</a:t>
            </a:r>
          </a:p>
          <a:p>
            <a:r>
              <a:rPr lang="en-US" dirty="0"/>
              <a:t>Rewriting in low level languages can help</a:t>
            </a:r>
          </a:p>
          <a:p>
            <a:r>
              <a:rPr lang="en-US" dirty="0"/>
              <a:t>Using more efficient data accesses can help</a:t>
            </a:r>
          </a:p>
        </p:txBody>
      </p:sp>
    </p:spTree>
    <p:extLst>
      <p:ext uri="{BB962C8B-B14F-4D97-AF65-F5344CB8AC3E}">
        <p14:creationId xmlns:p14="http://schemas.microsoft.com/office/powerpoint/2010/main" val="3374344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Heavily-loaded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674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dirty="0"/>
              <a:t>Once system busy, requests queue up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04800" y="2438400"/>
            <a:ext cx="0" cy="2971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304800" y="5410200"/>
            <a:ext cx="3733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8291331" y="5410200"/>
            <a:ext cx="914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Medium"/>
              </a:rPr>
              <a:t>users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304800" y="3200400"/>
            <a:ext cx="1524000" cy="2209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1828800" y="3200400"/>
            <a:ext cx="1828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1828800" y="3352800"/>
            <a:ext cx="1678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Medium"/>
              </a:rPr>
              <a:t>bottleneck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5334000" y="2362200"/>
            <a:ext cx="0" cy="2971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5334000" y="5334000"/>
            <a:ext cx="3733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6781800" y="2895600"/>
            <a:ext cx="1524000" cy="2209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5334000" y="5105400"/>
            <a:ext cx="1447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4876800" y="1752600"/>
            <a:ext cx="126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Medium"/>
              </a:rPr>
              <a:t>Latency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62400" y="5410200"/>
            <a:ext cx="914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Medium"/>
              </a:rPr>
              <a:t>users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2815" y="1905000"/>
            <a:ext cx="1826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Medium"/>
              </a:rPr>
              <a:t>Throughput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Approaches to finding bottleneck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374932"/>
            <a:ext cx="7772400" cy="3875088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Measure utilization of each resource</a:t>
            </a:r>
          </a:p>
          <a:p>
            <a:pPr lvl="1">
              <a:defRPr/>
            </a:pPr>
            <a:r>
              <a:rPr lang="en-US" sz="2400" dirty="0"/>
              <a:t>CPU is 100% busy, disk is 20% busy</a:t>
            </a:r>
          </a:p>
          <a:p>
            <a:pPr lvl="1">
              <a:defRPr/>
            </a:pPr>
            <a:r>
              <a:rPr lang="en-US" sz="2400" dirty="0"/>
              <a:t>CPU is 50% busy, disk is 50% busy, alternating</a:t>
            </a:r>
          </a:p>
          <a:p>
            <a:pPr>
              <a:defRPr/>
            </a:pPr>
            <a:r>
              <a:rPr lang="en-US" sz="2800" dirty="0"/>
              <a:t>Model performance of your approach</a:t>
            </a:r>
          </a:p>
          <a:p>
            <a:pPr lvl="1">
              <a:defRPr/>
            </a:pPr>
            <a:r>
              <a:rPr lang="en-US" sz="2400" dirty="0"/>
              <a:t>What performance do you expect?</a:t>
            </a:r>
          </a:p>
          <a:p>
            <a:pPr>
              <a:defRPr/>
            </a:pPr>
            <a:r>
              <a:rPr lang="en-US" sz="2800" dirty="0"/>
              <a:t>Guess, check, and iterate</a:t>
            </a:r>
          </a:p>
          <a:p>
            <a:pPr lvl="1">
              <a:defRPr/>
            </a:pPr>
            <a:r>
              <a:rPr lang="en-US" sz="2400" dirty="0"/>
              <a:t>Don’t prematurely optimize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C81B4A-2142-3242-B29F-2AA1E235FEDA}"/>
              </a:ext>
            </a:extLst>
          </p:cNvPr>
          <p:cNvSpPr txBox="1"/>
          <p:nvPr/>
        </p:nvSpPr>
        <p:spPr>
          <a:xfrm>
            <a:off x="-174171" y="285205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0AEFF7-7EAA-6D45-821D-CC4CB8B34D7A}"/>
              </a:ext>
            </a:extLst>
          </p:cNvPr>
          <p:cNvSpPr/>
          <p:nvPr/>
        </p:nvSpPr>
        <p:spPr>
          <a:xfrm>
            <a:off x="304800" y="1811201"/>
            <a:ext cx="13411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" pitchFamily="2" charset="0"/>
              </a:rPr>
              <a:t>df = </a:t>
            </a:r>
            <a:r>
              <a:rPr lang="en-US" dirty="0" err="1">
                <a:solidFill>
                  <a:srgbClr val="000000"/>
                </a:solidFill>
                <a:latin typeface="Courier" pitchFamily="2" charset="0"/>
              </a:rPr>
              <a:t>pd.read_csv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</a:rPr>
              <a:t>(PATH, delimiter='|’,</a:t>
            </a:r>
          </a:p>
          <a:p>
            <a:r>
              <a:rPr lang="en-US" dirty="0">
                <a:solidFill>
                  <a:srgbClr val="000000"/>
                </a:solidFill>
                <a:latin typeface="Courier" pitchFamily="2" charset="0"/>
              </a:rPr>
              <a:t>	 header=None, names=header)</a:t>
            </a:r>
          </a:p>
          <a:p>
            <a:r>
              <a:rPr lang="en-US" dirty="0">
                <a:solidFill>
                  <a:srgbClr val="000000"/>
                </a:solidFill>
                <a:latin typeface="Courier" pitchFamily="2" charset="0"/>
              </a:rPr>
              <a:t>print df[df['NAME'].</a:t>
            </a:r>
            <a:r>
              <a:rPr lang="en-US" dirty="0" err="1">
                <a:solidFill>
                  <a:srgbClr val="000000"/>
                </a:solidFill>
                <a:latin typeface="Courier" pitchFamily="2" charset="0"/>
              </a:rPr>
              <a:t>str.contains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</a:rPr>
              <a:t>("MADDEN”)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F02CCF-77CC-0848-895A-654A35FA8A7E}"/>
              </a:ext>
            </a:extLst>
          </p:cNvPr>
          <p:cNvSpPr txBox="1"/>
          <p:nvPr/>
        </p:nvSpPr>
        <p:spPr>
          <a:xfrm>
            <a:off x="603504" y="986134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MB file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AA5BA82-B857-E740-BB76-E1678F6216FF}"/>
              </a:ext>
            </a:extLst>
          </p:cNvPr>
          <p:cNvSpPr/>
          <p:nvPr/>
        </p:nvSpPr>
        <p:spPr bwMode="auto">
          <a:xfrm>
            <a:off x="1108081" y="1389888"/>
            <a:ext cx="2625719" cy="461665"/>
          </a:xfrm>
          <a:custGeom>
            <a:avLst/>
            <a:gdLst>
              <a:gd name="connsiteX0" fmla="*/ 2659247 w 2659247"/>
              <a:gd name="connsiteY0" fmla="*/ 585216 h 585216"/>
              <a:gd name="connsiteX1" fmla="*/ 336671 w 2659247"/>
              <a:gd name="connsiteY1" fmla="*/ 292608 h 585216"/>
              <a:gd name="connsiteX2" fmla="*/ 62351 w 2659247"/>
              <a:gd name="connsiteY2" fmla="*/ 0 h 58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59247" h="585216">
                <a:moveTo>
                  <a:pt x="2659247" y="585216"/>
                </a:moveTo>
                <a:cubicBezTo>
                  <a:pt x="1714367" y="487680"/>
                  <a:pt x="769487" y="390144"/>
                  <a:pt x="336671" y="292608"/>
                </a:cubicBezTo>
                <a:cubicBezTo>
                  <a:pt x="-96145" y="195072"/>
                  <a:pt x="-16897" y="97536"/>
                  <a:pt x="62351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7400E-04BB-C241-A566-1A57A8E3B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A5EC7-A8B3-CD4F-8AFE-AD3296810F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print statements / timing</a:t>
            </a:r>
          </a:p>
          <a:p>
            <a:r>
              <a:rPr lang="en-US" dirty="0"/>
              <a:t>top / system profilers</a:t>
            </a:r>
          </a:p>
          <a:p>
            <a:r>
              <a:rPr lang="en-US" dirty="0"/>
              <a:t>code profilers</a:t>
            </a:r>
          </a:p>
        </p:txBody>
      </p:sp>
    </p:spTree>
    <p:extLst>
      <p:ext uri="{BB962C8B-B14F-4D97-AF65-F5344CB8AC3E}">
        <p14:creationId xmlns:p14="http://schemas.microsoft.com/office/powerpoint/2010/main" val="3998042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67725-E522-8349-A19E-28B800529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"/>
            <a:ext cx="7772400" cy="1143000"/>
          </a:xfrm>
        </p:spPr>
        <p:txBody>
          <a:bodyPr/>
          <a:lstStyle/>
          <a:p>
            <a:r>
              <a:rPr lang="en-US" dirty="0"/>
              <a:t>Python code profile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E51C42-66C0-8D43-8F0C-221AB75C9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757" y="2523744"/>
            <a:ext cx="6192843" cy="411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377634-2D85-FD46-8420-1A17B34AAF14}"/>
              </a:ext>
            </a:extLst>
          </p:cNvPr>
          <p:cNvSpPr txBox="1"/>
          <p:nvPr/>
        </p:nvSpPr>
        <p:spPr>
          <a:xfrm>
            <a:off x="533400" y="1152144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python –m </a:t>
            </a:r>
            <a:r>
              <a:rPr lang="en-US" dirty="0" err="1"/>
              <a:t>cProfile</a:t>
            </a:r>
            <a:r>
              <a:rPr lang="en-US" dirty="0"/>
              <a:t> </a:t>
            </a:r>
            <a:r>
              <a:rPr lang="en-US" dirty="0" err="1"/>
              <a:t>script.py</a:t>
            </a:r>
            <a:endParaRPr lang="en-US" dirty="0"/>
          </a:p>
          <a:p>
            <a:r>
              <a:rPr lang="en-US" dirty="0" err="1"/>
              <a:t>snakeviz</a:t>
            </a:r>
            <a:r>
              <a:rPr lang="en-US" dirty="0"/>
              <a:t> </a:t>
            </a:r>
            <a:r>
              <a:rPr lang="en-US" dirty="0" err="1"/>
              <a:t>script.py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887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767CB-F2B0-E642-AEDB-C35597A42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Improvement Can We Expect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8E610-B4D2-E644-9855-B995D2998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Always keep Amdahl’s law in mind</a:t>
            </a:r>
          </a:p>
        </p:txBody>
      </p:sp>
      <p:pic>
        <p:nvPicPr>
          <p:cNvPr id="16" name="Picture 1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C68603C-2419-6349-AA90-8A5F8CDDC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895600"/>
            <a:ext cx="6286500" cy="1917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18EA04-CC40-3E40-8D63-2029AFA7E6E4}"/>
              </a:ext>
            </a:extLst>
          </p:cNvPr>
          <p:cNvSpPr txBox="1"/>
          <p:nvPr/>
        </p:nvSpPr>
        <p:spPr>
          <a:xfrm>
            <a:off x="533400" y="48133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</a:t>
            </a:r>
            <a:r>
              <a:rPr lang="en-US" baseline="-25000" dirty="0" err="1"/>
              <a:t>latency</a:t>
            </a:r>
            <a:r>
              <a:rPr lang="en-US" dirty="0"/>
              <a:t> is the over all speedup in all stages of a task</a:t>
            </a:r>
          </a:p>
          <a:p>
            <a:r>
              <a:rPr lang="en-US" dirty="0"/>
              <a:t>s is the speedup on a stage of the task that we optimize</a:t>
            </a:r>
          </a:p>
          <a:p>
            <a:r>
              <a:rPr lang="en-US" dirty="0"/>
              <a:t>p is the original proportion of the stage that was optimized</a:t>
            </a:r>
          </a:p>
        </p:txBody>
      </p:sp>
    </p:spTree>
    <p:extLst>
      <p:ext uri="{BB962C8B-B14F-4D97-AF65-F5344CB8AC3E}">
        <p14:creationId xmlns:p14="http://schemas.microsoft.com/office/powerpoint/2010/main" val="2069496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77CA5B0-2172-A543-A21E-A06C1AE63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7489"/>
            <a:ext cx="7162800" cy="6456435"/>
          </a:xfrm>
        </p:spPr>
      </p:pic>
    </p:spTree>
    <p:extLst>
      <p:ext uri="{BB962C8B-B14F-4D97-AF65-F5344CB8AC3E}">
        <p14:creationId xmlns:p14="http://schemas.microsoft.com/office/powerpoint/2010/main" val="103427691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2039</TotalTime>
  <Words>1353</Words>
  <Application>Microsoft Macintosh PowerPoint</Application>
  <PresentationFormat>On-screen Show (4:3)</PresentationFormat>
  <Paragraphs>252</Paragraphs>
  <Slides>31</Slides>
  <Notes>2</Notes>
  <HiddenSlides>7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Avenir Black</vt:lpstr>
      <vt:lpstr>Avenir Book</vt:lpstr>
      <vt:lpstr>Avenir Medium</vt:lpstr>
      <vt:lpstr>Calibri</vt:lpstr>
      <vt:lpstr>Courier</vt:lpstr>
      <vt:lpstr>Helvetica</vt:lpstr>
      <vt:lpstr>Times</vt:lpstr>
      <vt:lpstr>Blank Presentation</vt:lpstr>
      <vt:lpstr>Worksheet</vt:lpstr>
      <vt:lpstr>Scaling Beyond Python</vt:lpstr>
      <vt:lpstr>Overview</vt:lpstr>
      <vt:lpstr>Performance metrics</vt:lpstr>
      <vt:lpstr>Heavily-loaded systems</vt:lpstr>
      <vt:lpstr>Approaches to finding bottleneck</vt:lpstr>
      <vt:lpstr>Some Tools</vt:lpstr>
      <vt:lpstr>Python code profile</vt:lpstr>
      <vt:lpstr>What Improvement Can We Expect</vt:lpstr>
      <vt:lpstr>PowerPoint Presentation</vt:lpstr>
      <vt:lpstr>Disk Primer</vt:lpstr>
      <vt:lpstr>Solid State Disk (SSD)</vt:lpstr>
      <vt:lpstr>SSD Random Reads</vt:lpstr>
      <vt:lpstr>SSD Random Writes</vt:lpstr>
      <vt:lpstr>SSDs and writes</vt:lpstr>
      <vt:lpstr>SSD versus HDD</vt:lpstr>
      <vt:lpstr>SSD (Flash) vs Disk</vt:lpstr>
      <vt:lpstr>Important numbers</vt:lpstr>
      <vt:lpstr>Fixing a bottleneck</vt:lpstr>
      <vt:lpstr>Incommensurate Scaling: Latency improves slowly</vt:lpstr>
      <vt:lpstr>Clicker Question</vt:lpstr>
      <vt:lpstr>Why is Python So Slow</vt:lpstr>
      <vt:lpstr>Trigrams</vt:lpstr>
      <vt:lpstr>Tree Index</vt:lpstr>
      <vt:lpstr>Tree Index</vt:lpstr>
      <vt:lpstr>Tree Index</vt:lpstr>
      <vt:lpstr>Caching often cannot help writes</vt:lpstr>
      <vt:lpstr>I/O concurrency motivation</vt:lpstr>
      <vt:lpstr>Use several threads to overlap I/O</vt:lpstr>
      <vt:lpstr>Scheduling</vt:lpstr>
      <vt:lpstr>Parallel hardware</vt:lpstr>
      <vt:lpstr>Summary</vt:lpstr>
    </vt:vector>
  </TitlesOfParts>
  <Company>CSAIL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 server</dc:title>
  <dc:creator>Frans Kaashoek</dc:creator>
  <cp:lastModifiedBy>Samuel R Madden</cp:lastModifiedBy>
  <cp:revision>105</cp:revision>
  <cp:lastPrinted>2011-03-03T13:20:22Z</cp:lastPrinted>
  <dcterms:created xsi:type="dcterms:W3CDTF">2006-03-05T01:13:21Z</dcterms:created>
  <dcterms:modified xsi:type="dcterms:W3CDTF">2019-10-21T17:23:55Z</dcterms:modified>
</cp:coreProperties>
</file>