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22"/>
  </p:notesMasterIdLst>
  <p:handoutMasterIdLst>
    <p:handoutMasterId r:id="rId123"/>
  </p:handoutMasterIdLst>
  <p:sldIdLst>
    <p:sldId id="256" r:id="rId2"/>
    <p:sldId id="257" r:id="rId3"/>
    <p:sldId id="263" r:id="rId4"/>
    <p:sldId id="264" r:id="rId5"/>
    <p:sldId id="318" r:id="rId6"/>
    <p:sldId id="319" r:id="rId7"/>
    <p:sldId id="317" r:id="rId8"/>
    <p:sldId id="320" r:id="rId9"/>
    <p:sldId id="267" r:id="rId10"/>
    <p:sldId id="329" r:id="rId11"/>
    <p:sldId id="321" r:id="rId12"/>
    <p:sldId id="328" r:id="rId13"/>
    <p:sldId id="323" r:id="rId14"/>
    <p:sldId id="325" r:id="rId15"/>
    <p:sldId id="326" r:id="rId16"/>
    <p:sldId id="422" r:id="rId17"/>
    <p:sldId id="292" r:id="rId18"/>
    <p:sldId id="293" r:id="rId19"/>
    <p:sldId id="444" r:id="rId20"/>
    <p:sldId id="420" r:id="rId21"/>
    <p:sldId id="269" r:id="rId22"/>
    <p:sldId id="421" r:id="rId23"/>
    <p:sldId id="271" r:id="rId24"/>
    <p:sldId id="302" r:id="rId25"/>
    <p:sldId id="304" r:id="rId26"/>
    <p:sldId id="330" r:id="rId27"/>
    <p:sldId id="454" r:id="rId28"/>
    <p:sldId id="327" r:id="rId29"/>
    <p:sldId id="279" r:id="rId30"/>
    <p:sldId id="445" r:id="rId31"/>
    <p:sldId id="335" r:id="rId32"/>
    <p:sldId id="282" r:id="rId33"/>
    <p:sldId id="338" r:id="rId34"/>
    <p:sldId id="339" r:id="rId35"/>
    <p:sldId id="368" r:id="rId36"/>
    <p:sldId id="369" r:id="rId37"/>
    <p:sldId id="372" r:id="rId38"/>
    <p:sldId id="373" r:id="rId39"/>
    <p:sldId id="456" r:id="rId40"/>
    <p:sldId id="409" r:id="rId41"/>
    <p:sldId id="410" r:id="rId42"/>
    <p:sldId id="355" r:id="rId43"/>
    <p:sldId id="391" r:id="rId44"/>
    <p:sldId id="442" r:id="rId45"/>
    <p:sldId id="353" r:id="rId46"/>
    <p:sldId id="354" r:id="rId47"/>
    <p:sldId id="341" r:id="rId48"/>
    <p:sldId id="342" r:id="rId49"/>
    <p:sldId id="346" r:id="rId50"/>
    <p:sldId id="347" r:id="rId51"/>
    <p:sldId id="348" r:id="rId52"/>
    <p:sldId id="344" r:id="rId53"/>
    <p:sldId id="345" r:id="rId54"/>
    <p:sldId id="349" r:id="rId55"/>
    <p:sldId id="352" r:id="rId56"/>
    <p:sldId id="366" r:id="rId57"/>
    <p:sldId id="351" r:id="rId58"/>
    <p:sldId id="443" r:id="rId59"/>
    <p:sldId id="343" r:id="rId60"/>
    <p:sldId id="359" r:id="rId61"/>
    <p:sldId id="356" r:id="rId62"/>
    <p:sldId id="360" r:id="rId63"/>
    <p:sldId id="448" r:id="rId64"/>
    <p:sldId id="449" r:id="rId65"/>
    <p:sldId id="358" r:id="rId66"/>
    <p:sldId id="361" r:id="rId67"/>
    <p:sldId id="367" r:id="rId68"/>
    <p:sldId id="362" r:id="rId69"/>
    <p:sldId id="365" r:id="rId70"/>
    <p:sldId id="363" r:id="rId71"/>
    <p:sldId id="364" r:id="rId72"/>
    <p:sldId id="374" r:id="rId73"/>
    <p:sldId id="384" r:id="rId74"/>
    <p:sldId id="423" r:id="rId75"/>
    <p:sldId id="424" r:id="rId76"/>
    <p:sldId id="425" r:id="rId77"/>
    <p:sldId id="426" r:id="rId78"/>
    <p:sldId id="427" r:id="rId79"/>
    <p:sldId id="440" r:id="rId80"/>
    <p:sldId id="441" r:id="rId81"/>
    <p:sldId id="428" r:id="rId82"/>
    <p:sldId id="429" r:id="rId83"/>
    <p:sldId id="430" r:id="rId84"/>
    <p:sldId id="432" r:id="rId85"/>
    <p:sldId id="433" r:id="rId86"/>
    <p:sldId id="434" r:id="rId87"/>
    <p:sldId id="439" r:id="rId88"/>
    <p:sldId id="437" r:id="rId89"/>
    <p:sldId id="435" r:id="rId90"/>
    <p:sldId id="436" r:id="rId91"/>
    <p:sldId id="457" r:id="rId92"/>
    <p:sldId id="458" r:id="rId93"/>
    <p:sldId id="380" r:id="rId94"/>
    <p:sldId id="377" r:id="rId95"/>
    <p:sldId id="378" r:id="rId96"/>
    <p:sldId id="381" r:id="rId97"/>
    <p:sldId id="382" r:id="rId98"/>
    <p:sldId id="451" r:id="rId99"/>
    <p:sldId id="452" r:id="rId100"/>
    <p:sldId id="446" r:id="rId101"/>
    <p:sldId id="376" r:id="rId102"/>
    <p:sldId id="387" r:id="rId103"/>
    <p:sldId id="386" r:id="rId104"/>
    <p:sldId id="388" r:id="rId105"/>
    <p:sldId id="389" r:id="rId106"/>
    <p:sldId id="390" r:id="rId107"/>
    <p:sldId id="411" r:id="rId108"/>
    <p:sldId id="412" r:id="rId109"/>
    <p:sldId id="447" r:id="rId110"/>
    <p:sldId id="413" r:id="rId111"/>
    <p:sldId id="414" r:id="rId112"/>
    <p:sldId id="396" r:id="rId113"/>
    <p:sldId id="395" r:id="rId114"/>
    <p:sldId id="397" r:id="rId115"/>
    <p:sldId id="398" r:id="rId116"/>
    <p:sldId id="408" r:id="rId117"/>
    <p:sldId id="392" r:id="rId118"/>
    <p:sldId id="455" r:id="rId119"/>
    <p:sldId id="419" r:id="rId120"/>
    <p:sldId id="394"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autoAdjust="0"/>
    <p:restoredTop sz="76513" autoAdjust="0"/>
  </p:normalViewPr>
  <p:slideViewPr>
    <p:cSldViewPr snapToGrid="0">
      <p:cViewPr varScale="1">
        <p:scale>
          <a:sx n="86" d="100"/>
          <a:sy n="86" d="100"/>
        </p:scale>
        <p:origin x="2400" y="60"/>
      </p:cViewPr>
      <p:guideLst/>
    </p:cSldViewPr>
  </p:slideViewPr>
  <p:outlineViewPr>
    <p:cViewPr>
      <p:scale>
        <a:sx n="33" d="100"/>
        <a:sy n="33" d="100"/>
      </p:scale>
      <p:origin x="0" y="-11250"/>
    </p:cViewPr>
  </p:outlineViewPr>
  <p:notesTextViewPr>
    <p:cViewPr>
      <p:scale>
        <a:sx n="1" d="1"/>
        <a:sy n="1" d="1"/>
      </p:scale>
      <p:origin x="0" y="0"/>
    </p:cViewPr>
  </p:notesTextViewPr>
  <p:sorterViewPr>
    <p:cViewPr>
      <p:scale>
        <a:sx n="100" d="100"/>
        <a:sy n="100" d="100"/>
      </p:scale>
      <p:origin x="0" y="-6774"/>
    </p:cViewPr>
  </p:sorterViewPr>
  <p:notesViewPr>
    <p:cSldViewPr snapToGrid="0">
      <p:cViewPr varScale="1">
        <p:scale>
          <a:sx n="101" d="100"/>
          <a:sy n="10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39FAC2-1184-4427-B6B4-01D043559A62}" type="datetimeFigureOut">
              <a:rPr lang="en-US" smtClean="0"/>
              <a:t>10/21/2019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6E454D-4C4C-43D0-8073-9CE03F0113B3}" type="slidenum">
              <a:rPr lang="en-US" smtClean="0"/>
              <a:t>‹#›</a:t>
            </a:fld>
            <a:endParaRPr lang="en-US"/>
          </a:p>
        </p:txBody>
      </p:sp>
    </p:spTree>
    <p:extLst>
      <p:ext uri="{BB962C8B-B14F-4D97-AF65-F5344CB8AC3E}">
        <p14:creationId xmlns:p14="http://schemas.microsoft.com/office/powerpoint/2010/main" val="1565147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5D736-1139-4A23-B605-C9336C75A1F6}" type="datetimeFigureOut">
              <a:rPr lang="en-US" smtClean="0"/>
              <a:t>10/21/2019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5A34D-4C2D-4557-A4C0-560E2469A6BA}" type="slidenum">
              <a:rPr lang="en-US" smtClean="0"/>
              <a:t>‹#›</a:t>
            </a:fld>
            <a:endParaRPr lang="en-US"/>
          </a:p>
        </p:txBody>
      </p:sp>
    </p:spTree>
    <p:extLst>
      <p:ext uri="{BB962C8B-B14F-4D97-AF65-F5344CB8AC3E}">
        <p14:creationId xmlns:p14="http://schemas.microsoft.com/office/powerpoint/2010/main" val="157412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sc.ncsu.edu/faculty/healey/PP/index.html#Fig_1"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csc.ncsu.edu/faculty/healey/PP/index.html#Fig_2"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2</a:t>
            </a:fld>
            <a:endParaRPr lang="en-US"/>
          </a:p>
        </p:txBody>
      </p:sp>
    </p:spTree>
    <p:extLst>
      <p:ext uri="{BB962C8B-B14F-4D97-AF65-F5344CB8AC3E}">
        <p14:creationId xmlns:p14="http://schemas.microsoft.com/office/powerpoint/2010/main" val="175827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22</a:t>
            </a:fld>
            <a:endParaRPr lang="en-US"/>
          </a:p>
        </p:txBody>
      </p:sp>
    </p:spTree>
    <p:extLst>
      <p:ext uri="{BB962C8B-B14F-4D97-AF65-F5344CB8AC3E}">
        <p14:creationId xmlns:p14="http://schemas.microsoft.com/office/powerpoint/2010/main" val="282105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https://alumni.stanford.edu/get/page/magazine/article/?article_id=32181</a:t>
            </a:r>
          </a:p>
          <a:p>
            <a:endParaRPr lang="en-US" dirty="0"/>
          </a:p>
          <a:p>
            <a:endParaRPr lang="en-US" dirty="0"/>
          </a:p>
          <a:p>
            <a:r>
              <a:rPr lang="en-US" dirty="0"/>
              <a:t>O-Ring, rubber ring</a:t>
            </a:r>
            <a:r>
              <a:rPr lang="en-US" baseline="0" dirty="0"/>
              <a:t> that is used to seal off joints.</a:t>
            </a:r>
          </a:p>
          <a:p>
            <a:r>
              <a:rPr lang="en-US" baseline="0" dirty="0"/>
              <a:t>They loose flexibility when they are cold. </a:t>
            </a:r>
            <a:endParaRPr lang="en-US" dirty="0"/>
          </a:p>
          <a:p>
            <a:endParaRPr lang="en-US" dirty="0"/>
          </a:p>
          <a:p>
            <a:r>
              <a:rPr lang="en-US" dirty="0"/>
              <a:t>Before the 1986 Challenger launch, NASA engineers had collected data indicating that rubber O-rings failed to seal correctly in cold weather. But </a:t>
            </a:r>
            <a:r>
              <a:rPr lang="en-US" dirty="0" err="1"/>
              <a:t>Tufte</a:t>
            </a:r>
            <a:r>
              <a:rPr lang="en-US" dirty="0"/>
              <a:t> says the charts that made their way up NASA’s chain of command failed to convey fully the dangers of a frigid-morning liftoff. The typography was sloppy. Cutesy icons of rockets obscured key numbers. </a:t>
            </a:r>
          </a:p>
        </p:txBody>
      </p:sp>
      <p:sp>
        <p:nvSpPr>
          <p:cNvPr id="4" name="Slide Number Placeholder 3"/>
          <p:cNvSpPr>
            <a:spLocks noGrp="1"/>
          </p:cNvSpPr>
          <p:nvPr>
            <p:ph type="sldNum" sz="quarter" idx="10"/>
          </p:nvPr>
        </p:nvSpPr>
        <p:spPr/>
        <p:txBody>
          <a:bodyPr/>
          <a:lstStyle/>
          <a:p>
            <a:fld id="{EF75A34D-4C2D-4557-A4C0-560E2469A6BA}" type="slidenum">
              <a:rPr lang="en-US" smtClean="0"/>
              <a:t>23</a:t>
            </a:fld>
            <a:endParaRPr lang="en-US"/>
          </a:p>
        </p:txBody>
      </p:sp>
    </p:spTree>
    <p:extLst>
      <p:ext uri="{BB962C8B-B14F-4D97-AF65-F5344CB8AC3E}">
        <p14:creationId xmlns:p14="http://schemas.microsoft.com/office/powerpoint/2010/main" val="4098432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Multiplication</a:t>
            </a:r>
            <a:r>
              <a:rPr lang="en-US" baseline="0" dirty="0"/>
              <a:t> mental vs. pen and paper. Between 5 – 10 times faster just by the fact we can offload something onto paper. </a:t>
            </a:r>
            <a:endParaRPr lang="en-US" dirty="0"/>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26</a:t>
            </a:fld>
            <a:endParaRPr lang="en-US"/>
          </a:p>
        </p:txBody>
      </p:sp>
    </p:spTree>
    <p:extLst>
      <p:ext uri="{BB962C8B-B14F-4D97-AF65-F5344CB8AC3E}">
        <p14:creationId xmlns:p14="http://schemas.microsoft.com/office/powerpoint/2010/main" val="2290620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27</a:t>
            </a:fld>
            <a:endParaRPr lang="en-US"/>
          </a:p>
        </p:txBody>
      </p:sp>
    </p:spTree>
    <p:extLst>
      <p:ext uri="{BB962C8B-B14F-4D97-AF65-F5344CB8AC3E}">
        <p14:creationId xmlns:p14="http://schemas.microsoft.com/office/powerpoint/2010/main" val="3094094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28</a:t>
            </a:fld>
            <a:endParaRPr lang="en-US"/>
          </a:p>
        </p:txBody>
      </p:sp>
    </p:spTree>
    <p:extLst>
      <p:ext uri="{BB962C8B-B14F-4D97-AF65-F5344CB8AC3E}">
        <p14:creationId xmlns:p14="http://schemas.microsoft.com/office/powerpoint/2010/main" val="1224126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30</a:t>
            </a:fld>
            <a:endParaRPr lang="en-US"/>
          </a:p>
        </p:txBody>
      </p:sp>
    </p:spTree>
    <p:extLst>
      <p:ext uri="{BB962C8B-B14F-4D97-AF65-F5344CB8AC3E}">
        <p14:creationId xmlns:p14="http://schemas.microsoft.com/office/powerpoint/2010/main" val="2593198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31</a:t>
            </a:fld>
            <a:endParaRPr lang="en-US"/>
          </a:p>
        </p:txBody>
      </p:sp>
    </p:spTree>
    <p:extLst>
      <p:ext uri="{BB962C8B-B14F-4D97-AF65-F5344CB8AC3E}">
        <p14:creationId xmlns:p14="http://schemas.microsoft.com/office/powerpoint/2010/main" val="979723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Model</a:t>
            </a:r>
            <a:r>
              <a:rPr lang="en-US" baseline="0" dirty="0"/>
              <a:t> tells you how the data is organized</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33</a:t>
            </a:fld>
            <a:endParaRPr lang="en-US"/>
          </a:p>
        </p:txBody>
      </p:sp>
    </p:spTree>
    <p:extLst>
      <p:ext uri="{BB962C8B-B14F-4D97-AF65-F5344CB8AC3E}">
        <p14:creationId xmlns:p14="http://schemas.microsoft.com/office/powerpoint/2010/main" val="2090807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might</a:t>
            </a:r>
            <a:r>
              <a:rPr lang="en-US" baseline="0" dirty="0"/>
              <a:t> be temporal. Widely enough used to create an on category</a:t>
            </a:r>
          </a:p>
          <a:p>
            <a:endParaRPr lang="en-US" baseline="0" dirty="0"/>
          </a:p>
          <a:p>
            <a:r>
              <a:rPr lang="en-US" baseline="0" dirty="0"/>
              <a:t>SQL is a way to describe data models</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34</a:t>
            </a:fld>
            <a:endParaRPr lang="en-US"/>
          </a:p>
        </p:txBody>
      </p:sp>
    </p:spTree>
    <p:extLst>
      <p:ext uri="{BB962C8B-B14F-4D97-AF65-F5344CB8AC3E}">
        <p14:creationId xmlns:p14="http://schemas.microsoft.com/office/powerpoint/2010/main" val="111934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Data model is made out of variables. Think columns in SQL. </a:t>
            </a:r>
          </a:p>
          <a:p>
            <a:r>
              <a:rPr lang="en-US" baseline="0" dirty="0"/>
              <a:t>They have physical types and have a level of measurement. </a:t>
            </a:r>
          </a:p>
          <a:p>
            <a:endParaRPr lang="en-US" baseline="0" dirty="0"/>
          </a:p>
          <a:p>
            <a:r>
              <a:rPr lang="en-US" baseline="0" dirty="0"/>
              <a:t>Helps you how to interpret the values of a variable.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35</a:t>
            </a:fld>
            <a:endParaRPr lang="en-US"/>
          </a:p>
        </p:txBody>
      </p:sp>
    </p:spTree>
    <p:extLst>
      <p:ext uri="{BB962C8B-B14F-4D97-AF65-F5344CB8AC3E}">
        <p14:creationId xmlns:p14="http://schemas.microsoft.com/office/powerpoint/2010/main" val="377668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white</a:t>
            </a:r>
            <a:r>
              <a:rPr lang="en-US" baseline="0" dirty="0"/>
              <a:t> box in the corner which is 0.7% is what we are aware of when all this processing is happening</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7</a:t>
            </a:fld>
            <a:endParaRPr lang="en-US"/>
          </a:p>
        </p:txBody>
      </p:sp>
    </p:spTree>
    <p:extLst>
      <p:ext uri="{BB962C8B-B14F-4D97-AF65-F5344CB8AC3E}">
        <p14:creationId xmlns:p14="http://schemas.microsoft.com/office/powerpoint/2010/main" val="1678113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http://en.wikipedia.org/wiki/Level_of_measurement</a:t>
            </a:r>
          </a:p>
        </p:txBody>
      </p:sp>
      <p:sp>
        <p:nvSpPr>
          <p:cNvPr id="4" name="Slide Number Placeholder 3"/>
          <p:cNvSpPr>
            <a:spLocks noGrp="1"/>
          </p:cNvSpPr>
          <p:nvPr>
            <p:ph type="sldNum" sz="quarter" idx="10"/>
          </p:nvPr>
        </p:nvSpPr>
        <p:spPr/>
        <p:txBody>
          <a:bodyPr/>
          <a:lstStyle/>
          <a:p>
            <a:fld id="{EF75A34D-4C2D-4557-A4C0-560E2469A6BA}" type="slidenum">
              <a:rPr lang="en-US" smtClean="0"/>
              <a:t>36</a:t>
            </a:fld>
            <a:endParaRPr lang="en-US"/>
          </a:p>
        </p:txBody>
      </p:sp>
    </p:spTree>
    <p:extLst>
      <p:ext uri="{BB962C8B-B14F-4D97-AF65-F5344CB8AC3E}">
        <p14:creationId xmlns:p14="http://schemas.microsoft.com/office/powerpoint/2010/main" val="3130104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http://en.wikipedia.org/wiki/Level_of_measurement</a:t>
            </a:r>
          </a:p>
          <a:p>
            <a:endParaRPr lang="en-US" dirty="0"/>
          </a:p>
          <a:p>
            <a:endParaRPr lang="en-US" dirty="0"/>
          </a:p>
          <a:p>
            <a:r>
              <a:rPr lang="en-US" dirty="0"/>
              <a:t>Interval: arbitrarily-defined zero point. Can not perform ratios.</a:t>
            </a:r>
            <a:r>
              <a:rPr lang="en-US" baseline="0" dirty="0"/>
              <a:t> </a:t>
            </a:r>
          </a:p>
          <a:p>
            <a:r>
              <a:rPr lang="en-US" baseline="0" dirty="0"/>
              <a:t>9am is twice as long as 11am? </a:t>
            </a:r>
          </a:p>
          <a:p>
            <a:r>
              <a:rPr lang="en-US" baseline="0" dirty="0"/>
              <a:t>Can only compare intervals: from 9am to 11am is twice as long as from 9am to 10am.</a:t>
            </a:r>
            <a:endParaRPr lang="en-US" dirty="0"/>
          </a:p>
          <a:p>
            <a:r>
              <a:rPr lang="en-US" dirty="0"/>
              <a:t>Ratios are not meaningful since 20 °C cannot be said to be "twice as hot" as 10 °C, nor can </a:t>
            </a:r>
          </a:p>
          <a:p>
            <a:endParaRPr lang="en-US" dirty="0"/>
          </a:p>
          <a:p>
            <a:r>
              <a:rPr lang="en-US" dirty="0"/>
              <a:t>Meters, 10m is twice as long as 5m</a:t>
            </a:r>
          </a:p>
        </p:txBody>
      </p:sp>
      <p:sp>
        <p:nvSpPr>
          <p:cNvPr id="4" name="Slide Number Placeholder 3"/>
          <p:cNvSpPr>
            <a:spLocks noGrp="1"/>
          </p:cNvSpPr>
          <p:nvPr>
            <p:ph type="sldNum" sz="quarter" idx="10"/>
          </p:nvPr>
        </p:nvSpPr>
        <p:spPr/>
        <p:txBody>
          <a:bodyPr/>
          <a:lstStyle/>
          <a:p>
            <a:fld id="{EF75A34D-4C2D-4557-A4C0-560E2469A6BA}" type="slidenum">
              <a:rPr lang="en-US" smtClean="0"/>
              <a:t>37</a:t>
            </a:fld>
            <a:endParaRPr lang="en-US"/>
          </a:p>
        </p:txBody>
      </p:sp>
    </p:spTree>
    <p:extLst>
      <p:ext uri="{BB962C8B-B14F-4D97-AF65-F5344CB8AC3E}">
        <p14:creationId xmlns:p14="http://schemas.microsoft.com/office/powerpoint/2010/main" val="804259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http://en.wikipedia.org/wiki/Level_of_measurement</a:t>
            </a:r>
          </a:p>
        </p:txBody>
      </p:sp>
      <p:sp>
        <p:nvSpPr>
          <p:cNvPr id="4" name="Slide Number Placeholder 3"/>
          <p:cNvSpPr>
            <a:spLocks noGrp="1"/>
          </p:cNvSpPr>
          <p:nvPr>
            <p:ph type="sldNum" sz="quarter" idx="10"/>
          </p:nvPr>
        </p:nvSpPr>
        <p:spPr/>
        <p:txBody>
          <a:bodyPr/>
          <a:lstStyle/>
          <a:p>
            <a:fld id="{EF75A34D-4C2D-4557-A4C0-560E2469A6BA}" type="slidenum">
              <a:rPr lang="en-US" smtClean="0"/>
              <a:t>38</a:t>
            </a:fld>
            <a:endParaRPr lang="en-US"/>
          </a:p>
        </p:txBody>
      </p:sp>
    </p:spTree>
    <p:extLst>
      <p:ext uri="{BB962C8B-B14F-4D97-AF65-F5344CB8AC3E}">
        <p14:creationId xmlns:p14="http://schemas.microsoft.com/office/powerpoint/2010/main" val="2699242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is B</a:t>
            </a:r>
          </a:p>
        </p:txBody>
      </p:sp>
      <p:sp>
        <p:nvSpPr>
          <p:cNvPr id="4" name="Slide Number Placeholder 3"/>
          <p:cNvSpPr>
            <a:spLocks noGrp="1"/>
          </p:cNvSpPr>
          <p:nvPr>
            <p:ph type="sldNum" sz="quarter" idx="5"/>
          </p:nvPr>
        </p:nvSpPr>
        <p:spPr/>
        <p:txBody>
          <a:bodyPr/>
          <a:lstStyle/>
          <a:p>
            <a:fld id="{EF75A34D-4C2D-4557-A4C0-560E2469A6BA}" type="slidenum">
              <a:rPr lang="en-US" smtClean="0"/>
              <a:t>39</a:t>
            </a:fld>
            <a:endParaRPr lang="en-US"/>
          </a:p>
        </p:txBody>
      </p:sp>
    </p:spTree>
    <p:extLst>
      <p:ext uri="{BB962C8B-B14F-4D97-AF65-F5344CB8AC3E}">
        <p14:creationId xmlns:p14="http://schemas.microsoft.com/office/powerpoint/2010/main" val="2566176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41</a:t>
            </a:fld>
            <a:endParaRPr lang="en-US"/>
          </a:p>
        </p:txBody>
      </p:sp>
    </p:spTree>
    <p:extLst>
      <p:ext uri="{BB962C8B-B14F-4D97-AF65-F5344CB8AC3E}">
        <p14:creationId xmlns:p14="http://schemas.microsoft.com/office/powerpoint/2010/main" val="3401142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rods and cones that populate the retina are tuned to detect a limited set of visual</a:t>
            </a:r>
          </a:p>
          <a:p>
            <a:r>
              <a:rPr lang="en-US" sz="1200" b="0" i="0" u="none" strike="noStrike" kern="1200" baseline="0" dirty="0">
                <a:solidFill>
                  <a:schemeClr val="tx1"/>
                </a:solidFill>
                <a:latin typeface="+mn-lt"/>
                <a:ea typeface="+mn-ea"/>
                <a:cs typeface="+mn-cs"/>
              </a:rPr>
              <a:t>attributes, such as shape and color.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we perceive an object, that perception is</a:t>
            </a:r>
          </a:p>
          <a:p>
            <a:r>
              <a:rPr lang="en-US" sz="1200" b="0" i="0" u="none" strike="noStrike" kern="1200" baseline="0" dirty="0">
                <a:solidFill>
                  <a:schemeClr val="tx1"/>
                </a:solidFill>
                <a:latin typeface="+mn-lt"/>
                <a:ea typeface="+mn-ea"/>
                <a:cs typeface="+mn-cs"/>
              </a:rPr>
              <a:t>constructed from a combination of these simple visual attributes. Even though an object as a</a:t>
            </a:r>
          </a:p>
          <a:p>
            <a:r>
              <a:rPr lang="en-US" sz="1200" b="0" i="0" u="none" strike="noStrike" kern="1200" baseline="0" dirty="0">
                <a:solidFill>
                  <a:schemeClr val="tx1"/>
                </a:solidFill>
                <a:latin typeface="+mn-lt"/>
                <a:ea typeface="+mn-ea"/>
                <a:cs typeface="+mn-cs"/>
              </a:rPr>
              <a:t>whole might take some conscious effort to identify, the basic visual attributes that combine to</a:t>
            </a:r>
          </a:p>
          <a:p>
            <a:r>
              <a:rPr lang="en-US" sz="1200" b="0" i="0" u="none" strike="noStrike" kern="1200" baseline="0" dirty="0">
                <a:solidFill>
                  <a:schemeClr val="tx1"/>
                </a:solidFill>
                <a:latin typeface="+mn-lt"/>
                <a:ea typeface="+mn-ea"/>
                <a:cs typeface="+mn-cs"/>
              </a:rPr>
              <a:t>make up that object are perceived without any conscious effort. Perception of these basic</a:t>
            </a:r>
          </a:p>
          <a:p>
            <a:r>
              <a:rPr lang="en-US" sz="1200" b="0" i="0" u="none" strike="noStrike" kern="1200" baseline="0" dirty="0">
                <a:solidFill>
                  <a:schemeClr val="tx1"/>
                </a:solidFill>
                <a:latin typeface="+mn-lt"/>
                <a:ea typeface="+mn-ea"/>
                <a:cs typeface="+mn-cs"/>
              </a:rPr>
              <a:t>visual attributes is called "</a:t>
            </a:r>
            <a:r>
              <a:rPr lang="en-US" sz="1200" b="0" i="0" u="none" strike="noStrike" kern="1200" baseline="0" dirty="0" err="1">
                <a:solidFill>
                  <a:schemeClr val="tx1"/>
                </a:solidFill>
                <a:latin typeface="+mn-lt"/>
                <a:ea typeface="+mn-ea"/>
                <a:cs typeface="+mn-cs"/>
              </a:rPr>
              <a:t>preattentive</a:t>
            </a:r>
            <a:r>
              <a:rPr lang="en-US" sz="1200" b="0" i="0" u="none" strike="noStrike" kern="1200" baseline="0" dirty="0">
                <a:solidFill>
                  <a:schemeClr val="tx1"/>
                </a:solidFill>
                <a:latin typeface="+mn-lt"/>
                <a:ea typeface="+mn-ea"/>
                <a:cs typeface="+mn-cs"/>
              </a:rPr>
              <a:t>" processing, in contrast to the conscious part of</a:t>
            </a:r>
          </a:p>
          <a:p>
            <a:r>
              <a:rPr lang="en-US" sz="1200" b="0" i="0" u="none" strike="noStrike" kern="1200" baseline="0" dirty="0">
                <a:solidFill>
                  <a:schemeClr val="tx1"/>
                </a:solidFill>
                <a:latin typeface="+mn-lt"/>
                <a:ea typeface="+mn-ea"/>
                <a:cs typeface="+mn-cs"/>
              </a:rPr>
              <a:t>perception, which is called "attentive" processing. </a:t>
            </a:r>
            <a:r>
              <a:rPr lang="en-US" sz="1200" b="0" i="0" u="none" strike="noStrike" kern="1200" baseline="0" dirty="0" err="1">
                <a:solidFill>
                  <a:schemeClr val="tx1"/>
                </a:solidFill>
                <a:latin typeface="+mn-lt"/>
                <a:ea typeface="+mn-ea"/>
                <a:cs typeface="+mn-cs"/>
              </a:rPr>
              <a:t>Preattentive</a:t>
            </a:r>
            <a:r>
              <a:rPr lang="en-US" sz="1200" b="0" i="0" u="none" strike="noStrike" kern="1200" baseline="0" dirty="0">
                <a:solidFill>
                  <a:schemeClr val="tx1"/>
                </a:solidFill>
                <a:latin typeface="+mn-lt"/>
                <a:ea typeface="+mn-ea"/>
                <a:cs typeface="+mn-cs"/>
              </a:rPr>
              <a:t> processing is extremely fast</a:t>
            </a:r>
          </a:p>
          <a:p>
            <a:r>
              <a:rPr lang="en-US" sz="1200" b="0" i="0" u="none" strike="noStrike" kern="1200" baseline="0" dirty="0">
                <a:solidFill>
                  <a:schemeClr val="tx1"/>
                </a:solidFill>
                <a:latin typeface="+mn-lt"/>
                <a:ea typeface="+mn-ea"/>
                <a:cs typeface="+mn-cs"/>
              </a:rPr>
              <a:t>and broadband in that we can simultaneously perceive a large number of these basic visual</a:t>
            </a:r>
          </a:p>
          <a:p>
            <a:r>
              <a:rPr lang="en-US" sz="1200" b="0" i="0" u="none" strike="noStrike" kern="1200" baseline="0" dirty="0">
                <a:solidFill>
                  <a:schemeClr val="tx1"/>
                </a:solidFill>
                <a:latin typeface="+mn-lt"/>
                <a:ea typeface="+mn-ea"/>
                <a:cs typeface="+mn-cs"/>
              </a:rPr>
              <a:t>attributes, called "</a:t>
            </a:r>
            <a:r>
              <a:rPr lang="en-US" sz="1200" b="0" i="0" u="none" strike="noStrike" kern="1200" baseline="0" dirty="0" err="1">
                <a:solidFill>
                  <a:schemeClr val="tx1"/>
                </a:solidFill>
                <a:latin typeface="+mn-lt"/>
                <a:ea typeface="+mn-ea"/>
                <a:cs typeface="+mn-cs"/>
              </a:rPr>
              <a:t>preattentive</a:t>
            </a:r>
            <a:r>
              <a:rPr lang="en-US" sz="1200" b="0" i="0" u="none" strike="noStrike" kern="1200" baseline="0" dirty="0">
                <a:solidFill>
                  <a:schemeClr val="tx1"/>
                </a:solidFill>
                <a:latin typeface="+mn-lt"/>
                <a:ea typeface="+mn-ea"/>
                <a:cs typeface="+mn-cs"/>
              </a:rPr>
              <a:t> attributes." </a:t>
            </a:r>
            <a:r>
              <a:rPr lang="en-US" sz="1200" b="0" i="0" u="none" strike="noStrike" kern="1200" baseline="0" dirty="0" err="1">
                <a:solidFill>
                  <a:schemeClr val="tx1"/>
                </a:solidFill>
                <a:latin typeface="+mn-lt"/>
                <a:ea typeface="+mn-ea"/>
                <a:cs typeface="+mn-cs"/>
              </a:rPr>
              <a:t>Preattentive</a:t>
            </a:r>
            <a:r>
              <a:rPr lang="en-US" sz="1200" b="0" i="0" u="none" strike="noStrike" kern="1200" baseline="0" dirty="0">
                <a:solidFill>
                  <a:schemeClr val="tx1"/>
                </a:solidFill>
                <a:latin typeface="+mn-lt"/>
                <a:ea typeface="+mn-ea"/>
                <a:cs typeface="+mn-cs"/>
              </a:rPr>
              <a:t> perception is done in parallel, but</a:t>
            </a:r>
          </a:p>
          <a:p>
            <a:r>
              <a:rPr lang="en-US" sz="1200" b="0" i="0" u="none" strike="noStrike" kern="1200" baseline="0" dirty="0">
                <a:solidFill>
                  <a:schemeClr val="tx1"/>
                </a:solidFill>
                <a:latin typeface="+mn-lt"/>
                <a:ea typeface="+mn-ea"/>
                <a:cs typeface="+mn-cs"/>
              </a:rPr>
              <a:t>attentive processing is done serially and is, therefore, much slower. Here's an exercise that</a:t>
            </a:r>
          </a:p>
          <a:p>
            <a:r>
              <a:rPr lang="en-US" sz="1200" b="0" i="0" u="none" strike="noStrike" kern="1200" baseline="0" dirty="0">
                <a:solidFill>
                  <a:schemeClr val="tx1"/>
                </a:solidFill>
                <a:latin typeface="+mn-lt"/>
                <a:ea typeface="+mn-ea"/>
                <a:cs typeface="+mn-cs"/>
              </a:rPr>
              <a:t>illustrates the difference between these two types of visual perception. Take a few seconds to</a:t>
            </a:r>
          </a:p>
          <a:p>
            <a:r>
              <a:rPr lang="en-US" sz="1200" b="0" i="0" u="none" strike="noStrike" kern="1200" baseline="0" dirty="0">
                <a:solidFill>
                  <a:schemeClr val="tx1"/>
                </a:solidFill>
                <a:latin typeface="+mn-lt"/>
                <a:ea typeface="+mn-ea"/>
                <a:cs typeface="+mn-cs"/>
              </a:rPr>
              <a:t>count how many times the number "5" appears in Figure 3.</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43</a:t>
            </a:fld>
            <a:endParaRPr lang="en-US"/>
          </a:p>
        </p:txBody>
      </p:sp>
    </p:spTree>
    <p:extLst>
      <p:ext uri="{BB962C8B-B14F-4D97-AF65-F5344CB8AC3E}">
        <p14:creationId xmlns:p14="http://schemas.microsoft.com/office/powerpoint/2010/main" val="3222110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white</a:t>
            </a:r>
            <a:r>
              <a:rPr lang="en-US" baseline="0" dirty="0"/>
              <a:t> box in the corner which is 0.7% is what we are aware of (the conscious part) when all this processing is happening</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44</a:t>
            </a:fld>
            <a:endParaRPr lang="en-US"/>
          </a:p>
        </p:txBody>
      </p:sp>
    </p:spTree>
    <p:extLst>
      <p:ext uri="{BB962C8B-B14F-4D97-AF65-F5344CB8AC3E}">
        <p14:creationId xmlns:p14="http://schemas.microsoft.com/office/powerpoint/2010/main" val="2972922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Shapes like 3 and 5 </a:t>
            </a:r>
            <a:r>
              <a:rPr lang="en-US" baseline="0" dirty="0"/>
              <a:t>are too complex to process </a:t>
            </a:r>
            <a:r>
              <a:rPr lang="en-US" baseline="0" dirty="0" err="1"/>
              <a:t>preanttively</a:t>
            </a:r>
            <a:r>
              <a:rPr lang="en-US" baseline="0" dirty="0"/>
              <a:t>.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45</a:t>
            </a:fld>
            <a:endParaRPr lang="en-US"/>
          </a:p>
        </p:txBody>
      </p:sp>
    </p:spTree>
    <p:extLst>
      <p:ext uri="{BB962C8B-B14F-4D97-AF65-F5344CB8AC3E}">
        <p14:creationId xmlns:p14="http://schemas.microsoft.com/office/powerpoint/2010/main" val="1391049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time perception was easy and immediate, because the 5's were encoded with a different</a:t>
            </a:r>
          </a:p>
          <a:p>
            <a:r>
              <a:rPr lang="en-US" sz="1200" b="0" i="0" u="none" strike="noStrike" kern="1200" baseline="0" dirty="0" err="1">
                <a:solidFill>
                  <a:schemeClr val="tx1"/>
                </a:solidFill>
                <a:latin typeface="+mn-lt"/>
                <a:ea typeface="+mn-ea"/>
                <a:cs typeface="+mn-cs"/>
              </a:rPr>
              <a:t>preattentive</a:t>
            </a:r>
            <a:r>
              <a:rPr lang="en-US" sz="1200" b="0" i="0" u="none" strike="noStrike" kern="1200" baseline="0" dirty="0">
                <a:solidFill>
                  <a:schemeClr val="tx1"/>
                </a:solidFill>
                <a:latin typeface="+mn-lt"/>
                <a:ea typeface="+mn-ea"/>
                <a:cs typeface="+mn-cs"/>
              </a:rPr>
              <a:t> visual attribute from the other numbers—in this case, a different color.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Why </a:t>
            </a:r>
            <a:r>
              <a:rPr lang="en-US" sz="1200" b="0" i="0" u="none" strike="noStrike" kern="1200" baseline="0" dirty="0" err="1">
                <a:solidFill>
                  <a:schemeClr val="tx1"/>
                </a:solidFill>
                <a:latin typeface="+mn-lt"/>
                <a:ea typeface="+mn-ea"/>
                <a:cs typeface="+mn-cs"/>
              </a:rPr>
              <a:t>ist</a:t>
            </a:r>
            <a:r>
              <a:rPr lang="en-US" sz="1200" b="0" i="0" u="none" strike="noStrike" kern="1200" baseline="0" dirty="0">
                <a:solidFill>
                  <a:schemeClr val="tx1"/>
                </a:solidFill>
                <a:latin typeface="+mn-lt"/>
                <a:ea typeface="+mn-ea"/>
                <a:cs typeface="+mn-cs"/>
              </a:rPr>
              <a:t> his important to note? Because if you want to visually encode information in a manner that</a:t>
            </a:r>
          </a:p>
          <a:p>
            <a:r>
              <a:rPr lang="en-US" sz="1200" b="0" i="0" u="none" strike="noStrike" kern="1200" baseline="0" dirty="0">
                <a:solidFill>
                  <a:schemeClr val="tx1"/>
                </a:solidFill>
                <a:latin typeface="+mn-lt"/>
                <a:ea typeface="+mn-ea"/>
                <a:cs typeface="+mn-cs"/>
              </a:rPr>
              <a:t>can be perceived instantly and easily by your readers, you now know that you should visually</a:t>
            </a:r>
          </a:p>
          <a:p>
            <a:r>
              <a:rPr lang="en-US" sz="1200" b="0" i="0" u="none" strike="noStrike" kern="1200" baseline="0" dirty="0">
                <a:solidFill>
                  <a:schemeClr val="tx1"/>
                </a:solidFill>
                <a:latin typeface="+mn-lt"/>
                <a:ea typeface="+mn-ea"/>
                <a:cs typeface="+mn-cs"/>
              </a:rPr>
              <a:t>encode the data using </a:t>
            </a:r>
            <a:r>
              <a:rPr lang="en-US" sz="1200" b="0" i="0" u="none" strike="noStrike" kern="1200" baseline="0" dirty="0" err="1">
                <a:solidFill>
                  <a:schemeClr val="tx1"/>
                </a:solidFill>
                <a:latin typeface="+mn-lt"/>
                <a:ea typeface="+mn-ea"/>
                <a:cs typeface="+mn-cs"/>
              </a:rPr>
              <a:t>preattentive</a:t>
            </a:r>
            <a:r>
              <a:rPr lang="en-US" sz="1200" b="0" i="0" u="none" strike="noStrike" kern="1200" baseline="0" dirty="0">
                <a:solidFill>
                  <a:schemeClr val="tx1"/>
                </a:solidFill>
                <a:latin typeface="+mn-lt"/>
                <a:ea typeface="+mn-ea"/>
                <a:cs typeface="+mn-cs"/>
              </a:rPr>
              <a:t> attributes, and if you want some of the data to stand out</a:t>
            </a:r>
          </a:p>
          <a:p>
            <a:r>
              <a:rPr lang="en-US" sz="1200" b="0" i="0" u="none" strike="noStrike" kern="1200" baseline="0" dirty="0">
                <a:solidFill>
                  <a:schemeClr val="tx1"/>
                </a:solidFill>
                <a:latin typeface="+mn-lt"/>
                <a:ea typeface="+mn-ea"/>
                <a:cs typeface="+mn-cs"/>
              </a:rPr>
              <a:t>from the rest, you should encode it using different </a:t>
            </a:r>
            <a:r>
              <a:rPr lang="en-US" sz="1200" b="0" i="0" u="none" strike="noStrike" kern="1200" baseline="0" dirty="0" err="1">
                <a:solidFill>
                  <a:schemeClr val="tx1"/>
                </a:solidFill>
                <a:latin typeface="+mn-lt"/>
                <a:ea typeface="+mn-ea"/>
                <a:cs typeface="+mn-cs"/>
              </a:rPr>
              <a:t>preattentive</a:t>
            </a:r>
            <a:r>
              <a:rPr lang="en-US" sz="1200" b="0" i="0" u="none" strike="noStrike" kern="1200" baseline="0" dirty="0">
                <a:solidFill>
                  <a:schemeClr val="tx1"/>
                </a:solidFill>
                <a:latin typeface="+mn-lt"/>
                <a:ea typeface="+mn-ea"/>
                <a:cs typeface="+mn-cs"/>
              </a:rPr>
              <a:t> attributes.</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46</a:t>
            </a:fld>
            <a:endParaRPr lang="en-US"/>
          </a:p>
        </p:txBody>
      </p:sp>
    </p:spTree>
    <p:extLst>
      <p:ext uri="{BB962C8B-B14F-4D97-AF65-F5344CB8AC3E}">
        <p14:creationId xmlns:p14="http://schemas.microsoft.com/office/powerpoint/2010/main" val="2940136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Crucial to this decision is an understanding of the different visual dimensions. Jacques</a:t>
            </a:r>
          </a:p>
          <a:p>
            <a:r>
              <a:rPr lang="en-US" sz="1200" b="0" i="0" u="none" strike="noStrike" kern="1200" baseline="0" dirty="0" err="1">
                <a:solidFill>
                  <a:schemeClr val="tx1"/>
                </a:solidFill>
                <a:latin typeface="+mn-lt"/>
                <a:ea typeface="+mn-ea"/>
                <a:cs typeface="+mn-cs"/>
              </a:rPr>
              <a:t>Bertin</a:t>
            </a:r>
            <a:r>
              <a:rPr lang="en-US" sz="1200" b="0" i="0" u="none" strike="noStrike" kern="1200" baseline="0" dirty="0">
                <a:solidFill>
                  <a:schemeClr val="tx1"/>
                </a:solidFill>
                <a:latin typeface="+mn-lt"/>
                <a:ea typeface="+mn-ea"/>
                <a:cs typeface="+mn-cs"/>
              </a:rPr>
              <a:t> developed a theory of </a:t>
            </a:r>
            <a:r>
              <a:rPr lang="en-US" sz="1200" b="0" i="1" u="none" strike="noStrike" kern="1200" baseline="0" dirty="0">
                <a:solidFill>
                  <a:schemeClr val="tx1"/>
                </a:solidFill>
                <a:latin typeface="+mn-lt"/>
                <a:ea typeface="+mn-ea"/>
                <a:cs typeface="+mn-cs"/>
              </a:rPr>
              <a:t>visual variables </a:t>
            </a:r>
            <a:r>
              <a:rPr lang="en-US" sz="1200" b="0" i="0" u="none" strike="noStrike" kern="1200" baseline="0" dirty="0">
                <a:solidFill>
                  <a:schemeClr val="tx1"/>
                </a:solidFill>
                <a:latin typeface="+mn-lt"/>
                <a:ea typeface="+mn-ea"/>
                <a:cs typeface="+mn-cs"/>
              </a:rPr>
              <a:t>that is particularly useful here (</a:t>
            </a:r>
            <a:r>
              <a:rPr lang="en-US" sz="1200" b="0" i="0" u="none" strike="noStrike" kern="1200" baseline="0" dirty="0" err="1">
                <a:solidFill>
                  <a:schemeClr val="tx1"/>
                </a:solidFill>
                <a:latin typeface="+mn-lt"/>
                <a:ea typeface="+mn-ea"/>
                <a:cs typeface="+mn-cs"/>
              </a:rPr>
              <a:t>Bertin</a:t>
            </a:r>
            <a:r>
              <a:rPr lang="en-US" sz="1200" b="0" i="0" u="none" strike="noStrike" kern="1200" baseline="0" dirty="0">
                <a:solidFill>
                  <a:schemeClr val="tx1"/>
                </a:solidFill>
                <a:latin typeface="+mn-lt"/>
                <a:ea typeface="+mn-ea"/>
                <a:cs typeface="+mn-cs"/>
              </a:rPr>
              <a:t>,</a:t>
            </a:r>
          </a:p>
          <a:p>
            <a:r>
              <a:rPr lang="en-US" sz="1200" b="0" i="1" u="none" strike="noStrike" kern="1200" baseline="0" dirty="0">
                <a:solidFill>
                  <a:schemeClr val="tx1"/>
                </a:solidFill>
                <a:latin typeface="+mn-lt"/>
                <a:ea typeface="+mn-ea"/>
                <a:cs typeface="+mn-cs"/>
              </a:rPr>
              <a:t>Graphics and Graphics Information Processing</a:t>
            </a:r>
            <a:r>
              <a:rPr lang="en-US" sz="1200" b="0" i="0" u="none" strike="noStrike" kern="1200" baseline="0" dirty="0">
                <a:solidFill>
                  <a:schemeClr val="tx1"/>
                </a:solidFill>
                <a:latin typeface="+mn-lt"/>
                <a:ea typeface="+mn-ea"/>
                <a:cs typeface="+mn-cs"/>
              </a:rPr>
              <a:t>, 1989). </a:t>
            </a:r>
            <a:r>
              <a:rPr lang="en-US" dirty="0"/>
              <a:t>Jacques </a:t>
            </a:r>
            <a:r>
              <a:rPr lang="en-US" dirty="0" err="1"/>
              <a:t>Bertin</a:t>
            </a:r>
            <a:r>
              <a:rPr lang="en-US" dirty="0"/>
              <a:t> was a French cartographer and theorist.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seven visual variables</a:t>
            </a:r>
          </a:p>
          <a:p>
            <a:r>
              <a:rPr lang="en-US" sz="1200" b="0" i="0" u="none" strike="noStrike" kern="1200" baseline="0" dirty="0">
                <a:solidFill>
                  <a:schemeClr val="tx1"/>
                </a:solidFill>
                <a:latin typeface="+mn-lt"/>
                <a:ea typeface="+mn-ea"/>
                <a:cs typeface="+mn-cs"/>
              </a:rPr>
              <a:t>identified by </a:t>
            </a:r>
            <a:r>
              <a:rPr lang="en-US" sz="1200" b="0" i="0" u="none" strike="noStrike" kern="1200" baseline="0" dirty="0" err="1">
                <a:solidFill>
                  <a:schemeClr val="tx1"/>
                </a:solidFill>
                <a:latin typeface="+mn-lt"/>
                <a:ea typeface="+mn-ea"/>
                <a:cs typeface="+mn-cs"/>
              </a:rPr>
              <a:t>Bertin</a:t>
            </a:r>
            <a:r>
              <a:rPr lang="en-US" sz="1200" b="0" i="0" u="none" strike="noStrike" kern="1200" baseline="0" dirty="0">
                <a:solidFill>
                  <a:schemeClr val="tx1"/>
                </a:solidFill>
                <a:latin typeface="+mn-lt"/>
                <a:ea typeface="+mn-ea"/>
                <a:cs typeface="+mn-cs"/>
              </a:rPr>
              <a:t> are shown above. </a:t>
            </a:r>
            <a:r>
              <a:rPr lang="en-US" sz="1200" b="0" i="0" u="none" strike="noStrike" kern="1200" baseline="0" dirty="0" err="1">
                <a:solidFill>
                  <a:schemeClr val="tx1"/>
                </a:solidFill>
                <a:latin typeface="+mn-lt"/>
                <a:ea typeface="+mn-ea"/>
                <a:cs typeface="+mn-cs"/>
              </a:rPr>
              <a:t>Bertin</a:t>
            </a:r>
            <a:r>
              <a:rPr lang="en-US" sz="1200" b="0" i="0" u="none" strike="noStrike" kern="1200" baseline="0" dirty="0">
                <a:solidFill>
                  <a:schemeClr val="tx1"/>
                </a:solidFill>
                <a:latin typeface="+mn-lt"/>
                <a:ea typeface="+mn-ea"/>
                <a:cs typeface="+mn-cs"/>
              </a:rPr>
              <a:t> called these dimensions </a:t>
            </a:r>
            <a:r>
              <a:rPr lang="en-US" sz="1200" b="0" i="1" u="none" strike="noStrike" kern="1200" baseline="0" dirty="0">
                <a:solidFill>
                  <a:schemeClr val="tx1"/>
                </a:solidFill>
                <a:latin typeface="+mn-lt"/>
                <a:ea typeface="+mn-ea"/>
                <a:cs typeface="+mn-cs"/>
              </a:rPr>
              <a:t>retinal variables</a:t>
            </a:r>
            <a:r>
              <a:rPr lang="en-US" sz="1200" b="0" i="0" u="none" strike="noStrike" kern="1200" baseline="0" dirty="0">
                <a:solidFill>
                  <a:schemeClr val="tx1"/>
                </a:solidFill>
                <a:latin typeface="+mn-lt"/>
                <a:ea typeface="+mn-ea"/>
                <a:cs typeface="+mn-cs"/>
              </a:rPr>
              <a:t>, in</a:t>
            </a:r>
          </a:p>
          <a:p>
            <a:r>
              <a:rPr lang="en-US" sz="1200" b="0" i="0" u="none" strike="noStrike" kern="1200" baseline="0" dirty="0">
                <a:solidFill>
                  <a:schemeClr val="tx1"/>
                </a:solidFill>
                <a:latin typeface="+mn-lt"/>
                <a:ea typeface="+mn-ea"/>
                <a:cs typeface="+mn-cs"/>
              </a:rPr>
              <a:t>fact, because they can be compared effortlessly without additional cognitive processing, as</a:t>
            </a:r>
          </a:p>
          <a:p>
            <a:r>
              <a:rPr lang="en-US" sz="1200" b="0" i="0" u="none" strike="noStrike" kern="1200" baseline="0" dirty="0">
                <a:solidFill>
                  <a:schemeClr val="tx1"/>
                </a:solidFill>
                <a:latin typeface="+mn-lt"/>
                <a:ea typeface="+mn-ea"/>
                <a:cs typeface="+mn-cs"/>
              </a:rPr>
              <a:t>if the retina were doing all the work. In terms of the model human processor abstraction,</a:t>
            </a:r>
          </a:p>
          <a:p>
            <a:r>
              <a:rPr lang="en-US" sz="1200" b="0" i="0" u="none" strike="noStrike" kern="1200" baseline="0" dirty="0">
                <a:solidFill>
                  <a:schemeClr val="tx1"/>
                </a:solidFill>
                <a:latin typeface="+mn-lt"/>
                <a:ea typeface="+mn-ea"/>
                <a:cs typeface="+mn-cs"/>
              </a:rPr>
              <a:t>differences along these dimensions can be detected by the Perceptual Processor. Comparing</a:t>
            </a:r>
          </a:p>
          <a:p>
            <a:r>
              <a:rPr lang="en-US" sz="1200" b="0" i="0" u="none" strike="noStrike" kern="1200" baseline="0" dirty="0">
                <a:solidFill>
                  <a:schemeClr val="tx1"/>
                </a:solidFill>
                <a:latin typeface="+mn-lt"/>
                <a:ea typeface="+mn-ea"/>
                <a:cs typeface="+mn-cs"/>
              </a:rPr>
              <a:t>numbers, on the other hand, would require the participation of the Cognitive Processor.</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47</a:t>
            </a:fld>
            <a:endParaRPr lang="en-US"/>
          </a:p>
        </p:txBody>
      </p:sp>
    </p:spTree>
    <p:extLst>
      <p:ext uri="{BB962C8B-B14F-4D97-AF65-F5344CB8AC3E}">
        <p14:creationId xmlns:p14="http://schemas.microsoft.com/office/powerpoint/2010/main" val="360488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Encode</a:t>
            </a:r>
            <a:r>
              <a:rPr lang="en-US" baseline="0" dirty="0"/>
              <a:t> data visually so that it takes advantage of the human visual system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a:t>
            </a:fld>
            <a:endParaRPr lang="en-US"/>
          </a:p>
        </p:txBody>
      </p:sp>
    </p:spTree>
    <p:extLst>
      <p:ext uri="{BB962C8B-B14F-4D97-AF65-F5344CB8AC3E}">
        <p14:creationId xmlns:p14="http://schemas.microsoft.com/office/powerpoint/2010/main" val="3847193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48</a:t>
            </a:fld>
            <a:endParaRPr lang="en-US"/>
          </a:p>
        </p:txBody>
      </p:sp>
    </p:spTree>
    <p:extLst>
      <p:ext uri="{BB962C8B-B14F-4D97-AF65-F5344CB8AC3E}">
        <p14:creationId xmlns:p14="http://schemas.microsoft.com/office/powerpoint/2010/main" val="898950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49</a:t>
            </a:fld>
            <a:endParaRPr lang="en-US"/>
          </a:p>
        </p:txBody>
      </p:sp>
    </p:spTree>
    <p:extLst>
      <p:ext uri="{BB962C8B-B14F-4D97-AF65-F5344CB8AC3E}">
        <p14:creationId xmlns:p14="http://schemas.microsoft.com/office/powerpoint/2010/main" val="3056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51</a:t>
            </a:fld>
            <a:endParaRPr lang="en-US"/>
          </a:p>
        </p:txBody>
      </p:sp>
    </p:spTree>
    <p:extLst>
      <p:ext uri="{BB962C8B-B14F-4D97-AF65-F5344CB8AC3E}">
        <p14:creationId xmlns:p14="http://schemas.microsoft.com/office/powerpoint/2010/main" val="561739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a:t>
            </a:r>
            <a:r>
              <a:rPr lang="en-US" baseline="0" dirty="0"/>
              <a:t> are not all equal. Here again an example with Color. The red circle can be detected super fast. </a:t>
            </a:r>
            <a:endParaRPr lang="en-US" dirty="0"/>
          </a:p>
          <a:p>
            <a:endParaRPr lang="en-US" dirty="0"/>
          </a:p>
          <a:p>
            <a:r>
              <a:rPr lang="en-US" dirty="0"/>
              <a:t>These visual attributes aren't perceptually equal. Some are perceptually stronger than others.</a:t>
            </a:r>
          </a:p>
          <a:p>
            <a:r>
              <a:rPr lang="en-US" dirty="0"/>
              <a:t>Some can be perceived quantitatively and can therefore be used to encode numeric values,</a:t>
            </a:r>
          </a:p>
          <a:p>
            <a:r>
              <a:rPr lang="en-US" dirty="0"/>
              <a:t>and others can't. </a:t>
            </a:r>
          </a:p>
        </p:txBody>
      </p:sp>
      <p:sp>
        <p:nvSpPr>
          <p:cNvPr id="4" name="Slide Number Placeholder 3"/>
          <p:cNvSpPr>
            <a:spLocks noGrp="1"/>
          </p:cNvSpPr>
          <p:nvPr>
            <p:ph type="sldNum" sz="quarter" idx="10"/>
          </p:nvPr>
        </p:nvSpPr>
        <p:spPr/>
        <p:txBody>
          <a:bodyPr/>
          <a:lstStyle/>
          <a:p>
            <a:fld id="{EF75A34D-4C2D-4557-A4C0-560E2469A6BA}" type="slidenum">
              <a:rPr lang="en-US" smtClean="0"/>
              <a:t>52</a:t>
            </a:fld>
            <a:endParaRPr lang="en-US"/>
          </a:p>
        </p:txBody>
      </p:sp>
    </p:spTree>
    <p:extLst>
      <p:ext uri="{BB962C8B-B14F-4D97-AF65-F5344CB8AC3E}">
        <p14:creationId xmlns:p14="http://schemas.microsoft.com/office/powerpoint/2010/main" val="1355768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unique visual property in the target (</a:t>
            </a:r>
            <a:r>
              <a:rPr lang="en-US" i="1" dirty="0"/>
              <a:t>e.g.,</a:t>
            </a:r>
            <a:r>
              <a:rPr lang="en-US" dirty="0"/>
              <a:t> a red hue in </a:t>
            </a:r>
            <a:r>
              <a:rPr lang="en-US" dirty="0">
                <a:hlinkClick r:id="rId3"/>
              </a:rPr>
              <a:t>Fig. 1</a:t>
            </a:r>
            <a:r>
              <a:rPr lang="en-US" dirty="0"/>
              <a:t>, or a curved form in </a:t>
            </a:r>
            <a:r>
              <a:rPr lang="en-US" dirty="0">
                <a:hlinkClick r:id="rId4"/>
              </a:rPr>
              <a:t>Fig. 2</a:t>
            </a:r>
            <a:r>
              <a:rPr lang="en-US" dirty="0"/>
              <a:t>) allows it to "pop out" of a display.</a:t>
            </a:r>
          </a:p>
        </p:txBody>
      </p:sp>
      <p:sp>
        <p:nvSpPr>
          <p:cNvPr id="4" name="Slide Number Placeholder 3"/>
          <p:cNvSpPr>
            <a:spLocks noGrp="1"/>
          </p:cNvSpPr>
          <p:nvPr>
            <p:ph type="sldNum" sz="quarter" idx="10"/>
          </p:nvPr>
        </p:nvSpPr>
        <p:spPr/>
        <p:txBody>
          <a:bodyPr/>
          <a:lstStyle/>
          <a:p>
            <a:fld id="{EF75A34D-4C2D-4557-A4C0-560E2469A6BA}" type="slidenum">
              <a:rPr lang="en-US" smtClean="0"/>
              <a:t>53</a:t>
            </a:fld>
            <a:endParaRPr lang="en-US"/>
          </a:p>
        </p:txBody>
      </p:sp>
    </p:spTree>
    <p:extLst>
      <p:ext uri="{BB962C8B-B14F-4D97-AF65-F5344CB8AC3E}">
        <p14:creationId xmlns:p14="http://schemas.microsoft.com/office/powerpoint/2010/main" val="2751719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an example of conjunction search. The red circle target is made up of two features: red and circular. One of these features is present in each of the distractor objects (red squares and blue circles). This means the visual system has no unique visual property to search for when trying to locate the target. If a viewer searches for red items, the visual system always returns true because there are red squares in each display. Similarly, a search for circular items always sees blue circles. Numerous studies have shown that this target cannot be detected </a:t>
            </a:r>
            <a:r>
              <a:rPr lang="en-US" dirty="0" err="1"/>
              <a:t>preattentively</a:t>
            </a:r>
            <a:r>
              <a:rPr lang="en-US" dirty="0"/>
              <a:t>. Viewers must perform a time-consuming serial search through the displays to confirm its presence or absence.</a:t>
            </a:r>
          </a:p>
        </p:txBody>
      </p:sp>
      <p:sp>
        <p:nvSpPr>
          <p:cNvPr id="4" name="Slide Number Placeholder 3"/>
          <p:cNvSpPr>
            <a:spLocks noGrp="1"/>
          </p:cNvSpPr>
          <p:nvPr>
            <p:ph type="sldNum" sz="quarter" idx="10"/>
          </p:nvPr>
        </p:nvSpPr>
        <p:spPr/>
        <p:txBody>
          <a:bodyPr/>
          <a:lstStyle/>
          <a:p>
            <a:fld id="{EF75A34D-4C2D-4557-A4C0-560E2469A6BA}" type="slidenum">
              <a:rPr lang="en-US" smtClean="0"/>
              <a:t>54</a:t>
            </a:fld>
            <a:endParaRPr lang="en-US"/>
          </a:p>
        </p:txBody>
      </p:sp>
    </p:spTree>
    <p:extLst>
      <p:ext uri="{BB962C8B-B14F-4D97-AF65-F5344CB8AC3E}">
        <p14:creationId xmlns:p14="http://schemas.microsoft.com/office/powerpoint/2010/main" val="255274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4: An example of a boundary detection from </a:t>
            </a:r>
            <a:r>
              <a:rPr lang="en-US" dirty="0" err="1"/>
              <a:t>Treisman's</a:t>
            </a:r>
            <a:r>
              <a:rPr lang="en-US" dirty="0"/>
              <a:t> experiments: (a) a boundary defined by a unique feature hue (red circles and red squares on the top, blue circles and blue squares on the bottom) is </a:t>
            </a:r>
            <a:r>
              <a:rPr lang="en-US" dirty="0" err="1"/>
              <a:t>preattentively</a:t>
            </a:r>
            <a:r>
              <a:rPr lang="en-US" dirty="0"/>
              <a:t> classified as horizontal; (b) a boundary defined by a conjunction of features (red circles and blue squares on the left, blue circles and red squares on the right) cannot be </a:t>
            </a:r>
            <a:r>
              <a:rPr lang="en-US" dirty="0" err="1"/>
              <a:t>preattentively</a:t>
            </a:r>
            <a:r>
              <a:rPr lang="en-US" dirty="0"/>
              <a:t> classified as vertical</a:t>
            </a:r>
          </a:p>
        </p:txBody>
      </p:sp>
      <p:sp>
        <p:nvSpPr>
          <p:cNvPr id="4" name="Slide Number Placeholder 3"/>
          <p:cNvSpPr>
            <a:spLocks noGrp="1"/>
          </p:cNvSpPr>
          <p:nvPr>
            <p:ph type="sldNum" sz="quarter" idx="10"/>
          </p:nvPr>
        </p:nvSpPr>
        <p:spPr/>
        <p:txBody>
          <a:bodyPr/>
          <a:lstStyle/>
          <a:p>
            <a:fld id="{EF75A34D-4C2D-4557-A4C0-560E2469A6BA}" type="slidenum">
              <a:rPr lang="en-US" smtClean="0"/>
              <a:t>55</a:t>
            </a:fld>
            <a:endParaRPr lang="en-US"/>
          </a:p>
        </p:txBody>
      </p:sp>
    </p:spTree>
    <p:extLst>
      <p:ext uri="{BB962C8B-B14F-4D97-AF65-F5344CB8AC3E}">
        <p14:creationId xmlns:p14="http://schemas.microsoft.com/office/powerpoint/2010/main" val="2323737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a:t>
            </a:r>
            <a:r>
              <a:rPr lang="en-US" baseline="0" dirty="0"/>
              <a:t>a number of </a:t>
            </a:r>
            <a:r>
              <a:rPr lang="en-US" baseline="0" dirty="0" err="1"/>
              <a:t>preattentive</a:t>
            </a:r>
            <a:r>
              <a:rPr lang="en-US" baseline="0" dirty="0"/>
              <a:t> variables that we can play with.</a:t>
            </a:r>
          </a:p>
          <a:p>
            <a:r>
              <a:rPr lang="en-US" sz="1200" b="0" i="0" u="none" strike="noStrike" kern="1200" baseline="0" dirty="0">
                <a:solidFill>
                  <a:schemeClr val="tx1"/>
                </a:solidFill>
                <a:latin typeface="+mn-lt"/>
                <a:ea typeface="+mn-ea"/>
                <a:cs typeface="+mn-cs"/>
              </a:rPr>
              <a:t>We want to map our data to visual signals that stand out and direct a viewers attention.</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56</a:t>
            </a:fld>
            <a:endParaRPr lang="en-US"/>
          </a:p>
        </p:txBody>
      </p:sp>
    </p:spTree>
    <p:extLst>
      <p:ext uri="{BB962C8B-B14F-4D97-AF65-F5344CB8AC3E}">
        <p14:creationId xmlns:p14="http://schemas.microsoft.com/office/powerpoint/2010/main" val="4143349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a:t>
            </a:r>
            <a:r>
              <a:rPr lang="en-US" baseline="0" dirty="0"/>
              <a:t> it is important to know that we can’t just mix a lot of </a:t>
            </a:r>
            <a:r>
              <a:rPr lang="en-US" baseline="0" dirty="0" err="1"/>
              <a:t>preattentive</a:t>
            </a:r>
            <a:r>
              <a:rPr lang="en-US" baseline="0" dirty="0"/>
              <a:t> variables together because they loose their effect.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57</a:t>
            </a:fld>
            <a:endParaRPr lang="en-US"/>
          </a:p>
        </p:txBody>
      </p:sp>
    </p:spTree>
    <p:extLst>
      <p:ext uri="{BB962C8B-B14F-4D97-AF65-F5344CB8AC3E}">
        <p14:creationId xmlns:p14="http://schemas.microsoft.com/office/powerpoint/2010/main" val="77734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basically gives us an upper bound of how much variables</a:t>
            </a:r>
            <a:r>
              <a:rPr lang="en-US" baseline="0" dirty="0"/>
              <a:t> we can encode in an image.</a:t>
            </a:r>
            <a:endParaRPr lang="en-US" dirty="0"/>
          </a:p>
          <a:p>
            <a:endParaRPr lang="en-US" dirty="0"/>
          </a:p>
          <a:p>
            <a:r>
              <a:rPr lang="en-US" dirty="0"/>
              <a:t>5</a:t>
            </a:r>
            <a:r>
              <a:rPr lang="en-US" baseline="0" dirty="0"/>
              <a:t> data variables mapped to 5 distinct </a:t>
            </a:r>
            <a:r>
              <a:rPr lang="en-US" baseline="0" dirty="0" err="1"/>
              <a:t>preattentive</a:t>
            </a:r>
            <a:r>
              <a:rPr lang="en-US" baseline="0" dirty="0"/>
              <a:t> variables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Remember napoleons march?</a:t>
            </a:r>
            <a:endParaRPr lang="en-US" dirty="0"/>
          </a:p>
          <a:p>
            <a:endParaRPr lang="en-US" baseline="0" dirty="0"/>
          </a:p>
          <a:p>
            <a:r>
              <a:rPr lang="en-US" baseline="0" dirty="0"/>
              <a:t>The other thing that is important to know when mapping data to visual signals. Is to consider how well they represent relationships among values of a variable. </a:t>
            </a:r>
          </a:p>
        </p:txBody>
      </p:sp>
      <p:sp>
        <p:nvSpPr>
          <p:cNvPr id="4" name="Slide Number Placeholder 3"/>
          <p:cNvSpPr>
            <a:spLocks noGrp="1"/>
          </p:cNvSpPr>
          <p:nvPr>
            <p:ph type="sldNum" sz="quarter" idx="10"/>
          </p:nvPr>
        </p:nvSpPr>
        <p:spPr/>
        <p:txBody>
          <a:bodyPr/>
          <a:lstStyle/>
          <a:p>
            <a:fld id="{EF75A34D-4C2D-4557-A4C0-560E2469A6BA}" type="slidenum">
              <a:rPr lang="en-US" smtClean="0"/>
              <a:t>58</a:t>
            </a:fld>
            <a:endParaRPr lang="en-US"/>
          </a:p>
        </p:txBody>
      </p:sp>
    </p:spTree>
    <p:extLst>
      <p:ext uri="{BB962C8B-B14F-4D97-AF65-F5344CB8AC3E}">
        <p14:creationId xmlns:p14="http://schemas.microsoft.com/office/powerpoint/2010/main" val="272574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not just use text</a:t>
            </a:r>
          </a:p>
        </p:txBody>
      </p:sp>
      <p:sp>
        <p:nvSpPr>
          <p:cNvPr id="4" name="Slide Number Placeholder 3"/>
          <p:cNvSpPr>
            <a:spLocks noGrp="1"/>
          </p:cNvSpPr>
          <p:nvPr>
            <p:ph type="sldNum" sz="quarter" idx="10"/>
          </p:nvPr>
        </p:nvSpPr>
        <p:spPr/>
        <p:txBody>
          <a:bodyPr/>
          <a:lstStyle/>
          <a:p>
            <a:fld id="{EF75A34D-4C2D-4557-A4C0-560E2469A6BA}" type="slidenum">
              <a:rPr lang="en-US" smtClean="0"/>
              <a:t>12</a:t>
            </a:fld>
            <a:endParaRPr lang="en-US"/>
          </a:p>
        </p:txBody>
      </p:sp>
    </p:spTree>
    <p:extLst>
      <p:ext uri="{BB962C8B-B14F-4D97-AF65-F5344CB8AC3E}">
        <p14:creationId xmlns:p14="http://schemas.microsoft.com/office/powerpoint/2010/main" val="347429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Length, width </a:t>
            </a:r>
            <a:r>
              <a:rPr lang="en-US" dirty="0" err="1"/>
              <a:t>preatentive</a:t>
            </a:r>
            <a:r>
              <a:rPr lang="en-US" baseline="0" dirty="0"/>
              <a:t> variable</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59</a:t>
            </a:fld>
            <a:endParaRPr lang="en-US"/>
          </a:p>
        </p:txBody>
      </p:sp>
    </p:spTree>
    <p:extLst>
      <p:ext uri="{BB962C8B-B14F-4D97-AF65-F5344CB8AC3E}">
        <p14:creationId xmlns:p14="http://schemas.microsoft.com/office/powerpoint/2010/main" val="3347218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a:t>
            </a:r>
            <a:r>
              <a:rPr lang="en-US" dirty="0" err="1"/>
              <a:t>preattentive</a:t>
            </a:r>
            <a:r>
              <a:rPr lang="en-US" dirty="0"/>
              <a:t> variable.</a:t>
            </a:r>
            <a:r>
              <a:rPr lang="en-US" baseline="0" dirty="0"/>
              <a:t>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61</a:t>
            </a:fld>
            <a:endParaRPr lang="en-US"/>
          </a:p>
        </p:txBody>
      </p:sp>
    </p:spTree>
    <p:extLst>
      <p:ext uri="{BB962C8B-B14F-4D97-AF65-F5344CB8AC3E}">
        <p14:creationId xmlns:p14="http://schemas.microsoft.com/office/powerpoint/2010/main" val="2414215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t>
            </a:r>
            <a:r>
              <a:rPr lang="en-US" baseline="0" dirty="0"/>
              <a:t> variable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63</a:t>
            </a:fld>
            <a:endParaRPr lang="en-US"/>
          </a:p>
        </p:txBody>
      </p:sp>
    </p:spTree>
    <p:extLst>
      <p:ext uri="{BB962C8B-B14F-4D97-AF65-F5344CB8AC3E}">
        <p14:creationId xmlns:p14="http://schemas.microsoft.com/office/powerpoint/2010/main" val="2196125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t>
            </a:r>
            <a:r>
              <a:rPr lang="en-US" baseline="0" dirty="0"/>
              <a:t> variable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64</a:t>
            </a:fld>
            <a:endParaRPr lang="en-US"/>
          </a:p>
        </p:txBody>
      </p:sp>
    </p:spTree>
    <p:extLst>
      <p:ext uri="{BB962C8B-B14F-4D97-AF65-F5344CB8AC3E}">
        <p14:creationId xmlns:p14="http://schemas.microsoft.com/office/powerpoint/2010/main" val="2234156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t>
            </a:r>
            <a:r>
              <a:rPr lang="en-US" baseline="0" dirty="0"/>
              <a:t> variable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65</a:t>
            </a:fld>
            <a:endParaRPr lang="en-US"/>
          </a:p>
        </p:txBody>
      </p:sp>
    </p:spTree>
    <p:extLst>
      <p:ext uri="{BB962C8B-B14F-4D97-AF65-F5344CB8AC3E}">
        <p14:creationId xmlns:p14="http://schemas.microsoft.com/office/powerpoint/2010/main" val="2577271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a:t>
            </a:r>
            <a:r>
              <a:rPr lang="en-US" baseline="0" dirty="0"/>
              <a:t>: Intensity, Brightness of color</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67</a:t>
            </a:fld>
            <a:endParaRPr lang="en-US"/>
          </a:p>
        </p:txBody>
      </p:sp>
    </p:spTree>
    <p:extLst>
      <p:ext uri="{BB962C8B-B14F-4D97-AF65-F5344CB8AC3E}">
        <p14:creationId xmlns:p14="http://schemas.microsoft.com/office/powerpoint/2010/main" val="2907938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
            </a:r>
            <a:r>
              <a:rPr lang="en-US" baseline="0" dirty="0"/>
              <a:t> carful with colors. I visual system plays tricks on us.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68</a:t>
            </a:fld>
            <a:endParaRPr lang="en-US"/>
          </a:p>
        </p:txBody>
      </p:sp>
    </p:spTree>
    <p:extLst>
      <p:ext uri="{BB962C8B-B14F-4D97-AF65-F5344CB8AC3E}">
        <p14:creationId xmlns:p14="http://schemas.microsoft.com/office/powerpoint/2010/main" val="94054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Poverty</a:t>
            </a:r>
            <a:r>
              <a:rPr lang="en-US" baseline="0" dirty="0"/>
              <a:t> along states in the US.</a:t>
            </a:r>
          </a:p>
          <a:p>
            <a:r>
              <a:rPr lang="en-US" dirty="0"/>
              <a:t>You might think,</a:t>
            </a:r>
            <a:r>
              <a:rPr lang="en-US" baseline="0" dirty="0"/>
              <a:t> </a:t>
            </a:r>
            <a:r>
              <a:rPr lang="en-US" dirty="0"/>
              <a:t>poverty is highest in south central of the United States, especially near Mexican border</a:t>
            </a:r>
          </a:p>
        </p:txBody>
      </p:sp>
      <p:sp>
        <p:nvSpPr>
          <p:cNvPr id="4" name="Slide Number Placeholder 3"/>
          <p:cNvSpPr>
            <a:spLocks noGrp="1"/>
          </p:cNvSpPr>
          <p:nvPr>
            <p:ph type="sldNum" sz="quarter" idx="10"/>
          </p:nvPr>
        </p:nvSpPr>
        <p:spPr/>
        <p:txBody>
          <a:bodyPr/>
          <a:lstStyle/>
          <a:p>
            <a:fld id="{EF75A34D-4C2D-4557-A4C0-560E2469A6BA}" type="slidenum">
              <a:rPr lang="en-US" smtClean="0"/>
              <a:t>70</a:t>
            </a:fld>
            <a:endParaRPr lang="en-US"/>
          </a:p>
        </p:txBody>
      </p:sp>
    </p:spTree>
    <p:extLst>
      <p:ext uri="{BB962C8B-B14F-4D97-AF65-F5344CB8AC3E}">
        <p14:creationId xmlns:p14="http://schemas.microsoft.com/office/powerpoint/2010/main" val="2231066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a:t>
            </a:r>
            <a:r>
              <a:rPr lang="en-US" baseline="0" dirty="0"/>
              <a:t> mapping form data to visual feature. </a:t>
            </a:r>
          </a:p>
          <a:p>
            <a:r>
              <a:rPr lang="en-US" baseline="0" dirty="0"/>
              <a:t>Color is tricky.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71</a:t>
            </a:fld>
            <a:endParaRPr lang="en-US"/>
          </a:p>
        </p:txBody>
      </p:sp>
    </p:spTree>
    <p:extLst>
      <p:ext uri="{BB962C8B-B14F-4D97-AF65-F5344CB8AC3E}">
        <p14:creationId xmlns:p14="http://schemas.microsoft.com/office/powerpoint/2010/main" val="1529093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use of well-known</a:t>
            </a:r>
            <a:r>
              <a:rPr lang="en-US" baseline="0" dirty="0"/>
              <a:t> pattern. Depends on your data type. </a:t>
            </a:r>
          </a:p>
          <a:p>
            <a:r>
              <a:rPr lang="en-US" baseline="0" dirty="0"/>
              <a:t>Find other visualizations you like and adapt. </a:t>
            </a:r>
          </a:p>
          <a:p>
            <a:endParaRPr lang="en-US" baseline="0" dirty="0"/>
          </a:p>
          <a:p>
            <a:r>
              <a:rPr lang="en-US" baseline="0" dirty="0"/>
              <a:t>Good article on the “visualization zoo”</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73</a:t>
            </a:fld>
            <a:endParaRPr lang="en-US"/>
          </a:p>
        </p:txBody>
      </p:sp>
    </p:spTree>
    <p:extLst>
      <p:ext uri="{BB962C8B-B14F-4D97-AF65-F5344CB8AC3E}">
        <p14:creationId xmlns:p14="http://schemas.microsoft.com/office/powerpoint/2010/main" val="347892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13</a:t>
            </a:fld>
            <a:endParaRPr lang="en-US"/>
          </a:p>
        </p:txBody>
      </p:sp>
    </p:spTree>
    <p:extLst>
      <p:ext uri="{BB962C8B-B14F-4D97-AF65-F5344CB8AC3E}">
        <p14:creationId xmlns:p14="http://schemas.microsoft.com/office/powerpoint/2010/main" val="3917378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Occurrence of letters</a:t>
            </a:r>
            <a:r>
              <a:rPr lang="en-US" baseline="0" dirty="0"/>
              <a:t> in the English language</a:t>
            </a:r>
          </a:p>
          <a:p>
            <a:r>
              <a:rPr lang="en-US" baseline="0" dirty="0"/>
              <a:t>Also called </a:t>
            </a:r>
            <a:r>
              <a:rPr lang="en-US" baseline="0" dirty="0" err="1"/>
              <a:t>historgram</a:t>
            </a:r>
            <a:r>
              <a:rPr lang="en-US" baseline="0" dirty="0"/>
              <a:t>.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74</a:t>
            </a:fld>
            <a:endParaRPr lang="en-US"/>
          </a:p>
        </p:txBody>
      </p:sp>
    </p:spTree>
    <p:extLst>
      <p:ext uri="{BB962C8B-B14F-4D97-AF65-F5344CB8AC3E}">
        <p14:creationId xmlns:p14="http://schemas.microsoft.com/office/powerpoint/2010/main" val="3350441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a:t>
            </a:r>
            <a:r>
              <a:rPr lang="en-US" baseline="0" dirty="0"/>
              <a:t> temperatures of cities</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75</a:t>
            </a:fld>
            <a:endParaRPr lang="en-US"/>
          </a:p>
        </p:txBody>
      </p:sp>
    </p:spTree>
    <p:extLst>
      <p:ext uri="{BB962C8B-B14F-4D97-AF65-F5344CB8AC3E}">
        <p14:creationId xmlns:p14="http://schemas.microsoft.com/office/powerpoint/2010/main" val="6227124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share of several popular web browsers over the [2013]</a:t>
            </a:r>
          </a:p>
        </p:txBody>
      </p:sp>
      <p:sp>
        <p:nvSpPr>
          <p:cNvPr id="4" name="Slide Number Placeholder 3"/>
          <p:cNvSpPr>
            <a:spLocks noGrp="1"/>
          </p:cNvSpPr>
          <p:nvPr>
            <p:ph type="sldNum" sz="quarter" idx="10"/>
          </p:nvPr>
        </p:nvSpPr>
        <p:spPr/>
        <p:txBody>
          <a:bodyPr/>
          <a:lstStyle/>
          <a:p>
            <a:fld id="{EF75A34D-4C2D-4557-A4C0-560E2469A6BA}" type="slidenum">
              <a:rPr lang="en-US" smtClean="0"/>
              <a:t>76</a:t>
            </a:fld>
            <a:endParaRPr lang="en-US"/>
          </a:p>
        </p:txBody>
      </p:sp>
    </p:spTree>
    <p:extLst>
      <p:ext uri="{BB962C8B-B14F-4D97-AF65-F5344CB8AC3E}">
        <p14:creationId xmlns:p14="http://schemas.microsoft.com/office/powerpoint/2010/main" val="3454646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 among age</a:t>
            </a:r>
            <a:r>
              <a:rPr lang="en-US" baseline="0" dirty="0"/>
              <a:t> groups </a:t>
            </a:r>
          </a:p>
          <a:p>
            <a:r>
              <a:rPr lang="en-US" baseline="0" dirty="0"/>
              <a:t>Kind of like a </a:t>
            </a:r>
            <a:r>
              <a:rPr lang="en-US" baseline="0" dirty="0" err="1"/>
              <a:t>barchart</a:t>
            </a:r>
            <a:r>
              <a:rPr lang="en-US" baseline="0" dirty="0"/>
              <a:t>, but when the totality is really important.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77</a:t>
            </a:fld>
            <a:endParaRPr lang="en-US"/>
          </a:p>
        </p:txBody>
      </p:sp>
    </p:spTree>
    <p:extLst>
      <p:ext uri="{BB962C8B-B14F-4D97-AF65-F5344CB8AC3E}">
        <p14:creationId xmlns:p14="http://schemas.microsoft.com/office/powerpoint/2010/main" val="2893580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78</a:t>
            </a:fld>
            <a:endParaRPr lang="en-US"/>
          </a:p>
        </p:txBody>
      </p:sp>
    </p:spTree>
    <p:extLst>
      <p:ext uri="{BB962C8B-B14F-4D97-AF65-F5344CB8AC3E}">
        <p14:creationId xmlns:p14="http://schemas.microsoft.com/office/powerpoint/2010/main" val="1943310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79</a:t>
            </a:fld>
            <a:endParaRPr lang="en-US"/>
          </a:p>
        </p:txBody>
      </p:sp>
    </p:spTree>
    <p:extLst>
      <p:ext uri="{BB962C8B-B14F-4D97-AF65-F5344CB8AC3E}">
        <p14:creationId xmlns:p14="http://schemas.microsoft.com/office/powerpoint/2010/main" val="1766597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80</a:t>
            </a:fld>
            <a:endParaRPr lang="en-US"/>
          </a:p>
        </p:txBody>
      </p:sp>
    </p:spTree>
    <p:extLst>
      <p:ext uri="{BB962C8B-B14F-4D97-AF65-F5344CB8AC3E}">
        <p14:creationId xmlns:p14="http://schemas.microsoft.com/office/powerpoint/2010/main" val="31408033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81</a:t>
            </a:fld>
            <a:endParaRPr lang="en-US"/>
          </a:p>
        </p:txBody>
      </p:sp>
    </p:spTree>
    <p:extLst>
      <p:ext uri="{BB962C8B-B14F-4D97-AF65-F5344CB8AC3E}">
        <p14:creationId xmlns:p14="http://schemas.microsoft.com/office/powerpoint/2010/main" val="1115954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82</a:t>
            </a:fld>
            <a:endParaRPr lang="en-US"/>
          </a:p>
        </p:txBody>
      </p:sp>
    </p:spTree>
    <p:extLst>
      <p:ext uri="{BB962C8B-B14F-4D97-AF65-F5344CB8AC3E}">
        <p14:creationId xmlns:p14="http://schemas.microsoft.com/office/powerpoint/2010/main" val="1452161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83</a:t>
            </a:fld>
            <a:endParaRPr lang="en-US"/>
          </a:p>
        </p:txBody>
      </p:sp>
    </p:spTree>
    <p:extLst>
      <p:ext uri="{BB962C8B-B14F-4D97-AF65-F5344CB8AC3E}">
        <p14:creationId xmlns:p14="http://schemas.microsoft.com/office/powerpoint/2010/main" val="1253456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quartet is still often used to illustrate the importance of looking at a set of data graphically before starting to analyze according to a particular type of relationship, and the inadequacy of basic statistic properties for describing realistic datasets</a:t>
            </a:r>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15</a:t>
            </a:fld>
            <a:endParaRPr lang="en-US"/>
          </a:p>
        </p:txBody>
      </p:sp>
    </p:spTree>
    <p:extLst>
      <p:ext uri="{BB962C8B-B14F-4D97-AF65-F5344CB8AC3E}">
        <p14:creationId xmlns:p14="http://schemas.microsoft.com/office/powerpoint/2010/main" val="24106329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84</a:t>
            </a:fld>
            <a:endParaRPr lang="en-US"/>
          </a:p>
        </p:txBody>
      </p:sp>
    </p:spTree>
    <p:extLst>
      <p:ext uri="{BB962C8B-B14F-4D97-AF65-F5344CB8AC3E}">
        <p14:creationId xmlns:p14="http://schemas.microsoft.com/office/powerpoint/2010/main" val="1610131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85</a:t>
            </a:fld>
            <a:endParaRPr lang="en-US"/>
          </a:p>
        </p:txBody>
      </p:sp>
    </p:spTree>
    <p:extLst>
      <p:ext uri="{BB962C8B-B14F-4D97-AF65-F5344CB8AC3E}">
        <p14:creationId xmlns:p14="http://schemas.microsoft.com/office/powerpoint/2010/main" val="27252395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86</a:t>
            </a:fld>
            <a:endParaRPr lang="en-US"/>
          </a:p>
        </p:txBody>
      </p:sp>
    </p:spTree>
    <p:extLst>
      <p:ext uri="{BB962C8B-B14F-4D97-AF65-F5344CB8AC3E}">
        <p14:creationId xmlns:p14="http://schemas.microsoft.com/office/powerpoint/2010/main" val="904989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87</a:t>
            </a:fld>
            <a:endParaRPr lang="en-US"/>
          </a:p>
        </p:txBody>
      </p:sp>
    </p:spTree>
    <p:extLst>
      <p:ext uri="{BB962C8B-B14F-4D97-AF65-F5344CB8AC3E}">
        <p14:creationId xmlns:p14="http://schemas.microsoft.com/office/powerpoint/2010/main" val="40654866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a:t>
            </a:r>
            <a:r>
              <a:rPr lang="en-US" baseline="0" dirty="0"/>
              <a:t> and how it gets used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88</a:t>
            </a:fld>
            <a:endParaRPr lang="en-US"/>
          </a:p>
        </p:txBody>
      </p:sp>
    </p:spTree>
    <p:extLst>
      <p:ext uri="{BB962C8B-B14F-4D97-AF65-F5344CB8AC3E}">
        <p14:creationId xmlns:p14="http://schemas.microsoft.com/office/powerpoint/2010/main" val="3856410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Unemployment rates</a:t>
            </a:r>
          </a:p>
        </p:txBody>
      </p:sp>
      <p:sp>
        <p:nvSpPr>
          <p:cNvPr id="4" name="Slide Number Placeholder 3"/>
          <p:cNvSpPr>
            <a:spLocks noGrp="1"/>
          </p:cNvSpPr>
          <p:nvPr>
            <p:ph type="sldNum" sz="quarter" idx="10"/>
          </p:nvPr>
        </p:nvSpPr>
        <p:spPr/>
        <p:txBody>
          <a:bodyPr/>
          <a:lstStyle/>
          <a:p>
            <a:fld id="{EF75A34D-4C2D-4557-A4C0-560E2469A6BA}" type="slidenum">
              <a:rPr lang="en-US" smtClean="0"/>
              <a:t>89</a:t>
            </a:fld>
            <a:endParaRPr lang="en-US"/>
          </a:p>
        </p:txBody>
      </p:sp>
    </p:spTree>
    <p:extLst>
      <p:ext uri="{BB962C8B-B14F-4D97-AF65-F5344CB8AC3E}">
        <p14:creationId xmlns:p14="http://schemas.microsoft.com/office/powerpoint/2010/main" val="38633566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90</a:t>
            </a:fld>
            <a:endParaRPr lang="en-US"/>
          </a:p>
        </p:txBody>
      </p:sp>
    </p:spTree>
    <p:extLst>
      <p:ext uri="{BB962C8B-B14F-4D97-AF65-F5344CB8AC3E}">
        <p14:creationId xmlns:p14="http://schemas.microsoft.com/office/powerpoint/2010/main" val="3564455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scatterplot</a:t>
            </a:r>
          </a:p>
        </p:txBody>
      </p:sp>
      <p:sp>
        <p:nvSpPr>
          <p:cNvPr id="4" name="Slide Number Placeholder 3"/>
          <p:cNvSpPr>
            <a:spLocks noGrp="1"/>
          </p:cNvSpPr>
          <p:nvPr>
            <p:ph type="sldNum" sz="quarter" idx="5"/>
          </p:nvPr>
        </p:nvSpPr>
        <p:spPr/>
        <p:txBody>
          <a:bodyPr/>
          <a:lstStyle/>
          <a:p>
            <a:fld id="{EF75A34D-4C2D-4557-A4C0-560E2469A6BA}" type="slidenum">
              <a:rPr lang="en-US" smtClean="0"/>
              <a:t>91</a:t>
            </a:fld>
            <a:endParaRPr lang="en-US"/>
          </a:p>
        </p:txBody>
      </p:sp>
    </p:spTree>
    <p:extLst>
      <p:ext uri="{BB962C8B-B14F-4D97-AF65-F5344CB8AC3E}">
        <p14:creationId xmlns:p14="http://schemas.microsoft.com/office/powerpoint/2010/main" val="8743775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Express all the facts,</a:t>
            </a:r>
            <a:r>
              <a:rPr lang="en-US" baseline="0" dirty="0"/>
              <a:t> and only the facts. </a:t>
            </a:r>
          </a:p>
          <a:p>
            <a:endParaRPr lang="en-US" baseline="0" dirty="0"/>
          </a:p>
          <a:p>
            <a:r>
              <a:rPr lang="en-US" baseline="0" dirty="0"/>
              <a:t>Prefer the one that is easier to perceive.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93</a:t>
            </a:fld>
            <a:endParaRPr lang="en-US"/>
          </a:p>
        </p:txBody>
      </p:sp>
    </p:spTree>
    <p:extLst>
      <p:ext uri="{BB962C8B-B14F-4D97-AF65-F5344CB8AC3E}">
        <p14:creationId xmlns:p14="http://schemas.microsoft.com/office/powerpoint/2010/main" val="549168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Expressiveness example</a:t>
            </a:r>
          </a:p>
        </p:txBody>
      </p:sp>
      <p:sp>
        <p:nvSpPr>
          <p:cNvPr id="4" name="Slide Number Placeholder 3"/>
          <p:cNvSpPr>
            <a:spLocks noGrp="1"/>
          </p:cNvSpPr>
          <p:nvPr>
            <p:ph type="sldNum" sz="quarter" idx="10"/>
          </p:nvPr>
        </p:nvSpPr>
        <p:spPr/>
        <p:txBody>
          <a:bodyPr/>
          <a:lstStyle/>
          <a:p>
            <a:fld id="{EF75A34D-4C2D-4557-A4C0-560E2469A6BA}" type="slidenum">
              <a:rPr lang="en-US" smtClean="0"/>
              <a:t>94</a:t>
            </a:fld>
            <a:endParaRPr lang="en-US"/>
          </a:p>
        </p:txBody>
      </p:sp>
    </p:spTree>
    <p:extLst>
      <p:ext uri="{BB962C8B-B14F-4D97-AF65-F5344CB8AC3E}">
        <p14:creationId xmlns:p14="http://schemas.microsoft.com/office/powerpoint/2010/main" val="161053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BD1A8-7D78-42CA-9818-D76289705609}" type="slidenum">
              <a:rPr lang="en-US" altLang="en-US"/>
              <a:pPr/>
              <a:t>17</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sz="1200" dirty="0"/>
              <a:t>Cholera Epidemic in London, 1854</a:t>
            </a:r>
          </a:p>
          <a:p>
            <a:endParaRPr lang="en-US" altLang="en-US" baseline="0" dirty="0"/>
          </a:p>
          <a:p>
            <a:r>
              <a:rPr lang="en-US" altLang="en-US" dirty="0"/>
              <a:t>Original data was victim’s names, ordered by date of death.</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Dr.</a:t>
            </a:r>
            <a:r>
              <a:rPr lang="en-US" altLang="en-US" baseline="0" dirty="0"/>
              <a:t> John Snow</a:t>
            </a:r>
            <a:endParaRPr lang="en-US" altLang="en-US" dirty="0"/>
          </a:p>
          <a:p>
            <a:r>
              <a:rPr lang="en-US" altLang="en-US" dirty="0"/>
              <a:t>Snow had theory about cause of cholera, collected data to support his theory. </a:t>
            </a:r>
          </a:p>
          <a:p>
            <a:endParaRPr lang="en-US" altLang="en-US" dirty="0"/>
          </a:p>
        </p:txBody>
      </p:sp>
    </p:spTree>
    <p:extLst>
      <p:ext uri="{BB962C8B-B14F-4D97-AF65-F5344CB8AC3E}">
        <p14:creationId xmlns:p14="http://schemas.microsoft.com/office/powerpoint/2010/main" val="1687682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Expressiveness example</a:t>
            </a:r>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95</a:t>
            </a:fld>
            <a:endParaRPr lang="en-US"/>
          </a:p>
        </p:txBody>
      </p:sp>
    </p:spTree>
    <p:extLst>
      <p:ext uri="{BB962C8B-B14F-4D97-AF65-F5344CB8AC3E}">
        <p14:creationId xmlns:p14="http://schemas.microsoft.com/office/powerpoint/2010/main" val="1520923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Expressiveness example</a:t>
            </a:r>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98</a:t>
            </a:fld>
            <a:endParaRPr lang="en-US"/>
          </a:p>
        </p:txBody>
      </p:sp>
    </p:spTree>
    <p:extLst>
      <p:ext uri="{BB962C8B-B14F-4D97-AF65-F5344CB8AC3E}">
        <p14:creationId xmlns:p14="http://schemas.microsoft.com/office/powerpoint/2010/main" val="25628005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Expressiveness example</a:t>
            </a:r>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99</a:t>
            </a:fld>
            <a:endParaRPr lang="en-US"/>
          </a:p>
        </p:txBody>
      </p:sp>
    </p:spTree>
    <p:extLst>
      <p:ext uri="{BB962C8B-B14F-4D97-AF65-F5344CB8AC3E}">
        <p14:creationId xmlns:p14="http://schemas.microsoft.com/office/powerpoint/2010/main" val="6458687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Effectiveness, choose</a:t>
            </a:r>
            <a:r>
              <a:rPr lang="en-US" baseline="0" dirty="0"/>
              <a:t> the one that is more effective. </a:t>
            </a:r>
            <a:endParaRPr lang="en-US" dirty="0"/>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100</a:t>
            </a:fld>
            <a:endParaRPr lang="en-US"/>
          </a:p>
        </p:txBody>
      </p:sp>
    </p:spTree>
    <p:extLst>
      <p:ext uri="{BB962C8B-B14F-4D97-AF65-F5344CB8AC3E}">
        <p14:creationId xmlns:p14="http://schemas.microsoft.com/office/powerpoint/2010/main" val="3125913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a:t>
            </a:r>
            <a:r>
              <a:rPr lang="en-US" baseline="0" dirty="0"/>
              <a:t> </a:t>
            </a:r>
            <a:r>
              <a:rPr lang="en-US" baseline="0" dirty="0" err="1"/>
              <a:t>preattentive</a:t>
            </a:r>
            <a:r>
              <a:rPr lang="en-US" baseline="0" dirty="0"/>
              <a:t> variables have some ordering among them in terms of effectiveness for the different scales.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101</a:t>
            </a:fld>
            <a:endParaRPr lang="en-US"/>
          </a:p>
        </p:txBody>
      </p:sp>
    </p:spTree>
    <p:extLst>
      <p:ext uri="{BB962C8B-B14F-4D97-AF65-F5344CB8AC3E}">
        <p14:creationId xmlns:p14="http://schemas.microsoft.com/office/powerpoint/2010/main" val="40900591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Edward </a:t>
            </a:r>
            <a:r>
              <a:rPr lang="en-US" dirty="0" err="1"/>
              <a:t>Tufte</a:t>
            </a:r>
            <a:r>
              <a:rPr lang="en-US" dirty="0"/>
              <a:t> (Tuff-tee) was born on 1942 in Kansas City, Missouri. He has been called </a:t>
            </a:r>
            <a:r>
              <a:rPr lang="en-US" i="1" dirty="0"/>
              <a:t>“The da Vinci of data,” “Chart Master,”</a:t>
            </a:r>
            <a:r>
              <a:rPr lang="en-US" dirty="0"/>
              <a:t> and </a:t>
            </a:r>
            <a:r>
              <a:rPr lang="en-US" i="1" dirty="0"/>
              <a:t>“The Data Artist.”</a:t>
            </a:r>
            <a:endParaRPr lang="en-US" dirty="0"/>
          </a:p>
          <a:p>
            <a:r>
              <a:rPr lang="en-US" dirty="0" err="1"/>
              <a:t>Tufte</a:t>
            </a:r>
            <a:r>
              <a:rPr lang="en-US" dirty="0"/>
              <a:t> grew up in California, with his father and mother. His father was an engineer and his mother, a teacher. Together, they taught him the importance of a purposeful life and the value of contribution.</a:t>
            </a:r>
          </a:p>
          <a:p>
            <a:r>
              <a:rPr lang="en-US" dirty="0"/>
              <a:t>Upon graduating Beverly Hills High School in 1960, </a:t>
            </a:r>
            <a:r>
              <a:rPr lang="en-US" dirty="0" err="1"/>
              <a:t>Tufte</a:t>
            </a:r>
            <a:r>
              <a:rPr lang="en-US" dirty="0"/>
              <a:t> went on to Stanford University to earn his BA and MA in Statistics and then Yale University to earn his PhD in Political Science.</a:t>
            </a:r>
          </a:p>
          <a:p>
            <a:r>
              <a:rPr lang="en-US" dirty="0" err="1"/>
              <a:t>Tufte’s</a:t>
            </a:r>
            <a:r>
              <a:rPr lang="en-US" dirty="0"/>
              <a:t> education was the foundation for all of his later achievements and contributions, which includes becoming a highly respected professor.</a:t>
            </a:r>
          </a:p>
          <a:p>
            <a:endParaRPr lang="en-US" dirty="0"/>
          </a:p>
          <a:p>
            <a:endParaRPr lang="en-US" dirty="0"/>
          </a:p>
          <a:p>
            <a:r>
              <a:rPr lang="en-US" dirty="0"/>
              <a:t>Soon after Edward </a:t>
            </a:r>
            <a:r>
              <a:rPr lang="en-US" dirty="0" err="1"/>
              <a:t>Tufte</a:t>
            </a:r>
            <a:r>
              <a:rPr lang="en-US" dirty="0"/>
              <a:t> earned his PhD in Political Science from Yale University, he spent the next ten years teaching at Princeton University.</a:t>
            </a:r>
          </a:p>
          <a:p>
            <a:r>
              <a:rPr lang="en-US" dirty="0"/>
              <a:t>While teaching, he also did consulting work for various companies, including IBM, The New York Times, New Jersey Transit, NASA and NBC.</a:t>
            </a:r>
          </a:p>
          <a:p>
            <a:r>
              <a:rPr lang="en-US" dirty="0"/>
              <a:t>Overall, </a:t>
            </a:r>
            <a:r>
              <a:rPr lang="en-US" dirty="0" err="1"/>
              <a:t>Tufte</a:t>
            </a:r>
            <a:r>
              <a:rPr lang="en-US" dirty="0"/>
              <a:t> consulted for 20 years and taught at Princeton and Yale University for 32 years.</a:t>
            </a:r>
          </a:p>
          <a:p>
            <a:r>
              <a:rPr lang="en-US" dirty="0"/>
              <a:t>During his early years of consulting and teaching, </a:t>
            </a:r>
            <a:r>
              <a:rPr lang="en-US" dirty="0" err="1"/>
              <a:t>Tufte</a:t>
            </a:r>
            <a:r>
              <a:rPr lang="en-US" dirty="0"/>
              <a:t> began writing his first book on data design. </a:t>
            </a:r>
          </a:p>
          <a:p>
            <a:r>
              <a:rPr lang="en-US" dirty="0"/>
              <a:t>Many of the innovations and much of the clarity that has driven the field of information design are the result of </a:t>
            </a:r>
            <a:r>
              <a:rPr lang="en-US" dirty="0" err="1"/>
              <a:t>Tufte’s</a:t>
            </a:r>
            <a:r>
              <a:rPr lang="en-US" dirty="0"/>
              <a:t> award-winning books.</a:t>
            </a:r>
          </a:p>
          <a:p>
            <a:r>
              <a:rPr lang="en-US" dirty="0" err="1"/>
              <a:t>Tufte</a:t>
            </a:r>
            <a:r>
              <a:rPr lang="en-US" dirty="0"/>
              <a:t> has gone on the road for many years now, lecturing to hundreds of people on his theories and principles of data design.</a:t>
            </a:r>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102</a:t>
            </a:fld>
            <a:endParaRPr lang="en-US"/>
          </a:p>
        </p:txBody>
      </p:sp>
    </p:spTree>
    <p:extLst>
      <p:ext uri="{BB962C8B-B14F-4D97-AF65-F5344CB8AC3E}">
        <p14:creationId xmlns:p14="http://schemas.microsoft.com/office/powerpoint/2010/main" val="23614863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Chartjunk</a:t>
            </a:r>
            <a:r>
              <a:rPr lang="en-US" dirty="0"/>
              <a:t> is what happens when your data design focuses too much on the design aspect. </a:t>
            </a:r>
            <a:br>
              <a:rPr lang="en-US" dirty="0"/>
            </a:br>
            <a:br>
              <a:rPr lang="en-US" dirty="0"/>
            </a:br>
            <a:r>
              <a:rPr lang="en-US" dirty="0"/>
              <a:t>As the example above demonstrates, the chart does not need the addition of perspective. If anything, it makes it harder to interpret the data. </a:t>
            </a:r>
          </a:p>
          <a:p>
            <a:r>
              <a:rPr lang="en-US" dirty="0"/>
              <a:t>Distracting patterns, overbearing colors and even unnecessary grids and outlines are just some of the elements of </a:t>
            </a:r>
            <a:r>
              <a:rPr lang="en-US" dirty="0" err="1"/>
              <a:t>chartjunk</a:t>
            </a:r>
            <a:r>
              <a:rPr lang="en-US" dirty="0"/>
              <a:t>. </a:t>
            </a:r>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103</a:t>
            </a:fld>
            <a:endParaRPr lang="en-US"/>
          </a:p>
        </p:txBody>
      </p:sp>
    </p:spTree>
    <p:extLst>
      <p:ext uri="{BB962C8B-B14F-4D97-AF65-F5344CB8AC3E}">
        <p14:creationId xmlns:p14="http://schemas.microsoft.com/office/powerpoint/2010/main" val="24138968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proportion of graphic’s ink devoted to the non-redundant display of data-information </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104</a:t>
            </a:fld>
            <a:endParaRPr lang="en-US"/>
          </a:p>
        </p:txBody>
      </p:sp>
    </p:spTree>
    <p:extLst>
      <p:ext uri="{BB962C8B-B14F-4D97-AF65-F5344CB8AC3E}">
        <p14:creationId xmlns:p14="http://schemas.microsoft.com/office/powerpoint/2010/main" val="8772042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example above demonstrates, there are many ways to utilize your data-ink. </a:t>
            </a:r>
            <a:br>
              <a:rPr lang="en-US" dirty="0"/>
            </a:br>
            <a:br>
              <a:rPr lang="en-US" dirty="0"/>
            </a:br>
            <a:r>
              <a:rPr lang="en-US" dirty="0"/>
              <a:t>However, be careful when deciding what to remove and what to keep. If you remove important info for the sake of simplicity, think again. </a:t>
            </a:r>
          </a:p>
          <a:p>
            <a:r>
              <a:rPr lang="en-US" dirty="0"/>
              <a:t>Above all else, your data is the priority, so only include design elements that will help your data be understood more effectively. </a:t>
            </a:r>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105</a:t>
            </a:fld>
            <a:endParaRPr lang="en-US"/>
          </a:p>
        </p:txBody>
      </p:sp>
    </p:spTree>
    <p:extLst>
      <p:ext uri="{BB962C8B-B14F-4D97-AF65-F5344CB8AC3E}">
        <p14:creationId xmlns:p14="http://schemas.microsoft.com/office/powerpoint/2010/main" val="22725230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example above demonstrates, there are many ways to utilize your data-ink. </a:t>
            </a:r>
            <a:br>
              <a:rPr lang="en-US" dirty="0"/>
            </a:br>
            <a:br>
              <a:rPr lang="en-US" dirty="0"/>
            </a:br>
            <a:r>
              <a:rPr lang="en-US" dirty="0"/>
              <a:t>However, be careful when deciding what to remove and what to keep. If you remove important info for the sake of simplicity, think again. </a:t>
            </a:r>
          </a:p>
          <a:p>
            <a:r>
              <a:rPr lang="en-US" dirty="0"/>
              <a:t>Above all else, your data is the priority, so only include design elements that will help your data be understood more effectively. </a:t>
            </a:r>
          </a:p>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106</a:t>
            </a:fld>
            <a:endParaRPr lang="en-US"/>
          </a:p>
        </p:txBody>
      </p:sp>
    </p:spTree>
    <p:extLst>
      <p:ext uri="{BB962C8B-B14F-4D97-AF65-F5344CB8AC3E}">
        <p14:creationId xmlns:p14="http://schemas.microsoft.com/office/powerpoint/2010/main" val="2831357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EECF9-EEAB-4ECB-9B50-03CA9201C9D8}" type="slidenum">
              <a:rPr lang="en-US" altLang="en-US"/>
              <a:pPr/>
              <a:t>18</a:t>
            </a:fld>
            <a:endParaRPr lang="en-US" alt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http://www.udel.edu/johnmack/frec682/cholera/</a:t>
            </a:r>
          </a:p>
          <a:p>
            <a:endParaRPr lang="en-US" altLang="en-US" dirty="0"/>
          </a:p>
          <a:p>
            <a:r>
              <a:rPr lang="en-US" altLang="en-US" dirty="0"/>
              <a:t>Dr.</a:t>
            </a:r>
            <a:r>
              <a:rPr lang="en-US" altLang="en-US" baseline="0" dirty="0"/>
              <a:t> John Snow </a:t>
            </a:r>
            <a:endParaRPr lang="en-US" altLang="en-US" dirty="0"/>
          </a:p>
        </p:txBody>
      </p:sp>
    </p:spTree>
    <p:extLst>
      <p:ext uri="{BB962C8B-B14F-4D97-AF65-F5344CB8AC3E}">
        <p14:creationId xmlns:p14="http://schemas.microsoft.com/office/powerpoint/2010/main" val="16244871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107</a:t>
            </a:fld>
            <a:endParaRPr lang="en-US"/>
          </a:p>
        </p:txBody>
      </p:sp>
    </p:spTree>
    <p:extLst>
      <p:ext uri="{BB962C8B-B14F-4D97-AF65-F5344CB8AC3E}">
        <p14:creationId xmlns:p14="http://schemas.microsoft.com/office/powerpoint/2010/main" val="11547334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Linking</a:t>
            </a:r>
            <a:r>
              <a:rPr lang="en-US" baseline="0" dirty="0"/>
              <a:t> and Brushing</a:t>
            </a:r>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108</a:t>
            </a:fld>
            <a:endParaRPr lang="en-US"/>
          </a:p>
        </p:txBody>
      </p:sp>
    </p:spTree>
    <p:extLst>
      <p:ext uri="{BB962C8B-B14F-4D97-AF65-F5344CB8AC3E}">
        <p14:creationId xmlns:p14="http://schemas.microsoft.com/office/powerpoint/2010/main" val="41512659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109</a:t>
            </a:fld>
            <a:endParaRPr lang="en-US"/>
          </a:p>
        </p:txBody>
      </p:sp>
    </p:spTree>
    <p:extLst>
      <p:ext uri="{BB962C8B-B14F-4D97-AF65-F5344CB8AC3E}">
        <p14:creationId xmlns:p14="http://schemas.microsoft.com/office/powerpoint/2010/main" val="32604806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A34D-4C2D-4557-A4C0-560E2469A6BA}" type="slidenum">
              <a:rPr lang="en-US" smtClean="0"/>
              <a:t>112</a:t>
            </a:fld>
            <a:endParaRPr lang="en-US"/>
          </a:p>
        </p:txBody>
      </p:sp>
    </p:spTree>
    <p:extLst>
      <p:ext uri="{BB962C8B-B14F-4D97-AF65-F5344CB8AC3E}">
        <p14:creationId xmlns:p14="http://schemas.microsoft.com/office/powerpoint/2010/main" val="31261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Edward </a:t>
            </a:r>
            <a:r>
              <a:rPr lang="en-US" dirty="0" err="1"/>
              <a:t>Tufte</a:t>
            </a:r>
            <a:r>
              <a:rPr lang="en-US" dirty="0"/>
              <a:t>, Professor</a:t>
            </a:r>
            <a:r>
              <a:rPr lang="en-US" baseline="0" dirty="0"/>
              <a:t> at Yale. He wrote lots of book on information design and visualizations.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 has been called </a:t>
            </a:r>
            <a:r>
              <a:rPr lang="en-US" i="1" dirty="0"/>
              <a:t>“The da Vinci of data,” “Chart Master,”</a:t>
            </a:r>
            <a:r>
              <a:rPr lang="en-US" dirty="0"/>
              <a:t> and </a:t>
            </a:r>
            <a:r>
              <a:rPr lang="en-US" i="1" dirty="0"/>
              <a:t>“The Data Artist.”</a:t>
            </a:r>
            <a:endParaRPr lang="en-US" dirty="0"/>
          </a:p>
          <a:p>
            <a:endParaRPr lang="en-US" dirty="0"/>
          </a:p>
          <a:p>
            <a:endParaRPr lang="en-US" dirty="0"/>
          </a:p>
          <a:p>
            <a:r>
              <a:rPr lang="en-US" dirty="0"/>
              <a:t>Edward </a:t>
            </a:r>
            <a:r>
              <a:rPr lang="en-US" dirty="0" err="1"/>
              <a:t>Tufte</a:t>
            </a:r>
            <a:r>
              <a:rPr lang="en-US" dirty="0"/>
              <a:t>, in his praise of </a:t>
            </a:r>
            <a:r>
              <a:rPr lang="en-US" dirty="0" err="1"/>
              <a:t>Minard's</a:t>
            </a:r>
            <a:r>
              <a:rPr lang="en-US" dirty="0"/>
              <a:t> map, </a:t>
            </a:r>
            <a:r>
              <a:rPr lang="en-US" b="1" dirty="0"/>
              <a:t>identified six separate variables t</a:t>
            </a:r>
            <a:r>
              <a:rPr lang="en-US" dirty="0"/>
              <a:t>hat were captured within it. </a:t>
            </a:r>
          </a:p>
          <a:p>
            <a:pPr marL="228600" indent="-228600">
              <a:buFont typeface="Arial" panose="020B0604020202020204" pitchFamily="34" charset="0"/>
              <a:buChar char="•"/>
            </a:pPr>
            <a:r>
              <a:rPr lang="en-US" dirty="0"/>
              <a:t>First, the line width continuously marked the size of the army.</a:t>
            </a:r>
          </a:p>
          <a:p>
            <a:pPr marL="228600" indent="-228600">
              <a:buFont typeface="Arial" panose="020B0604020202020204" pitchFamily="34" charset="0"/>
              <a:buChar char="•"/>
            </a:pPr>
            <a:r>
              <a:rPr lang="en-US" dirty="0"/>
              <a:t>Second and third, the line itself showed the latitude and longitude of the army as it moved. </a:t>
            </a:r>
          </a:p>
          <a:p>
            <a:pPr marL="228600" indent="-228600">
              <a:buFont typeface="Arial" panose="020B0604020202020204" pitchFamily="34" charset="0"/>
              <a:buChar char="•"/>
            </a:pPr>
            <a:r>
              <a:rPr lang="en-US" dirty="0"/>
              <a:t>Fourth, the lines themselves showed the direction that the army was traveling, both in advance and retreat. </a:t>
            </a:r>
          </a:p>
          <a:p>
            <a:pPr marL="228600" indent="-228600">
              <a:buFont typeface="Arial" panose="020B0604020202020204" pitchFamily="34" charset="0"/>
              <a:buChar char="•"/>
            </a:pPr>
            <a:r>
              <a:rPr lang="en-US" dirty="0"/>
              <a:t>Fifth, the location of the army with respect to certain dates was marked. </a:t>
            </a:r>
          </a:p>
          <a:p>
            <a:pPr marL="228600" indent="-228600">
              <a:buFont typeface="Arial" panose="020B0604020202020204" pitchFamily="34" charset="0"/>
              <a:buChar char="•"/>
            </a:pPr>
            <a:r>
              <a:rPr lang="en-US" dirty="0"/>
              <a:t>Finally, the temperature along the path of retreat was displayed. </a:t>
            </a:r>
          </a:p>
          <a:p>
            <a:endParaRPr lang="en-US" dirty="0"/>
          </a:p>
          <a:p>
            <a:r>
              <a:rPr lang="en-US" dirty="0"/>
              <a:t>Few, if any, maps before or since have been able to coherently and so compellingly weave so many variables into a captivating whole. </a:t>
            </a:r>
          </a:p>
        </p:txBody>
      </p:sp>
      <p:sp>
        <p:nvSpPr>
          <p:cNvPr id="4" name="Slide Number Placeholder 3"/>
          <p:cNvSpPr>
            <a:spLocks noGrp="1"/>
          </p:cNvSpPr>
          <p:nvPr>
            <p:ph type="sldNum" sz="quarter" idx="10"/>
          </p:nvPr>
        </p:nvSpPr>
        <p:spPr/>
        <p:txBody>
          <a:bodyPr/>
          <a:lstStyle/>
          <a:p>
            <a:fld id="{EF75A34D-4C2D-4557-A4C0-560E2469A6BA}" type="slidenum">
              <a:rPr lang="en-US" smtClean="0"/>
              <a:t>21</a:t>
            </a:fld>
            <a:endParaRPr lang="en-US"/>
          </a:p>
        </p:txBody>
      </p:sp>
    </p:spTree>
    <p:extLst>
      <p:ext uri="{BB962C8B-B14F-4D97-AF65-F5344CB8AC3E}">
        <p14:creationId xmlns:p14="http://schemas.microsoft.com/office/powerpoint/2010/main" val="216813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903194-F3A6-4037-9817-93F17A33DFC0}"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2858879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03194-F3A6-4037-9817-93F17A33DFC0}"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3314487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03194-F3A6-4037-9817-93F17A33DFC0}"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426370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03194-F3A6-4037-9817-93F17A33DFC0}"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108698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903194-F3A6-4037-9817-93F17A33DFC0}"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385086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903194-F3A6-4037-9817-93F17A33DFC0}"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305728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903194-F3A6-4037-9817-93F17A33DFC0}" type="datetimeFigureOut">
              <a:rPr lang="en-US" smtClean="0"/>
              <a:t>10/21/2019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61200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903194-F3A6-4037-9817-93F17A33DFC0}" type="datetimeFigureOut">
              <a:rPr lang="en-US" smtClean="0"/>
              <a:t>10/21/2019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214018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03194-F3A6-4037-9817-93F17A33DFC0}" type="datetimeFigureOut">
              <a:rPr lang="en-US" smtClean="0"/>
              <a:t>10/21/2019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211696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03194-F3A6-4037-9817-93F17A33DFC0}"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1867064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03194-F3A6-4037-9817-93F17A33DFC0}"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43780-C1D7-4CD9-A4E3-AE84FAF975BD}" type="slidenum">
              <a:rPr lang="en-US" smtClean="0"/>
              <a:t>‹#›</a:t>
            </a:fld>
            <a:endParaRPr lang="en-US"/>
          </a:p>
        </p:txBody>
      </p:sp>
    </p:spTree>
    <p:extLst>
      <p:ext uri="{BB962C8B-B14F-4D97-AF65-F5344CB8AC3E}">
        <p14:creationId xmlns:p14="http://schemas.microsoft.com/office/powerpoint/2010/main" val="365445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03194-F3A6-4037-9817-93F17A33DFC0}" type="datetimeFigureOut">
              <a:rPr lang="en-US" smtClean="0"/>
              <a:t>10/21/2019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43780-C1D7-4CD9-A4E3-AE84FAF975BD}" type="slidenum">
              <a:rPr lang="en-US" smtClean="0"/>
              <a:t>‹#›</a:t>
            </a:fld>
            <a:endParaRPr lang="en-US" dirty="0"/>
          </a:p>
        </p:txBody>
      </p:sp>
    </p:spTree>
    <p:extLst>
      <p:ext uri="{BB962C8B-B14F-4D97-AF65-F5344CB8AC3E}">
        <p14:creationId xmlns:p14="http://schemas.microsoft.com/office/powerpoint/2010/main" val="612028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el"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el"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el"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el"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el"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dc-js.github.io/dc.js/"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09.xml.rels><?xml version="1.0" encoding="UTF-8" standalone="yes"?>
<Relationships xmlns="http://schemas.openxmlformats.org/package/2006/relationships"><Relationship Id="rId3" Type="http://schemas.openxmlformats.org/officeDocument/2006/relationships/hyperlink" Target="http://vis.stanford.edu/projects/immens/demo/brightkite/"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cs.brown.edu/~ez/" TargetMode="External"/><Relationship Id="rId4" Type="http://schemas.openxmlformats.org/officeDocument/2006/relationships/image" Target="../media/image97.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hint.fm/wind/"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bost.ocks.org/mike/miserables/"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visualsedimentation.org/examples/"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vis.berkeley.edu/courses/cs294-10-fa14/wiki/index.php/Main_Page" TargetMode="External"/><Relationship Id="rId2" Type="http://schemas.openxmlformats.org/officeDocument/2006/relationships/hyperlink" Target="https://www.eecs.mit.edu/academics-admissions/academic-information/subject-updates-spring-2019/6894" TargetMode="External"/><Relationship Id="rId1" Type="http://schemas.openxmlformats.org/officeDocument/2006/relationships/slideLayout" Target="../slideLayouts/slideLayout2.xml"/><Relationship Id="rId5" Type="http://schemas.openxmlformats.org/officeDocument/2006/relationships/hyperlink" Target="http://www.cc.gatech.edu/~stasko/7450/" TargetMode="External"/><Relationship Id="rId4" Type="http://schemas.openxmlformats.org/officeDocument/2006/relationships/hyperlink" Target="http://courses.cs.washington.edu/courses/cse512/14wi/" TargetMode="External"/></Relationships>
</file>

<file path=ppt/slides/_rels/slide118.xml.rels><?xml version="1.0" encoding="UTF-8" standalone="yes"?>
<Relationships xmlns="http://schemas.openxmlformats.org/package/2006/relationships"><Relationship Id="rId2" Type="http://schemas.openxmlformats.org/officeDocument/2006/relationships/hyperlink" Target="https://clicker.csail.mit.edu/6.S080"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hyperlink" Target="http://blog.okcupid.com/" TargetMode="External"/><Relationship Id="rId3" Type="http://schemas.openxmlformats.org/officeDocument/2006/relationships/hyperlink" Target="http://www.informationisbeautiful.net/" TargetMode="External"/><Relationship Id="rId7" Type="http://schemas.openxmlformats.org/officeDocument/2006/relationships/hyperlink" Target="http://eagereyes.org/" TargetMode="External"/><Relationship Id="rId2" Type="http://schemas.openxmlformats.org/officeDocument/2006/relationships/hyperlink" Target="http://flowingdata.com/" TargetMode="External"/><Relationship Id="rId1" Type="http://schemas.openxmlformats.org/officeDocument/2006/relationships/slideLayout" Target="../slideLayouts/slideLayout2.xml"/><Relationship Id="rId6" Type="http://schemas.openxmlformats.org/officeDocument/2006/relationships/hyperlink" Target="http://datavisualization.ch/" TargetMode="External"/><Relationship Id="rId5" Type="http://schemas.openxmlformats.org/officeDocument/2006/relationships/hyperlink" Target="http://junkcharts.typepad.com/" TargetMode="External"/><Relationship Id="rId4" Type="http://schemas.openxmlformats.org/officeDocument/2006/relationships/hyperlink" Target="http://infosthetics.com/" TargetMode="External"/><Relationship Id="rId9" Type="http://schemas.openxmlformats.org/officeDocument/2006/relationships/hyperlink" Target="https://twitter.com/nytgraphic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www.targetprocess.com/articles/visual-encoding.html" TargetMode="External"/><Relationship Id="rId3" Type="http://schemas.openxmlformats.org/officeDocument/2006/relationships/hyperlink" Target="http://www.csc.ncsu.edu/faculty/healey/PP/index.html" TargetMode="External"/><Relationship Id="rId7" Type="http://schemas.openxmlformats.org/officeDocument/2006/relationships/hyperlink" Target="http://homes.cs.washington.edu/~jheer/files/zoo/" TargetMode="External"/><Relationship Id="rId2" Type="http://schemas.openxmlformats.org/officeDocument/2006/relationships/hyperlink" Target="http://www.edwardtufte.com/tufte/" TargetMode="External"/><Relationship Id="rId1" Type="http://schemas.openxmlformats.org/officeDocument/2006/relationships/slideLayout" Target="../slideLayouts/slideLayout2.xml"/><Relationship Id="rId6" Type="http://schemas.openxmlformats.org/officeDocument/2006/relationships/hyperlink" Target="http://piksels.com/wp-content/uploads/2009/01/visualizingdata.pdf" TargetMode="External"/><Relationship Id="rId5" Type="http://schemas.openxmlformats.org/officeDocument/2006/relationships/hyperlink" Target="https://www.youtube.com/watch?v=pLqjQ55tz-U" TargetMode="External"/><Relationship Id="rId4" Type="http://schemas.openxmlformats.org/officeDocument/2006/relationships/hyperlink" Target="http://www.sealthreinhold.com/tuftes-rules/rule_three.php" TargetMode="External"/><Relationship Id="rId9" Type="http://schemas.openxmlformats.org/officeDocument/2006/relationships/hyperlink" Target="http://en.wikipedia.org/wiki/Misleading_graph"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licker.csail.mit.edu/6.S08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gif"/><Relationship Id="rId7" Type="http://schemas.openxmlformats.org/officeDocument/2006/relationships/image" Target="../media/image33.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gif"/><Relationship Id="rId10" Type="http://schemas.openxmlformats.org/officeDocument/2006/relationships/image" Target="../media/image36.gif"/><Relationship Id="rId4" Type="http://schemas.openxmlformats.org/officeDocument/2006/relationships/image" Target="../media/image30.gif"/><Relationship Id="rId9" Type="http://schemas.openxmlformats.org/officeDocument/2006/relationships/image" Target="../media/image35.gif"/></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image" Target="../media/image37.gif"/><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s>
</file>

<file path=ppt/slides/_rels/slide5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5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5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5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homes.cs.washington.edu/~jheer/files/zoo/"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github.com/mbostock/d3/wiki/Gallery"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github.com/mbostock/d3/wiki/Gallery"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github.com/mbostock/d3/wiki/Gallery"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github.com/mbostock/d3/wiki/Gallery"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hyperlink" Target="https://clicker.csail.mit.edu/6.S080"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Visualization</a:t>
            </a:r>
          </a:p>
        </p:txBody>
      </p:sp>
      <p:sp>
        <p:nvSpPr>
          <p:cNvPr id="3" name="Subtitle 2"/>
          <p:cNvSpPr>
            <a:spLocks noGrp="1"/>
          </p:cNvSpPr>
          <p:nvPr>
            <p:ph type="subTitle" idx="1"/>
          </p:nvPr>
        </p:nvSpPr>
        <p:spPr/>
        <p:txBody>
          <a:bodyPr/>
          <a:lstStyle/>
          <a:p>
            <a:r>
              <a:rPr lang="en-US" dirty="0"/>
              <a:t>Emanuel Zgraggen</a:t>
            </a:r>
          </a:p>
        </p:txBody>
      </p:sp>
      <p:sp>
        <p:nvSpPr>
          <p:cNvPr id="4" name="TextBox 3"/>
          <p:cNvSpPr txBox="1"/>
          <p:nvPr/>
        </p:nvSpPr>
        <p:spPr>
          <a:xfrm>
            <a:off x="685800" y="6488668"/>
            <a:ext cx="7798482" cy="369332"/>
          </a:xfrm>
          <a:prstGeom prst="rect">
            <a:avLst/>
          </a:prstGeom>
          <a:noFill/>
        </p:spPr>
        <p:txBody>
          <a:bodyPr wrap="none" rtlCol="0">
            <a:spAutoFit/>
          </a:bodyPr>
          <a:lstStyle/>
          <a:p>
            <a:r>
              <a:rPr lang="en-US" dirty="0"/>
              <a:t>Many slides borrowed from Drucker, </a:t>
            </a:r>
            <a:r>
              <a:rPr lang="en-US" dirty="0" err="1"/>
              <a:t>Agrawala</a:t>
            </a:r>
            <a:r>
              <a:rPr lang="en-US" dirty="0"/>
              <a:t>, </a:t>
            </a:r>
            <a:r>
              <a:rPr lang="en-US" dirty="0" err="1"/>
              <a:t>Heer</a:t>
            </a:r>
            <a:r>
              <a:rPr lang="en-US" dirty="0"/>
              <a:t>, </a:t>
            </a:r>
            <a:r>
              <a:rPr lang="en-US" dirty="0" err="1"/>
              <a:t>Stasko</a:t>
            </a:r>
            <a:r>
              <a:rPr lang="en-US" dirty="0"/>
              <a:t>, etc. References at the end.</a:t>
            </a:r>
          </a:p>
        </p:txBody>
      </p:sp>
    </p:spTree>
    <p:extLst>
      <p:ext uri="{BB962C8B-B14F-4D97-AF65-F5344CB8AC3E}">
        <p14:creationId xmlns:p14="http://schemas.microsoft.com/office/powerpoint/2010/main" val="4092733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8952" y="1801368"/>
            <a:ext cx="8046720" cy="3387609"/>
          </a:xfrm>
          <a:prstGeom prst="rect">
            <a:avLst/>
          </a:prstGeom>
        </p:spPr>
      </p:pic>
    </p:spTree>
    <p:extLst>
      <p:ext uri="{BB962C8B-B14F-4D97-AF65-F5344CB8AC3E}">
        <p14:creationId xmlns:p14="http://schemas.microsoft.com/office/powerpoint/2010/main" val="36255879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97575" y="1167067"/>
            <a:ext cx="4672884" cy="2659414"/>
          </a:xfrm>
          <a:prstGeom prst="rect">
            <a:avLst/>
          </a:prstGeom>
        </p:spPr>
      </p:pic>
      <p:pic>
        <p:nvPicPr>
          <p:cNvPr id="5" name="Picture 4"/>
          <p:cNvPicPr>
            <a:picLocks noChangeAspect="1"/>
          </p:cNvPicPr>
          <p:nvPr/>
        </p:nvPicPr>
        <p:blipFill>
          <a:blip r:embed="rId4"/>
          <a:stretch>
            <a:fillRect/>
          </a:stretch>
        </p:blipFill>
        <p:spPr>
          <a:xfrm>
            <a:off x="2029629" y="3826481"/>
            <a:ext cx="4540830" cy="2676578"/>
          </a:xfrm>
          <a:prstGeom prst="rect">
            <a:avLst/>
          </a:prstGeom>
        </p:spPr>
      </p:pic>
      <p:sp>
        <p:nvSpPr>
          <p:cNvPr id="6" name="Title 1"/>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Example 3: Effectiveness</a:t>
            </a:r>
          </a:p>
        </p:txBody>
      </p:sp>
    </p:spTree>
    <p:extLst>
      <p:ext uri="{BB962C8B-B14F-4D97-AF65-F5344CB8AC3E}">
        <p14:creationId xmlns:p14="http://schemas.microsoft.com/office/powerpoint/2010/main" val="39954552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359" y="711200"/>
            <a:ext cx="8432469" cy="5390052"/>
          </a:xfrm>
          <a:prstGeom prst="rect">
            <a:avLst/>
          </a:prstGeom>
        </p:spPr>
      </p:pic>
      <p:sp>
        <p:nvSpPr>
          <p:cNvPr id="5" name="Shape 195"/>
          <p:cNvSpPr txBox="1"/>
          <p:nvPr/>
        </p:nvSpPr>
        <p:spPr>
          <a:xfrm>
            <a:off x="0" y="6379168"/>
            <a:ext cx="4800600" cy="354599"/>
          </a:xfrm>
          <a:prstGeom prst="rect">
            <a:avLst/>
          </a:prstGeom>
        </p:spPr>
        <p:txBody>
          <a:bodyPr lIns="91425" tIns="91425" rIns="91425" bIns="91425" anchor="t" anchorCtr="0">
            <a:noAutofit/>
          </a:bodyPr>
          <a:lstStyle/>
          <a:p>
            <a:r>
              <a:rPr lang="en-US" dirty="0"/>
              <a:t>[</a:t>
            </a:r>
            <a:r>
              <a:rPr lang="en-US" dirty="0" err="1"/>
              <a:t>Mackinlay</a:t>
            </a:r>
            <a:r>
              <a:rPr lang="en-US" dirty="0"/>
              <a:t>]</a:t>
            </a:r>
            <a:endParaRPr lang="en" sz="1100"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0532255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7217"/>
            <a:ext cx="9144000" cy="1325563"/>
          </a:xfrm>
        </p:spPr>
        <p:txBody>
          <a:bodyPr/>
          <a:lstStyle/>
          <a:p>
            <a:pPr algn="ctr"/>
            <a:r>
              <a:rPr lang="en-US" dirty="0" err="1"/>
              <a:t>Tufte’s</a:t>
            </a:r>
            <a:r>
              <a:rPr lang="en-US" dirty="0"/>
              <a:t> Rules</a:t>
            </a:r>
          </a:p>
        </p:txBody>
      </p:sp>
      <p:sp>
        <p:nvSpPr>
          <p:cNvPr id="3" name="Rectangle 2"/>
          <p:cNvSpPr/>
          <p:nvPr/>
        </p:nvSpPr>
        <p:spPr>
          <a:xfrm>
            <a:off x="0" y="6369735"/>
            <a:ext cx="5715000" cy="369332"/>
          </a:xfrm>
          <a:prstGeom prst="rect">
            <a:avLst/>
          </a:prstGeom>
        </p:spPr>
        <p:txBody>
          <a:bodyPr wrap="square">
            <a:spAutoFit/>
          </a:bodyPr>
          <a:lstStyle/>
          <a:p>
            <a:r>
              <a:rPr lang="en-US" dirty="0"/>
              <a:t>[http://www.sealthreinhold.com/tuftes-rules/rule_three.php]</a:t>
            </a:r>
          </a:p>
        </p:txBody>
      </p:sp>
    </p:spTree>
    <p:extLst>
      <p:ext uri="{BB962C8B-B14F-4D97-AF65-F5344CB8AC3E}">
        <p14:creationId xmlns:p14="http://schemas.microsoft.com/office/powerpoint/2010/main" val="5982946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7284" y="1799997"/>
            <a:ext cx="6849431" cy="3258005"/>
          </a:xfrm>
          <a:prstGeom prst="rect">
            <a:avLst/>
          </a:prstGeom>
        </p:spPr>
      </p:pic>
      <p:sp>
        <p:nvSpPr>
          <p:cNvPr id="6" name="Title 1"/>
          <p:cNvSpPr>
            <a:spLocks noGrp="1"/>
          </p:cNvSpPr>
          <p:nvPr>
            <p:ph type="title"/>
          </p:nvPr>
        </p:nvSpPr>
        <p:spPr>
          <a:xfrm>
            <a:off x="628650" y="365126"/>
            <a:ext cx="7886700" cy="1325563"/>
          </a:xfrm>
        </p:spPr>
        <p:txBody>
          <a:bodyPr/>
          <a:lstStyle/>
          <a:p>
            <a:pPr algn="ctr"/>
            <a:r>
              <a:rPr lang="en-US" dirty="0"/>
              <a:t>Avoid </a:t>
            </a:r>
            <a:r>
              <a:rPr lang="en-US" dirty="0" err="1"/>
              <a:t>Chartjunk</a:t>
            </a:r>
            <a:endParaRPr lang="en-US" dirty="0"/>
          </a:p>
        </p:txBody>
      </p:sp>
      <p:pic>
        <p:nvPicPr>
          <p:cNvPr id="7" name="Picture 6"/>
          <p:cNvPicPr>
            <a:picLocks noChangeAspect="1"/>
          </p:cNvPicPr>
          <p:nvPr/>
        </p:nvPicPr>
        <p:blipFill>
          <a:blip r:embed="rId4"/>
          <a:stretch>
            <a:fillRect/>
          </a:stretch>
        </p:blipFill>
        <p:spPr>
          <a:xfrm>
            <a:off x="1726801" y="1892082"/>
            <a:ext cx="5715798" cy="3124636"/>
          </a:xfrm>
          <a:prstGeom prst="rect">
            <a:avLst/>
          </a:prstGeom>
        </p:spPr>
      </p:pic>
    </p:spTree>
    <p:extLst>
      <p:ext uri="{BB962C8B-B14F-4D97-AF65-F5344CB8AC3E}">
        <p14:creationId xmlns:p14="http://schemas.microsoft.com/office/powerpoint/2010/main" val="243876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6"/>
            <a:ext cx="7886700" cy="1325563"/>
          </a:xfrm>
        </p:spPr>
        <p:txBody>
          <a:bodyPr>
            <a:normAutofit/>
          </a:bodyPr>
          <a:lstStyle/>
          <a:p>
            <a:pPr algn="ctr"/>
            <a:r>
              <a:rPr lang="en-US" dirty="0"/>
              <a:t>Maximize Data-Ink Ratio </a:t>
            </a:r>
          </a:p>
        </p:txBody>
      </p:sp>
      <p:sp>
        <p:nvSpPr>
          <p:cNvPr id="2" name="TextBox 1"/>
          <p:cNvSpPr txBox="1"/>
          <p:nvPr/>
        </p:nvSpPr>
        <p:spPr>
          <a:xfrm>
            <a:off x="1381991" y="3327394"/>
            <a:ext cx="3704936" cy="646331"/>
          </a:xfrm>
          <a:prstGeom prst="rect">
            <a:avLst/>
          </a:prstGeom>
          <a:noFill/>
        </p:spPr>
        <p:txBody>
          <a:bodyPr wrap="square" rtlCol="0">
            <a:spAutoFit/>
          </a:bodyPr>
          <a:lstStyle/>
          <a:p>
            <a:r>
              <a:rPr lang="en-US" sz="3600" dirty="0"/>
              <a:t>Data-Ink Ratio = </a:t>
            </a:r>
          </a:p>
        </p:txBody>
      </p:sp>
      <p:sp>
        <p:nvSpPr>
          <p:cNvPr id="8" name="TextBox 7"/>
          <p:cNvSpPr txBox="1"/>
          <p:nvPr/>
        </p:nvSpPr>
        <p:spPr>
          <a:xfrm>
            <a:off x="5086927" y="2883114"/>
            <a:ext cx="2641600" cy="646331"/>
          </a:xfrm>
          <a:prstGeom prst="rect">
            <a:avLst/>
          </a:prstGeom>
          <a:noFill/>
        </p:spPr>
        <p:txBody>
          <a:bodyPr wrap="square" rtlCol="0">
            <a:spAutoFit/>
          </a:bodyPr>
          <a:lstStyle/>
          <a:p>
            <a:r>
              <a:rPr lang="en-US" sz="3600" dirty="0"/>
              <a:t>Data-Ink</a:t>
            </a:r>
          </a:p>
        </p:txBody>
      </p:sp>
      <p:sp>
        <p:nvSpPr>
          <p:cNvPr id="9" name="TextBox 8"/>
          <p:cNvSpPr txBox="1"/>
          <p:nvPr/>
        </p:nvSpPr>
        <p:spPr>
          <a:xfrm>
            <a:off x="4701309" y="3650559"/>
            <a:ext cx="2641600" cy="646331"/>
          </a:xfrm>
          <a:prstGeom prst="rect">
            <a:avLst/>
          </a:prstGeom>
          <a:noFill/>
        </p:spPr>
        <p:txBody>
          <a:bodyPr wrap="square" rtlCol="0">
            <a:spAutoFit/>
          </a:bodyPr>
          <a:lstStyle/>
          <a:p>
            <a:r>
              <a:rPr lang="en-US" sz="3600" dirty="0"/>
              <a:t>Total Ink used </a:t>
            </a:r>
          </a:p>
        </p:txBody>
      </p:sp>
      <p:cxnSp>
        <p:nvCxnSpPr>
          <p:cNvPr id="4" name="Straight Connector 3"/>
          <p:cNvCxnSpPr/>
          <p:nvPr/>
        </p:nvCxnSpPr>
        <p:spPr>
          <a:xfrm>
            <a:off x="4701309" y="3627699"/>
            <a:ext cx="2641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434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1347" y="1924563"/>
            <a:ext cx="4058216" cy="2962688"/>
          </a:xfrm>
          <a:prstGeom prst="rect">
            <a:avLst/>
          </a:prstGeom>
        </p:spPr>
      </p:pic>
      <p:pic>
        <p:nvPicPr>
          <p:cNvPr id="5" name="Picture 4"/>
          <p:cNvPicPr>
            <a:picLocks noChangeAspect="1"/>
          </p:cNvPicPr>
          <p:nvPr/>
        </p:nvPicPr>
        <p:blipFill>
          <a:blip r:embed="rId4"/>
          <a:stretch>
            <a:fillRect/>
          </a:stretch>
        </p:blipFill>
        <p:spPr>
          <a:xfrm>
            <a:off x="5111776" y="2130958"/>
            <a:ext cx="3753374" cy="2676899"/>
          </a:xfrm>
          <a:prstGeom prst="rect">
            <a:avLst/>
          </a:prstGeom>
          <a:solidFill>
            <a:schemeClr val="bg1"/>
          </a:solidFill>
        </p:spPr>
      </p:pic>
    </p:spTree>
    <p:extLst>
      <p:ext uri="{BB962C8B-B14F-4D97-AF65-F5344CB8AC3E}">
        <p14:creationId xmlns:p14="http://schemas.microsoft.com/office/powerpoint/2010/main" val="38660603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nfovis-wiki.net/images/thumb/2/2e/Dir1.png/400px-Di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2039937"/>
            <a:ext cx="38100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infovis-wiki.net/images/thumb/1/1b/Dir2.png/400px-Di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2039937"/>
            <a:ext cx="38100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66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7217"/>
            <a:ext cx="9144000" cy="1325563"/>
          </a:xfrm>
        </p:spPr>
        <p:txBody>
          <a:bodyPr/>
          <a:lstStyle/>
          <a:p>
            <a:pPr algn="ctr"/>
            <a:r>
              <a:rPr lang="en-US" dirty="0"/>
              <a:t>Interaction</a:t>
            </a:r>
          </a:p>
        </p:txBody>
      </p:sp>
    </p:spTree>
    <p:extLst>
      <p:ext uri="{BB962C8B-B14F-4D97-AF65-F5344CB8AC3E}">
        <p14:creationId xmlns:p14="http://schemas.microsoft.com/office/powerpoint/2010/main" val="33941896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68534"/>
            <a:ext cx="2577757" cy="646331"/>
          </a:xfrm>
          <a:prstGeom prst="rect">
            <a:avLst/>
          </a:prstGeom>
        </p:spPr>
        <p:txBody>
          <a:bodyPr wrap="none">
            <a:spAutoFit/>
          </a:bodyPr>
          <a:lstStyle/>
          <a:p>
            <a:r>
              <a:rPr lang="en-US" dirty="0">
                <a:hlinkClick r:id="rId3"/>
              </a:rPr>
              <a:t>http://dc-js.github.io/dc.js/</a:t>
            </a:r>
            <a:endParaRPr lang="en-US" dirty="0"/>
          </a:p>
          <a:p>
            <a:endParaRPr lang="en-US" dirty="0"/>
          </a:p>
        </p:txBody>
      </p:sp>
      <p:pic>
        <p:nvPicPr>
          <p:cNvPr id="2" name="Picture 1"/>
          <p:cNvPicPr>
            <a:picLocks noChangeAspect="1"/>
          </p:cNvPicPr>
          <p:nvPr/>
        </p:nvPicPr>
        <p:blipFill>
          <a:blip r:embed="rId4"/>
          <a:stretch>
            <a:fillRect/>
          </a:stretch>
        </p:blipFill>
        <p:spPr>
          <a:xfrm>
            <a:off x="604089" y="411480"/>
            <a:ext cx="7644799" cy="5686602"/>
          </a:xfrm>
          <a:prstGeom prst="rect">
            <a:avLst/>
          </a:prstGeom>
        </p:spPr>
      </p:pic>
    </p:spTree>
    <p:extLst>
      <p:ext uri="{BB962C8B-B14F-4D97-AF65-F5344CB8AC3E}">
        <p14:creationId xmlns:p14="http://schemas.microsoft.com/office/powerpoint/2010/main" val="10037038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68534"/>
            <a:ext cx="5338706" cy="646331"/>
          </a:xfrm>
          <a:prstGeom prst="rect">
            <a:avLst/>
          </a:prstGeom>
        </p:spPr>
        <p:txBody>
          <a:bodyPr wrap="none">
            <a:spAutoFit/>
          </a:bodyPr>
          <a:lstStyle/>
          <a:p>
            <a:r>
              <a:rPr lang="en-US" dirty="0">
                <a:hlinkClick r:id="rId3"/>
              </a:rPr>
              <a:t>http://vis.stanford.edu/projects/immens/demo/brightkite/</a:t>
            </a:r>
            <a:endParaRPr lang="en-US" dirty="0"/>
          </a:p>
          <a:p>
            <a:endParaRPr lang="en-US" dirty="0"/>
          </a:p>
        </p:txBody>
      </p:sp>
      <p:pic>
        <p:nvPicPr>
          <p:cNvPr id="5" name="Picture 4"/>
          <p:cNvPicPr>
            <a:picLocks noChangeAspect="1"/>
          </p:cNvPicPr>
          <p:nvPr/>
        </p:nvPicPr>
        <p:blipFill>
          <a:blip r:embed="rId4"/>
          <a:stretch>
            <a:fillRect/>
          </a:stretch>
        </p:blipFill>
        <p:spPr>
          <a:xfrm>
            <a:off x="437678" y="977900"/>
            <a:ext cx="8372379" cy="4621614"/>
          </a:xfrm>
          <a:prstGeom prst="rect">
            <a:avLst/>
          </a:prstGeom>
        </p:spPr>
      </p:pic>
    </p:spTree>
    <p:extLst>
      <p:ext uri="{BB962C8B-B14F-4D97-AF65-F5344CB8AC3E}">
        <p14:creationId xmlns:p14="http://schemas.microsoft.com/office/powerpoint/2010/main" val="2585912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1" y="479924"/>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pPr algn="ctr"/>
            <a:r>
              <a:rPr lang="en-US" sz="5400" dirty="0"/>
              <a:t>What is a Visualization?</a:t>
            </a:r>
          </a:p>
        </p:txBody>
      </p:sp>
      <p:sp>
        <p:nvSpPr>
          <p:cNvPr id="6" name="TextBox 5"/>
          <p:cNvSpPr txBox="1"/>
          <p:nvPr/>
        </p:nvSpPr>
        <p:spPr>
          <a:xfrm>
            <a:off x="1346529" y="3487401"/>
            <a:ext cx="6289542" cy="707886"/>
          </a:xfrm>
          <a:prstGeom prst="rect">
            <a:avLst/>
          </a:prstGeom>
          <a:noFill/>
        </p:spPr>
        <p:txBody>
          <a:bodyPr wrap="none" rtlCol="0">
            <a:spAutoFit/>
          </a:bodyPr>
          <a:lstStyle/>
          <a:p>
            <a:pPr algn="ctr"/>
            <a:r>
              <a:rPr lang="en-US" sz="2400" dirty="0"/>
              <a:t>“Transformation of the symbolic into the geometric.”</a:t>
            </a:r>
          </a:p>
          <a:p>
            <a:pPr algn="ctr"/>
            <a:r>
              <a:rPr lang="en-US" sz="1600" dirty="0"/>
              <a:t>[McCormick et al. 1987]</a:t>
            </a:r>
          </a:p>
        </p:txBody>
      </p:sp>
      <p:sp>
        <p:nvSpPr>
          <p:cNvPr id="8" name="TextBox 7"/>
          <p:cNvSpPr txBox="1"/>
          <p:nvPr/>
        </p:nvSpPr>
        <p:spPr>
          <a:xfrm>
            <a:off x="660400" y="4497635"/>
            <a:ext cx="7848600" cy="1107996"/>
          </a:xfrm>
          <a:prstGeom prst="rect">
            <a:avLst/>
          </a:prstGeom>
          <a:noFill/>
        </p:spPr>
        <p:txBody>
          <a:bodyPr wrap="square" rtlCol="0">
            <a:spAutoFit/>
          </a:bodyPr>
          <a:lstStyle/>
          <a:p>
            <a:pPr algn="ctr"/>
            <a:r>
              <a:rPr lang="en-US" sz="2400" dirty="0"/>
              <a:t>“... finding the artificial memory that best supports our</a:t>
            </a:r>
          </a:p>
          <a:p>
            <a:pPr algn="ctr"/>
            <a:r>
              <a:rPr lang="en-US" sz="2400" dirty="0"/>
              <a:t>natural means of perception.” </a:t>
            </a:r>
          </a:p>
          <a:p>
            <a:pPr algn="ctr"/>
            <a:r>
              <a:rPr lang="en-US" sz="1600" dirty="0"/>
              <a:t>[</a:t>
            </a:r>
            <a:r>
              <a:rPr lang="en-US" sz="1600" dirty="0" err="1"/>
              <a:t>Bertin</a:t>
            </a:r>
            <a:r>
              <a:rPr lang="en-US" sz="1600" dirty="0"/>
              <a:t> 1967]</a:t>
            </a:r>
          </a:p>
        </p:txBody>
      </p:sp>
      <p:sp>
        <p:nvSpPr>
          <p:cNvPr id="9" name="TextBox 8"/>
          <p:cNvSpPr txBox="1"/>
          <p:nvPr/>
        </p:nvSpPr>
        <p:spPr>
          <a:xfrm>
            <a:off x="482600" y="2107835"/>
            <a:ext cx="8242300" cy="1077218"/>
          </a:xfrm>
          <a:prstGeom prst="rect">
            <a:avLst/>
          </a:prstGeom>
          <a:noFill/>
        </p:spPr>
        <p:txBody>
          <a:bodyPr wrap="square" rtlCol="0">
            <a:spAutoFit/>
          </a:bodyPr>
          <a:lstStyle/>
          <a:p>
            <a:pPr algn="ctr"/>
            <a:r>
              <a:rPr lang="en-US" sz="2400" dirty="0"/>
              <a:t>“The use of computer-generated, interactive, visual representations of data to amplify cognition.”</a:t>
            </a:r>
          </a:p>
          <a:p>
            <a:pPr algn="ctr"/>
            <a:r>
              <a:rPr lang="en-US" sz="1600" dirty="0"/>
              <a:t>[Card, </a:t>
            </a:r>
            <a:r>
              <a:rPr lang="en-US" sz="1600" dirty="0" err="1"/>
              <a:t>Mackinlay</a:t>
            </a:r>
            <a:r>
              <a:rPr lang="en-US" sz="1600" dirty="0"/>
              <a:t>, &amp; </a:t>
            </a:r>
            <a:r>
              <a:rPr lang="en-US" sz="1600" dirty="0" err="1"/>
              <a:t>Shneiderman</a:t>
            </a:r>
            <a:r>
              <a:rPr lang="en-US" sz="1600" dirty="0"/>
              <a:t> 1999]</a:t>
            </a:r>
          </a:p>
        </p:txBody>
      </p:sp>
    </p:spTree>
    <p:extLst>
      <p:ext uri="{BB962C8B-B14F-4D97-AF65-F5344CB8AC3E}">
        <p14:creationId xmlns:p14="http://schemas.microsoft.com/office/powerpoint/2010/main" val="4173286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2"/>
          <p:cNvSpPr txBox="1">
            <a:spLocks/>
          </p:cNvSpPr>
          <p:nvPr/>
        </p:nvSpPr>
        <p:spPr>
          <a:xfrm>
            <a:off x="-1079964" y="1052353"/>
            <a:ext cx="5617887" cy="10717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dirty="0">
                <a:latin typeface="Bebas Neue" panose="020B0606020202050201" pitchFamily="34" charset="0"/>
                <a:cs typeface="Angsana New" panose="02020603050405020304" pitchFamily="18" charset="-34"/>
              </a:rPr>
              <a:t>850 wines</a:t>
            </a:r>
            <a:endParaRPr lang="en-US" sz="3200" dirty="0">
              <a:latin typeface="Bebas Neue" panose="020B0606020202050201" pitchFamily="34" charset="0"/>
              <a:cs typeface="Angsana New" panose="02020603050405020304" pitchFamily="18" charset="-34"/>
            </a:endParaRPr>
          </a:p>
        </p:txBody>
      </p:sp>
      <p:sp>
        <p:nvSpPr>
          <p:cNvPr id="5" name="Content Placeholder 5"/>
          <p:cNvSpPr>
            <a:spLocks noGrp="1"/>
          </p:cNvSpPr>
          <p:nvPr>
            <p:ph idx="1"/>
          </p:nvPr>
        </p:nvSpPr>
        <p:spPr>
          <a:xfrm>
            <a:off x="327873" y="2276456"/>
            <a:ext cx="7402481" cy="3914794"/>
          </a:xfrm>
        </p:spPr>
        <p:txBody>
          <a:bodyPr>
            <a:normAutofit/>
          </a:bodyPr>
          <a:lstStyle/>
          <a:p>
            <a:r>
              <a:rPr lang="en-US" sz="3200" dirty="0"/>
              <a:t>Multidimensional data</a:t>
            </a:r>
          </a:p>
          <a:p>
            <a:pPr lvl="1"/>
            <a:r>
              <a:rPr lang="en-US" sz="2800" dirty="0"/>
              <a:t>Name</a:t>
            </a:r>
          </a:p>
          <a:p>
            <a:pPr lvl="1"/>
            <a:r>
              <a:rPr lang="en-US" sz="2800" dirty="0"/>
              <a:t>Price</a:t>
            </a:r>
          </a:p>
          <a:p>
            <a:pPr lvl="1"/>
            <a:r>
              <a:rPr lang="en-US" sz="2800" dirty="0"/>
              <a:t>Vintage</a:t>
            </a:r>
          </a:p>
          <a:p>
            <a:pPr lvl="1"/>
            <a:r>
              <a:rPr lang="en-US" sz="2800" dirty="0"/>
              <a:t>User &amp; critic scores</a:t>
            </a:r>
          </a:p>
          <a:p>
            <a:pPr lvl="1"/>
            <a:r>
              <a:rPr lang="en-US" sz="2800" dirty="0"/>
              <a:t>Country</a:t>
            </a:r>
          </a:p>
          <a:p>
            <a:pPr lvl="1"/>
            <a:r>
              <a:rPr lang="en-US" sz="2800" dirty="0"/>
              <a:t>Region</a:t>
            </a:r>
          </a:p>
          <a:p>
            <a:pPr lvl="1"/>
            <a:r>
              <a:rPr lang="en-US" sz="2800" dirty="0"/>
              <a:t>etc. </a:t>
            </a:r>
          </a:p>
        </p:txBody>
      </p:sp>
      <p:pic>
        <p:nvPicPr>
          <p:cNvPr id="6" name="Picture 5"/>
          <p:cNvPicPr>
            <a:picLocks noChangeAspect="1"/>
          </p:cNvPicPr>
          <p:nvPr/>
        </p:nvPicPr>
        <p:blipFill>
          <a:blip r:embed="rId2"/>
          <a:stretch>
            <a:fillRect/>
          </a:stretch>
        </p:blipFill>
        <p:spPr>
          <a:xfrm>
            <a:off x="5992640" y="299136"/>
            <a:ext cx="3047526" cy="6394280"/>
          </a:xfrm>
          <a:prstGeom prst="rect">
            <a:avLst/>
          </a:prstGeom>
        </p:spPr>
      </p:pic>
    </p:spTree>
    <p:extLst>
      <p:ext uri="{BB962C8B-B14F-4D97-AF65-F5344CB8AC3E}">
        <p14:creationId xmlns:p14="http://schemas.microsoft.com/office/powerpoint/2010/main" val="20894184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d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87400"/>
            <a:ext cx="9189155" cy="5168900"/>
          </a:xfrm>
          <a:prstGeom prst="rect">
            <a:avLst/>
          </a:prstGeom>
        </p:spPr>
      </p:pic>
      <p:sp>
        <p:nvSpPr>
          <p:cNvPr id="2" name="Rectangle 1"/>
          <p:cNvSpPr/>
          <p:nvPr/>
        </p:nvSpPr>
        <p:spPr>
          <a:xfrm>
            <a:off x="0" y="6488668"/>
            <a:ext cx="2407775" cy="646331"/>
          </a:xfrm>
          <a:prstGeom prst="rect">
            <a:avLst/>
          </a:prstGeom>
        </p:spPr>
        <p:txBody>
          <a:bodyPr wrap="none">
            <a:spAutoFit/>
          </a:bodyPr>
          <a:lstStyle/>
          <a:p>
            <a:r>
              <a:rPr lang="en-US" dirty="0">
                <a:hlinkClick r:id="rId5"/>
              </a:rPr>
              <a:t>http://cs.brown.edu/~ez/</a:t>
            </a:r>
            <a:endParaRPr lang="en-US" dirty="0"/>
          </a:p>
          <a:p>
            <a:endParaRPr lang="en-US" dirty="0"/>
          </a:p>
        </p:txBody>
      </p:sp>
    </p:spTree>
    <p:extLst>
      <p:ext uri="{BB962C8B-B14F-4D97-AF65-F5344CB8AC3E}">
        <p14:creationId xmlns:p14="http://schemas.microsoft.com/office/powerpoint/2010/main" val="3895471147"/>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7217"/>
            <a:ext cx="9144000" cy="1325563"/>
          </a:xfrm>
        </p:spPr>
        <p:txBody>
          <a:bodyPr/>
          <a:lstStyle/>
          <a:p>
            <a:pPr algn="ctr"/>
            <a:r>
              <a:rPr lang="en-US" dirty="0"/>
              <a:t>Animation</a:t>
            </a:r>
          </a:p>
        </p:txBody>
      </p:sp>
    </p:spTree>
    <p:extLst>
      <p:ext uri="{BB962C8B-B14F-4D97-AF65-F5344CB8AC3E}">
        <p14:creationId xmlns:p14="http://schemas.microsoft.com/office/powerpoint/2010/main" val="6405242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Animation?</a:t>
            </a:r>
          </a:p>
        </p:txBody>
      </p:sp>
      <p:sp>
        <p:nvSpPr>
          <p:cNvPr id="3" name="Content Placeholder 2"/>
          <p:cNvSpPr>
            <a:spLocks noGrp="1"/>
          </p:cNvSpPr>
          <p:nvPr>
            <p:ph idx="1"/>
          </p:nvPr>
        </p:nvSpPr>
        <p:spPr/>
        <p:txBody>
          <a:bodyPr/>
          <a:lstStyle/>
          <a:p>
            <a:r>
              <a:rPr lang="en-US" dirty="0"/>
              <a:t>Visual variable to encode data</a:t>
            </a:r>
          </a:p>
          <a:p>
            <a:r>
              <a:rPr lang="en-US" dirty="0"/>
              <a:t>Direct attention</a:t>
            </a:r>
          </a:p>
          <a:p>
            <a:r>
              <a:rPr lang="en-US" dirty="0"/>
              <a:t>Understand system dynamics</a:t>
            </a:r>
          </a:p>
          <a:p>
            <a:r>
              <a:rPr lang="en-US" dirty="0"/>
              <a:t>Understand state transition (maintain context)</a:t>
            </a:r>
          </a:p>
          <a:p>
            <a:r>
              <a:rPr lang="en-US" dirty="0"/>
              <a:t>Increase engagement</a:t>
            </a:r>
          </a:p>
          <a:p>
            <a:endParaRPr lang="en-US" dirty="0"/>
          </a:p>
        </p:txBody>
      </p:sp>
    </p:spTree>
    <p:extLst>
      <p:ext uri="{BB962C8B-B14F-4D97-AF65-F5344CB8AC3E}">
        <p14:creationId xmlns:p14="http://schemas.microsoft.com/office/powerpoint/2010/main" val="37098293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14445"/>
            <a:ext cx="9068110" cy="5329503"/>
          </a:xfrm>
          <a:prstGeom prst="rect">
            <a:avLst/>
          </a:prstGeom>
        </p:spPr>
      </p:pic>
      <p:sp>
        <p:nvSpPr>
          <p:cNvPr id="5" name="Rectangle 4"/>
          <p:cNvSpPr/>
          <p:nvPr/>
        </p:nvSpPr>
        <p:spPr>
          <a:xfrm>
            <a:off x="37353" y="6395214"/>
            <a:ext cx="2138514" cy="369332"/>
          </a:xfrm>
          <a:prstGeom prst="rect">
            <a:avLst/>
          </a:prstGeom>
        </p:spPr>
        <p:txBody>
          <a:bodyPr wrap="none">
            <a:spAutoFit/>
          </a:bodyPr>
          <a:lstStyle/>
          <a:p>
            <a:r>
              <a:rPr lang="en-US" dirty="0">
                <a:hlinkClick r:id="rId3"/>
              </a:rPr>
              <a:t>http://hint.fm/wind/</a:t>
            </a:r>
            <a:r>
              <a:rPr lang="en-US" dirty="0"/>
              <a:t> </a:t>
            </a:r>
          </a:p>
        </p:txBody>
      </p:sp>
    </p:spTree>
    <p:extLst>
      <p:ext uri="{BB962C8B-B14F-4D97-AF65-F5344CB8AC3E}">
        <p14:creationId xmlns:p14="http://schemas.microsoft.com/office/powerpoint/2010/main" val="25759261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879" y="6371054"/>
            <a:ext cx="3803821" cy="369332"/>
          </a:xfrm>
          <a:prstGeom prst="rect">
            <a:avLst/>
          </a:prstGeom>
        </p:spPr>
        <p:txBody>
          <a:bodyPr wrap="none">
            <a:spAutoFit/>
          </a:bodyPr>
          <a:lstStyle/>
          <a:p>
            <a:r>
              <a:rPr lang="en-US" dirty="0">
                <a:hlinkClick r:id="rId2"/>
              </a:rPr>
              <a:t>http://bost.ocks.org/mike/miserables/</a:t>
            </a:r>
            <a:r>
              <a:rPr lang="en-US" dirty="0"/>
              <a:t> </a:t>
            </a:r>
          </a:p>
        </p:txBody>
      </p:sp>
      <p:pic>
        <p:nvPicPr>
          <p:cNvPr id="6" name="Picture 5"/>
          <p:cNvPicPr>
            <a:picLocks noChangeAspect="1"/>
          </p:cNvPicPr>
          <p:nvPr/>
        </p:nvPicPr>
        <p:blipFill>
          <a:blip r:embed="rId3"/>
          <a:stretch>
            <a:fillRect/>
          </a:stretch>
        </p:blipFill>
        <p:spPr>
          <a:xfrm>
            <a:off x="1822892" y="736600"/>
            <a:ext cx="4891160" cy="5074184"/>
          </a:xfrm>
          <a:prstGeom prst="rect">
            <a:avLst/>
          </a:prstGeom>
        </p:spPr>
      </p:pic>
    </p:spTree>
    <p:extLst>
      <p:ext uri="{BB962C8B-B14F-4D97-AF65-F5344CB8AC3E}">
        <p14:creationId xmlns:p14="http://schemas.microsoft.com/office/powerpoint/2010/main" val="27204814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6351369"/>
            <a:ext cx="6921500" cy="646331"/>
          </a:xfrm>
          <a:prstGeom prst="rect">
            <a:avLst/>
          </a:prstGeom>
        </p:spPr>
        <p:txBody>
          <a:bodyPr wrap="square">
            <a:spAutoFit/>
          </a:bodyPr>
          <a:lstStyle/>
          <a:p>
            <a:r>
              <a:rPr lang="en-US" dirty="0">
                <a:hlinkClick r:id="rId2"/>
              </a:rPr>
              <a:t>http://www.visualsedimentation.org/examples/</a:t>
            </a:r>
            <a:endParaRPr lang="en-US" dirty="0"/>
          </a:p>
          <a:p>
            <a:endParaRPr lang="en-US" dirty="0"/>
          </a:p>
        </p:txBody>
      </p:sp>
      <p:pic>
        <p:nvPicPr>
          <p:cNvPr id="5" name="Picture 4"/>
          <p:cNvPicPr>
            <a:picLocks noChangeAspect="1"/>
          </p:cNvPicPr>
          <p:nvPr/>
        </p:nvPicPr>
        <p:blipFill>
          <a:blip r:embed="rId3"/>
          <a:stretch>
            <a:fillRect/>
          </a:stretch>
        </p:blipFill>
        <p:spPr>
          <a:xfrm>
            <a:off x="1612901" y="720107"/>
            <a:ext cx="5643818" cy="5291995"/>
          </a:xfrm>
          <a:prstGeom prst="rect">
            <a:avLst/>
          </a:prstGeom>
        </p:spPr>
      </p:pic>
    </p:spTree>
    <p:extLst>
      <p:ext uri="{BB962C8B-B14F-4D97-AF65-F5344CB8AC3E}">
        <p14:creationId xmlns:p14="http://schemas.microsoft.com/office/powerpoint/2010/main" val="20754876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Courses</a:t>
            </a:r>
          </a:p>
        </p:txBody>
      </p:sp>
      <p:sp>
        <p:nvSpPr>
          <p:cNvPr id="4" name="Content Placeholder 3"/>
          <p:cNvSpPr>
            <a:spLocks noGrp="1"/>
          </p:cNvSpPr>
          <p:nvPr>
            <p:ph idx="1"/>
          </p:nvPr>
        </p:nvSpPr>
        <p:spPr>
          <a:xfrm>
            <a:off x="628650" y="1825625"/>
            <a:ext cx="7886700" cy="3770712"/>
          </a:xfrm>
          <a:prstGeom prst="rect">
            <a:avLst/>
          </a:prstGeom>
        </p:spPr>
        <p:txBody>
          <a:bodyPr wrap="square">
            <a:spAutoFit/>
          </a:bodyPr>
          <a:lstStyle/>
          <a:p>
            <a:pPr marL="228600" lvl="1">
              <a:spcBef>
                <a:spcPts val="1000"/>
              </a:spcBef>
            </a:pPr>
            <a:r>
              <a:rPr lang="en-US" dirty="0"/>
              <a:t>Arvind </a:t>
            </a:r>
            <a:r>
              <a:rPr lang="en-US" dirty="0" err="1"/>
              <a:t>Satyanarayan</a:t>
            </a:r>
            <a:endParaRPr lang="en-US" dirty="0"/>
          </a:p>
          <a:p>
            <a:pPr marL="685800" lvl="2">
              <a:spcBef>
                <a:spcPts val="1000"/>
              </a:spcBef>
            </a:pPr>
            <a:r>
              <a:rPr lang="en-US" sz="1600" dirty="0">
                <a:hlinkClick r:id="rId2">
                  <a:extLst>
                    <a:ext uri="{A12FA001-AC4F-418D-AE19-62706E023703}">
                      <ahyp:hlinkClr xmlns:ahyp="http://schemas.microsoft.com/office/drawing/2018/hyperlinkcolor" val="tx"/>
                    </a:ext>
                  </a:extLst>
                </a:hlinkClick>
              </a:rPr>
              <a:t>https://www.eecs.mit.edu/academics-admissions/academic-information/subject-updates-spring-2019/6894</a:t>
            </a:r>
            <a:r>
              <a:rPr lang="en-US" sz="1600" dirty="0"/>
              <a:t> </a:t>
            </a:r>
          </a:p>
          <a:p>
            <a:pPr marL="228600" lvl="1">
              <a:spcBef>
                <a:spcPts val="1000"/>
              </a:spcBef>
            </a:pPr>
            <a:r>
              <a:rPr lang="en-US" dirty="0"/>
              <a:t>Maneesh </a:t>
            </a:r>
            <a:r>
              <a:rPr lang="en-US" dirty="0" err="1"/>
              <a:t>Agrawala</a:t>
            </a:r>
            <a:endParaRPr lang="en-US" dirty="0"/>
          </a:p>
          <a:p>
            <a:pPr marL="685800" lvl="2">
              <a:spcBef>
                <a:spcPts val="1000"/>
              </a:spcBef>
            </a:pPr>
            <a:r>
              <a:rPr lang="en-US" sz="1600" dirty="0">
                <a:hlinkClick r:id="rId3">
                  <a:extLst>
                    <a:ext uri="{A12FA001-AC4F-418D-AE19-62706E023703}">
                      <ahyp:hlinkClr xmlns:ahyp="http://schemas.microsoft.com/office/drawing/2018/hyperlinkcolor" val="tx"/>
                    </a:ext>
                  </a:extLst>
                </a:hlinkClick>
              </a:rPr>
              <a:t>http://vis.berkeley.edu/courses/cs294-10-fa14/wiki/index.php/Main_Page</a:t>
            </a:r>
            <a:endParaRPr lang="en-US" sz="1600" dirty="0"/>
          </a:p>
          <a:p>
            <a:pPr marL="228600" lvl="1">
              <a:spcBef>
                <a:spcPts val="1000"/>
              </a:spcBef>
            </a:pPr>
            <a:r>
              <a:rPr lang="en-US" dirty="0"/>
              <a:t>Jeff </a:t>
            </a:r>
            <a:r>
              <a:rPr lang="en-US" dirty="0" err="1"/>
              <a:t>Heer</a:t>
            </a:r>
            <a:endParaRPr lang="en-US" dirty="0"/>
          </a:p>
          <a:p>
            <a:pPr marL="685800" lvl="2">
              <a:spcBef>
                <a:spcPts val="1000"/>
              </a:spcBef>
            </a:pPr>
            <a:r>
              <a:rPr lang="en-US" sz="1600" dirty="0">
                <a:hlinkClick r:id="rId4">
                  <a:extLst>
                    <a:ext uri="{A12FA001-AC4F-418D-AE19-62706E023703}">
                      <ahyp:hlinkClr xmlns:ahyp="http://schemas.microsoft.com/office/drawing/2018/hyperlinkcolor" val="tx"/>
                    </a:ext>
                  </a:extLst>
                </a:hlinkClick>
              </a:rPr>
              <a:t>http://courses.cs.washington.edu/courses/cse512/14wi/</a:t>
            </a:r>
            <a:endParaRPr lang="en-US" sz="1600" dirty="0"/>
          </a:p>
          <a:p>
            <a:pPr marL="228600" lvl="1">
              <a:spcBef>
                <a:spcPts val="1000"/>
              </a:spcBef>
            </a:pPr>
            <a:r>
              <a:rPr lang="en-US" dirty="0"/>
              <a:t>John </a:t>
            </a:r>
            <a:r>
              <a:rPr lang="en-US" dirty="0" err="1"/>
              <a:t>Stasko</a:t>
            </a:r>
            <a:endParaRPr lang="en-US" dirty="0"/>
          </a:p>
          <a:p>
            <a:pPr lvl="1"/>
            <a:r>
              <a:rPr lang="en-US" sz="1600" dirty="0">
                <a:hlinkClick r:id="rId5">
                  <a:extLst>
                    <a:ext uri="{A12FA001-AC4F-418D-AE19-62706E023703}">
                      <ahyp:hlinkClr xmlns:ahyp="http://schemas.microsoft.com/office/drawing/2018/hyperlinkcolor" val="tx"/>
                    </a:ext>
                  </a:extLst>
                </a:hlinkClick>
              </a:rPr>
              <a:t>http://www.cc.gatech.edu/~stasko/7450/</a:t>
            </a:r>
            <a:endParaRPr lang="en-US" sz="1600" dirty="0"/>
          </a:p>
          <a:p>
            <a:endParaRPr lang="en-US" sz="2000" dirty="0"/>
          </a:p>
        </p:txBody>
      </p:sp>
    </p:spTree>
    <p:extLst>
      <p:ext uri="{BB962C8B-B14F-4D97-AF65-F5344CB8AC3E}">
        <p14:creationId xmlns:p14="http://schemas.microsoft.com/office/powerpoint/2010/main" val="35344344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41178"/>
            <a:ext cx="9144000" cy="2264430"/>
          </a:xfrm>
        </p:spPr>
        <p:txBody>
          <a:bodyPr>
            <a:normAutofit fontScale="90000"/>
          </a:bodyPr>
          <a:lstStyle/>
          <a:p>
            <a:pPr algn="ctr"/>
            <a:r>
              <a:rPr lang="en-US" sz="5300" dirty="0"/>
              <a:t>press “A” to let us know you are here</a:t>
            </a:r>
            <a:br>
              <a:rPr lang="en-US" dirty="0"/>
            </a:br>
            <a:br>
              <a:rPr lang="en-US" dirty="0"/>
            </a:br>
            <a:r>
              <a:rPr lang="en-US" dirty="0">
                <a:hlinkClick r:id="rId2"/>
              </a:rPr>
              <a:t>https://clicker.csail.mit.edu/6.S080</a:t>
            </a:r>
            <a:endParaRPr lang="en-US" dirty="0"/>
          </a:p>
        </p:txBody>
      </p:sp>
    </p:spTree>
    <p:extLst>
      <p:ext uri="{BB962C8B-B14F-4D97-AF65-F5344CB8AC3E}">
        <p14:creationId xmlns:p14="http://schemas.microsoft.com/office/powerpoint/2010/main" val="8377695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Blogs &amp; Websites</a:t>
            </a:r>
          </a:p>
        </p:txBody>
      </p:sp>
      <p:sp>
        <p:nvSpPr>
          <p:cNvPr id="3" name="Content Placeholder 2"/>
          <p:cNvSpPr>
            <a:spLocks noGrp="1"/>
          </p:cNvSpPr>
          <p:nvPr>
            <p:ph idx="1"/>
          </p:nvPr>
        </p:nvSpPr>
        <p:spPr/>
        <p:txBody>
          <a:bodyPr>
            <a:normAutofit/>
          </a:bodyPr>
          <a:lstStyle/>
          <a:p>
            <a:r>
              <a:rPr lang="en-US" sz="2000" dirty="0">
                <a:hlinkClick r:id="rId2"/>
              </a:rPr>
              <a:t>https://www.reddit.com/r/dataisbeautiful/</a:t>
            </a:r>
          </a:p>
          <a:p>
            <a:r>
              <a:rPr lang="en-US" sz="2000" dirty="0">
                <a:hlinkClick r:id="rId2"/>
              </a:rPr>
              <a:t>http://fivethirtyeight.com/</a:t>
            </a:r>
          </a:p>
          <a:p>
            <a:r>
              <a:rPr lang="en-US" sz="2000" dirty="0">
                <a:hlinkClick r:id="rId2"/>
              </a:rPr>
              <a:t>http://flowingdata.com/</a:t>
            </a:r>
            <a:endParaRPr lang="en-US" sz="2000" dirty="0"/>
          </a:p>
          <a:p>
            <a:r>
              <a:rPr lang="en-US" sz="2000" dirty="0">
                <a:hlinkClick r:id="rId3"/>
              </a:rPr>
              <a:t>http://www.informationisbeautiful.net/</a:t>
            </a:r>
            <a:endParaRPr lang="en-US" sz="2000" dirty="0"/>
          </a:p>
          <a:p>
            <a:r>
              <a:rPr lang="en-US" sz="2000" dirty="0">
                <a:hlinkClick r:id="rId4"/>
              </a:rPr>
              <a:t>http://infosthetics.com/</a:t>
            </a:r>
            <a:endParaRPr lang="en-US" sz="2000" dirty="0"/>
          </a:p>
          <a:p>
            <a:r>
              <a:rPr lang="en-US" sz="2000" dirty="0">
                <a:hlinkClick r:id="rId5"/>
              </a:rPr>
              <a:t>http://junkcharts.typepad.com/</a:t>
            </a:r>
            <a:endParaRPr lang="en-US" sz="2000" dirty="0"/>
          </a:p>
          <a:p>
            <a:r>
              <a:rPr lang="en-US" sz="2000" dirty="0">
                <a:hlinkClick r:id="rId6"/>
              </a:rPr>
              <a:t>http://datavisualization.ch/</a:t>
            </a:r>
            <a:endParaRPr lang="en-US" sz="2000" dirty="0"/>
          </a:p>
          <a:p>
            <a:r>
              <a:rPr lang="en-US" sz="2000" dirty="0">
                <a:hlinkClick r:id="rId7"/>
              </a:rPr>
              <a:t>http://eagereyes.org/</a:t>
            </a:r>
            <a:endParaRPr lang="en-US" sz="2000" dirty="0"/>
          </a:p>
          <a:p>
            <a:r>
              <a:rPr lang="en-US" sz="2000" dirty="0">
                <a:hlinkClick r:id="rId8"/>
              </a:rPr>
              <a:t>http://blog.okcupid.com/</a:t>
            </a:r>
            <a:endParaRPr lang="en-US" sz="2000" dirty="0"/>
          </a:p>
          <a:p>
            <a:r>
              <a:rPr lang="en-US" sz="2000" dirty="0">
                <a:hlinkClick r:id="rId9"/>
              </a:rPr>
              <a:t>https://twitter.com/nytgraphics</a:t>
            </a:r>
            <a:endParaRPr lang="en-US" sz="2000" dirty="0"/>
          </a:p>
          <a:p>
            <a:endParaRPr lang="en-US" sz="1600" dirty="0"/>
          </a:p>
          <a:p>
            <a:endParaRPr lang="en-US" sz="1600" dirty="0"/>
          </a:p>
        </p:txBody>
      </p:sp>
    </p:spTree>
    <p:extLst>
      <p:ext uri="{BB962C8B-B14F-4D97-AF65-F5344CB8AC3E}">
        <p14:creationId xmlns:p14="http://schemas.microsoft.com/office/powerpoint/2010/main" val="176017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84974"/>
            <a:ext cx="9143999" cy="1325563"/>
          </a:xfrm>
        </p:spPr>
        <p:txBody>
          <a:bodyPr/>
          <a:lstStyle/>
          <a:p>
            <a:pPr algn="ctr"/>
            <a:r>
              <a:rPr lang="en-US" sz="4800" dirty="0"/>
              <a:t>Why create visualizations?</a:t>
            </a:r>
            <a:endParaRPr lang="en-US" dirty="0"/>
          </a:p>
        </p:txBody>
      </p:sp>
    </p:spTree>
    <p:extLst>
      <p:ext uri="{BB962C8B-B14F-4D97-AF65-F5344CB8AC3E}">
        <p14:creationId xmlns:p14="http://schemas.microsoft.com/office/powerpoint/2010/main" val="21982989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Articles &amp; Others</a:t>
            </a:r>
          </a:p>
        </p:txBody>
      </p:sp>
      <p:sp>
        <p:nvSpPr>
          <p:cNvPr id="3" name="Content Placeholder 2"/>
          <p:cNvSpPr>
            <a:spLocks noGrp="1"/>
          </p:cNvSpPr>
          <p:nvPr>
            <p:ph idx="1"/>
          </p:nvPr>
        </p:nvSpPr>
        <p:spPr>
          <a:xfrm>
            <a:off x="628650" y="1574800"/>
            <a:ext cx="7886700" cy="4602163"/>
          </a:xfrm>
        </p:spPr>
        <p:txBody>
          <a:bodyPr>
            <a:normAutofit/>
          </a:bodyPr>
          <a:lstStyle/>
          <a:p>
            <a:r>
              <a:rPr lang="en-US" sz="2000" dirty="0" err="1"/>
              <a:t>Tufte</a:t>
            </a:r>
            <a:r>
              <a:rPr lang="en-US" sz="2000" dirty="0"/>
              <a:t>: The Visual Display of Quantitative Information</a:t>
            </a:r>
          </a:p>
          <a:p>
            <a:pPr lvl="1"/>
            <a:r>
              <a:rPr lang="en-US" sz="1600" dirty="0">
                <a:hlinkClick r:id="rId2"/>
              </a:rPr>
              <a:t>http://www.edwardtufte.com/tufte/</a:t>
            </a:r>
            <a:endParaRPr lang="en-US" sz="1600" dirty="0"/>
          </a:p>
          <a:p>
            <a:r>
              <a:rPr lang="en-US" sz="2000" dirty="0">
                <a:hlinkClick r:id="rId3"/>
              </a:rPr>
              <a:t>http://www.csc.ncsu.edu/faculty/healey/PP/index.html</a:t>
            </a:r>
            <a:endParaRPr lang="en-US" sz="2000" dirty="0"/>
          </a:p>
          <a:p>
            <a:r>
              <a:rPr lang="en-US" sz="2000" dirty="0">
                <a:hlinkClick r:id="rId4"/>
              </a:rPr>
              <a:t>http://www.sealthreinhold.com/tuftes-rules/rule_three.php</a:t>
            </a:r>
            <a:endParaRPr lang="en-US" sz="2000" dirty="0"/>
          </a:p>
          <a:p>
            <a:r>
              <a:rPr lang="en-US" sz="2000" dirty="0"/>
              <a:t>Ted Talk: Beauty of Data Visualization</a:t>
            </a:r>
          </a:p>
          <a:p>
            <a:pPr lvl="1"/>
            <a:r>
              <a:rPr lang="en-US" sz="1800" dirty="0">
                <a:hlinkClick r:id="rId5"/>
              </a:rPr>
              <a:t>https://www.youtube.com/watch?v=pLqjQ55tz-U</a:t>
            </a:r>
            <a:endParaRPr lang="en-US" sz="1800" dirty="0"/>
          </a:p>
          <a:p>
            <a:r>
              <a:rPr lang="en-US" sz="1800" dirty="0">
                <a:hlinkClick r:id="rId6"/>
              </a:rPr>
              <a:t>http://piksels.com/wp-content/uploads/2009/01/visualizingdata.pdf</a:t>
            </a:r>
            <a:endParaRPr lang="en-US" sz="1800" dirty="0"/>
          </a:p>
          <a:p>
            <a:r>
              <a:rPr lang="en-US" sz="1800" dirty="0">
                <a:hlinkClick r:id="rId7"/>
              </a:rPr>
              <a:t>http://homes.cs.washington.edu/~jheer/files/zoo/</a:t>
            </a:r>
            <a:endParaRPr lang="en-US" sz="1800" dirty="0"/>
          </a:p>
          <a:p>
            <a:r>
              <a:rPr lang="en-US" sz="1800" dirty="0">
                <a:hlinkClick r:id="rId8"/>
              </a:rPr>
              <a:t>http://www.targetprocess.com/articles/visual-encoding.html</a:t>
            </a:r>
            <a:endParaRPr lang="en-US" sz="1800" dirty="0"/>
          </a:p>
          <a:p>
            <a:r>
              <a:rPr lang="en-US" sz="1800" dirty="0">
                <a:hlinkClick r:id="rId9"/>
              </a:rPr>
              <a:t>http://en.wikipedia.org/wiki/Misleading_graph</a:t>
            </a:r>
            <a:endParaRPr lang="en-US" sz="1800" dirty="0"/>
          </a:p>
          <a:p>
            <a:endParaRPr lang="en-US" sz="1800" dirty="0"/>
          </a:p>
          <a:p>
            <a:endParaRPr lang="en-US" sz="1800" dirty="0"/>
          </a:p>
          <a:p>
            <a:endParaRPr lang="en-US" sz="2200" dirty="0"/>
          </a:p>
          <a:p>
            <a:endParaRPr lang="en-US" sz="2200" dirty="0"/>
          </a:p>
          <a:p>
            <a:pPr lvl="1"/>
            <a:endParaRPr lang="en-US" sz="1600" dirty="0"/>
          </a:p>
        </p:txBody>
      </p:sp>
    </p:spTree>
    <p:extLst>
      <p:ext uri="{BB962C8B-B14F-4D97-AF65-F5344CB8AC3E}">
        <p14:creationId xmlns:p14="http://schemas.microsoft.com/office/powerpoint/2010/main" val="3511529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713581684"/>
              </p:ext>
            </p:extLst>
          </p:nvPr>
        </p:nvGraphicFramePr>
        <p:xfrm>
          <a:off x="342898" y="1358900"/>
          <a:ext cx="8534405" cy="4079968"/>
        </p:xfrm>
        <a:graphic>
          <a:graphicData uri="http://schemas.openxmlformats.org/drawingml/2006/table">
            <a:tbl>
              <a:tblPr>
                <a:tableStyleId>{5C22544A-7EE6-4342-B048-85BDC9FD1C3A}</a:tableStyleId>
              </a:tblPr>
              <a:tblGrid>
                <a:gridCol w="775855">
                  <a:extLst>
                    <a:ext uri="{9D8B030D-6E8A-4147-A177-3AD203B41FA5}">
                      <a16:colId xmlns:a16="http://schemas.microsoft.com/office/drawing/2014/main" val="20000"/>
                    </a:ext>
                  </a:extLst>
                </a:gridCol>
                <a:gridCol w="775855">
                  <a:extLst>
                    <a:ext uri="{9D8B030D-6E8A-4147-A177-3AD203B41FA5}">
                      <a16:colId xmlns:a16="http://schemas.microsoft.com/office/drawing/2014/main" val="20001"/>
                    </a:ext>
                  </a:extLst>
                </a:gridCol>
                <a:gridCol w="775855">
                  <a:extLst>
                    <a:ext uri="{9D8B030D-6E8A-4147-A177-3AD203B41FA5}">
                      <a16:colId xmlns:a16="http://schemas.microsoft.com/office/drawing/2014/main" val="20002"/>
                    </a:ext>
                  </a:extLst>
                </a:gridCol>
                <a:gridCol w="775855">
                  <a:extLst>
                    <a:ext uri="{9D8B030D-6E8A-4147-A177-3AD203B41FA5}">
                      <a16:colId xmlns:a16="http://schemas.microsoft.com/office/drawing/2014/main" val="20003"/>
                    </a:ext>
                  </a:extLst>
                </a:gridCol>
                <a:gridCol w="775855">
                  <a:extLst>
                    <a:ext uri="{9D8B030D-6E8A-4147-A177-3AD203B41FA5}">
                      <a16:colId xmlns:a16="http://schemas.microsoft.com/office/drawing/2014/main" val="20004"/>
                    </a:ext>
                  </a:extLst>
                </a:gridCol>
                <a:gridCol w="775855">
                  <a:extLst>
                    <a:ext uri="{9D8B030D-6E8A-4147-A177-3AD203B41FA5}">
                      <a16:colId xmlns:a16="http://schemas.microsoft.com/office/drawing/2014/main" val="20005"/>
                    </a:ext>
                  </a:extLst>
                </a:gridCol>
                <a:gridCol w="775855">
                  <a:extLst>
                    <a:ext uri="{9D8B030D-6E8A-4147-A177-3AD203B41FA5}">
                      <a16:colId xmlns:a16="http://schemas.microsoft.com/office/drawing/2014/main" val="20006"/>
                    </a:ext>
                  </a:extLst>
                </a:gridCol>
                <a:gridCol w="775855">
                  <a:extLst>
                    <a:ext uri="{9D8B030D-6E8A-4147-A177-3AD203B41FA5}">
                      <a16:colId xmlns:a16="http://schemas.microsoft.com/office/drawing/2014/main" val="20007"/>
                    </a:ext>
                  </a:extLst>
                </a:gridCol>
                <a:gridCol w="775855">
                  <a:extLst>
                    <a:ext uri="{9D8B030D-6E8A-4147-A177-3AD203B41FA5}">
                      <a16:colId xmlns:a16="http://schemas.microsoft.com/office/drawing/2014/main" val="20008"/>
                    </a:ext>
                  </a:extLst>
                </a:gridCol>
                <a:gridCol w="775855">
                  <a:extLst>
                    <a:ext uri="{9D8B030D-6E8A-4147-A177-3AD203B41FA5}">
                      <a16:colId xmlns:a16="http://schemas.microsoft.com/office/drawing/2014/main" val="20009"/>
                    </a:ext>
                  </a:extLst>
                </a:gridCol>
                <a:gridCol w="775855">
                  <a:extLst>
                    <a:ext uri="{9D8B030D-6E8A-4147-A177-3AD203B41FA5}">
                      <a16:colId xmlns:a16="http://schemas.microsoft.com/office/drawing/2014/main" val="20010"/>
                    </a:ext>
                  </a:extLst>
                </a:gridCol>
              </a:tblGrid>
              <a:tr h="489842">
                <a:tc gridSpan="2">
                  <a:txBody>
                    <a:bodyPr/>
                    <a:lstStyle/>
                    <a:p>
                      <a:pPr algn="ctr" fontAlgn="ctr"/>
                      <a:r>
                        <a:rPr lang="en-US" sz="2800" b="1" u="none" strike="noStrike" dirty="0">
                          <a:effectLst/>
                        </a:rPr>
                        <a:t>I</a:t>
                      </a:r>
                      <a:endParaRPr lang="en-US" sz="2800" b="1"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hMerge="1">
                  <a:txBody>
                    <a:bodyPr/>
                    <a:lstStyle/>
                    <a:p>
                      <a:endParaRPr lang="en-US"/>
                    </a:p>
                  </a:txBody>
                  <a:tcPr/>
                </a:tc>
                <a:tc>
                  <a:txBody>
                    <a:bodyPr/>
                    <a:lstStyle/>
                    <a:p>
                      <a:pPr algn="ctr" fontAlgn="ctr"/>
                      <a:endParaRPr lang="en-US" sz="2800" b="1" i="0" u="none" strike="noStrike" dirty="0">
                        <a:solidFill>
                          <a:srgbClr val="000000"/>
                        </a:solidFill>
                        <a:effectLst/>
                        <a:latin typeface="Calibri" panose="020F0502020204030204" pitchFamily="34" charset="0"/>
                      </a:endParaRPr>
                    </a:p>
                  </a:txBody>
                  <a:tcPr marL="9525" marR="9525" marT="9525" marB="0" anchor="ctr">
                    <a:lnB w="12700" cmpd="sng">
                      <a:noFill/>
                    </a:lnB>
                    <a:solidFill>
                      <a:schemeClr val="bg1"/>
                    </a:solidFill>
                  </a:tcPr>
                </a:tc>
                <a:tc gridSpan="2">
                  <a:txBody>
                    <a:bodyPr/>
                    <a:lstStyle/>
                    <a:p>
                      <a:pPr algn="ctr" fontAlgn="ctr"/>
                      <a:r>
                        <a:rPr lang="en-US" sz="2800" b="1" u="none" strike="noStrike" dirty="0">
                          <a:effectLst/>
                        </a:rPr>
                        <a:t>II</a:t>
                      </a:r>
                      <a:endParaRPr lang="en-US" sz="2800" b="1" i="0" u="none" strike="noStrike" dirty="0">
                        <a:solidFill>
                          <a:srgbClr val="000000"/>
                        </a:solidFill>
                        <a:effectLst/>
                        <a:latin typeface="Calibri" panose="020F0502020204030204" pitchFamily="34" charset="0"/>
                      </a:endParaRPr>
                    </a:p>
                  </a:txBody>
                  <a:tcPr marL="9525" marR="9525" marT="9525" marB="0" anchor="ctr">
                    <a:lnR w="12700" cmpd="sng">
                      <a:noFill/>
                    </a:lnR>
                    <a:solidFill>
                      <a:schemeClr val="accent1">
                        <a:lumMod val="60000"/>
                        <a:lumOff val="40000"/>
                      </a:schemeClr>
                    </a:solidFill>
                  </a:tcPr>
                </a:tc>
                <a:tc hMerge="1">
                  <a:txBody>
                    <a:bodyPr/>
                    <a:lstStyle/>
                    <a:p>
                      <a:endParaRPr lang="en-US"/>
                    </a:p>
                  </a:txBody>
                  <a:tcPr/>
                </a:tc>
                <a:tc>
                  <a:txBody>
                    <a:bodyPr/>
                    <a:lstStyle/>
                    <a:p>
                      <a:pPr algn="ctr" fontAlgn="ctr"/>
                      <a:endParaRPr lang="en-US" sz="28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fontAlgn="ctr"/>
                      <a:r>
                        <a:rPr lang="en-US" sz="2800" b="1" u="none" strike="noStrike" dirty="0">
                          <a:effectLst/>
                        </a:rPr>
                        <a:t>III</a:t>
                      </a:r>
                      <a:endParaRPr lang="en-US" sz="2800" b="1" i="0" u="none" strike="noStrike" dirty="0">
                        <a:solidFill>
                          <a:srgbClr val="000000"/>
                        </a:solidFill>
                        <a:effectLst/>
                        <a:latin typeface="Calibri" panose="020F0502020204030204" pitchFamily="34" charset="0"/>
                      </a:endParaRPr>
                    </a:p>
                  </a:txBody>
                  <a:tcPr marL="9525" marR="9525" marT="9525" marB="0" anchor="ctr">
                    <a:lnL w="12700" cmpd="sng">
                      <a:noFill/>
                    </a:lnL>
                    <a:solidFill>
                      <a:schemeClr val="accent1">
                        <a:lumMod val="60000"/>
                        <a:lumOff val="40000"/>
                      </a:schemeClr>
                    </a:solidFill>
                  </a:tcPr>
                </a:tc>
                <a:tc hMerge="1">
                  <a:txBody>
                    <a:bodyPr/>
                    <a:lstStyle/>
                    <a:p>
                      <a:endParaRPr lang="en-US"/>
                    </a:p>
                  </a:txBody>
                  <a:tcPr/>
                </a:tc>
                <a:tc>
                  <a:txBody>
                    <a:bodyPr/>
                    <a:lstStyle/>
                    <a:p>
                      <a:pPr algn="ctr" fontAlgn="ctr"/>
                      <a:endParaRPr lang="en-US" sz="2800" b="1" i="0" u="none" strike="noStrike" dirty="0">
                        <a:solidFill>
                          <a:srgbClr val="000000"/>
                        </a:solidFill>
                        <a:effectLst/>
                        <a:latin typeface="Calibri" panose="020F0502020204030204" pitchFamily="34" charset="0"/>
                      </a:endParaRPr>
                    </a:p>
                  </a:txBody>
                  <a:tcPr marL="9525" marR="9525" marT="9525" marB="0" anchor="ctr">
                    <a:lnB w="12700" cmpd="sng">
                      <a:noFill/>
                    </a:lnB>
                    <a:solidFill>
                      <a:schemeClr val="bg1"/>
                    </a:solidFill>
                  </a:tcPr>
                </a:tc>
                <a:tc gridSpan="2">
                  <a:txBody>
                    <a:bodyPr/>
                    <a:lstStyle/>
                    <a:p>
                      <a:pPr algn="ctr" fontAlgn="ctr"/>
                      <a:r>
                        <a:rPr lang="en-US" sz="2800" b="1" u="none" strike="noStrike" dirty="0">
                          <a:effectLst/>
                        </a:rPr>
                        <a:t>IV</a:t>
                      </a:r>
                      <a:endParaRPr lang="en-US" sz="2800" b="1"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382846">
                <a:tc>
                  <a:txBody>
                    <a:bodyPr/>
                    <a:lstStyle/>
                    <a:p>
                      <a:pPr algn="ctr" fontAlgn="ctr"/>
                      <a:r>
                        <a:rPr lang="en-US" sz="1600" b="1" u="none" strike="noStrike" dirty="0">
                          <a:effectLst/>
                        </a:rPr>
                        <a:t>x</a:t>
                      </a:r>
                      <a:endParaRPr lang="en-US" sz="16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t>
                      </a:r>
                      <a:endParaRPr lang="en-US" sz="1600" b="1" i="0" u="none" strike="noStrike" dirty="0">
                        <a:solidFill>
                          <a:srgbClr val="000000"/>
                        </a:solidFill>
                        <a:effectLst/>
                        <a:latin typeface="Calibri" panose="020F0502020204030204" pitchFamily="34" charset="0"/>
                      </a:endParaRPr>
                    </a:p>
                  </a:txBody>
                  <a:tcPr marL="9525" marR="9525" marT="9525" marB="0" anchor="ctr">
                    <a:lnR w="12700" cmpd="sng">
                      <a:noFill/>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600" b="1" u="none" strike="noStrike" dirty="0">
                          <a:effectLst/>
                        </a:rPr>
                        <a:t>x</a:t>
                      </a:r>
                      <a:endParaRPr lang="en-US" sz="1600" b="1" i="0" u="none" strike="noStrike" dirty="0">
                        <a:solidFill>
                          <a:srgbClr val="000000"/>
                        </a:solidFill>
                        <a:effectLst/>
                        <a:latin typeface="Calibri" panose="020F0502020204030204" pitchFamily="34" charset="0"/>
                      </a:endParaRPr>
                    </a:p>
                  </a:txBody>
                  <a:tcPr marL="9525" marR="9525" marT="9525" marB="0" anchor="ctr">
                    <a:lnL w="12700" cmpd="sng">
                      <a:noFill/>
                    </a:lnL>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t>
                      </a:r>
                      <a:endParaRPr lang="en-US" sz="1600" b="1" i="0" u="none" strike="noStrike" dirty="0">
                        <a:solidFill>
                          <a:srgbClr val="000000"/>
                        </a:solidFill>
                        <a:effectLst/>
                        <a:latin typeface="Calibri" panose="020F0502020204030204" pitchFamily="34" charset="0"/>
                      </a:endParaRPr>
                    </a:p>
                  </a:txBody>
                  <a:tcPr marL="9525" marR="9525" marT="9525" marB="0" anchor="ctr">
                    <a:lnR w="12700" cmpd="sng">
                      <a:noFill/>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600" b="1" u="none" strike="noStrike" dirty="0">
                          <a:effectLst/>
                        </a:rPr>
                        <a:t>x</a:t>
                      </a:r>
                      <a:endParaRPr lang="en-US" sz="1600" b="1" i="0" u="none" strike="noStrike" dirty="0">
                        <a:solidFill>
                          <a:srgbClr val="000000"/>
                        </a:solidFill>
                        <a:effectLst/>
                        <a:latin typeface="Calibri" panose="020F0502020204030204" pitchFamily="34" charset="0"/>
                      </a:endParaRPr>
                    </a:p>
                  </a:txBody>
                  <a:tcPr marL="9525" marR="9525" marT="9525" marB="0" anchor="ctr">
                    <a:lnL w="12700" cmpd="sng">
                      <a:noFill/>
                    </a:lnL>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t>
                      </a:r>
                      <a:endParaRPr lang="en-US" sz="1600" b="1" i="0" u="none" strike="noStrike" dirty="0">
                        <a:solidFill>
                          <a:srgbClr val="000000"/>
                        </a:solidFill>
                        <a:effectLst/>
                        <a:latin typeface="Calibri" panose="020F0502020204030204" pitchFamily="34" charset="0"/>
                      </a:endParaRPr>
                    </a:p>
                  </a:txBody>
                  <a:tcPr marL="9525" marR="9525" marT="9525" marB="0" anchor="ctr">
                    <a:lnR w="12700" cmpd="sng">
                      <a:noFill/>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600" b="1" u="none" strike="noStrike" dirty="0">
                          <a:effectLst/>
                        </a:rPr>
                        <a:t>x</a:t>
                      </a:r>
                      <a:endParaRPr lang="en-US" sz="1600" b="1" i="0" u="none" strike="noStrike" dirty="0">
                        <a:solidFill>
                          <a:srgbClr val="000000"/>
                        </a:solidFill>
                        <a:effectLst/>
                        <a:latin typeface="Calibri" panose="020F0502020204030204" pitchFamily="34" charset="0"/>
                      </a:endParaRPr>
                    </a:p>
                  </a:txBody>
                  <a:tcPr marL="9525" marR="9525" marT="9525" marB="0" anchor="ctr">
                    <a:lnL w="12700" cmpd="sng">
                      <a:noFill/>
                    </a:lnL>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t>
                      </a:r>
                      <a:endParaRPr lang="en-US" sz="16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0528">
                <a:tc>
                  <a:txBody>
                    <a:bodyPr/>
                    <a:lstStyle/>
                    <a:p>
                      <a:pPr algn="ctr" fontAlgn="ctr"/>
                      <a:r>
                        <a:rPr lang="en-US" sz="1600" u="none" strike="noStrike" dirty="0">
                          <a:effectLst/>
                        </a:rPr>
                        <a:t>10</a:t>
                      </a:r>
                      <a:endParaRPr lang="en-US" sz="16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600" u="none" strike="noStrike" dirty="0">
                          <a:effectLst/>
                        </a:rPr>
                        <a:t>8.04</a:t>
                      </a:r>
                      <a:endParaRPr lang="en-US" sz="16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lnT w="12700" cap="flat" cmpd="sng" algn="ctr">
                      <a:noFill/>
                      <a:prstDash val="solid"/>
                      <a:round/>
                      <a:headEnd type="none" w="med" len="med"/>
                      <a:tailEnd type="none" w="med" len="med"/>
                    </a:lnT>
                    <a:solidFill>
                      <a:schemeClr val="bg1"/>
                    </a:solidFill>
                  </a:tcPr>
                </a:tc>
                <a:tc>
                  <a:txBody>
                    <a:bodyPr/>
                    <a:lstStyle/>
                    <a:p>
                      <a:pPr algn="ctr" fontAlgn="ctr"/>
                      <a:r>
                        <a:rPr lang="en-US" sz="1600" u="none" strike="noStrike" dirty="0">
                          <a:effectLst/>
                        </a:rPr>
                        <a:t>10</a:t>
                      </a:r>
                      <a:endParaRPr lang="en-US" sz="16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600" u="none" strike="noStrike">
                          <a:effectLst/>
                        </a:rPr>
                        <a:t>9.14</a:t>
                      </a:r>
                      <a:endParaRPr lang="en-US" sz="16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lnT w="12700" cap="flat" cmpd="sng" algn="ctr">
                      <a:noFill/>
                      <a:prstDash val="solid"/>
                      <a:round/>
                      <a:headEnd type="none" w="med" len="med"/>
                      <a:tailEnd type="none" w="med" len="med"/>
                    </a:lnT>
                    <a:solidFill>
                      <a:schemeClr val="bg1"/>
                    </a:solidFill>
                  </a:tcPr>
                </a:tc>
                <a:tc>
                  <a:txBody>
                    <a:bodyPr/>
                    <a:lstStyle/>
                    <a:p>
                      <a:pPr algn="ctr"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600" u="none" strike="noStrike">
                          <a:effectLst/>
                        </a:rPr>
                        <a:t>7.46</a:t>
                      </a:r>
                      <a:endParaRPr lang="en-US" sz="16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T w="12700" cap="flat" cmpd="sng" algn="ctr">
                      <a:noFill/>
                      <a:prstDash val="solid"/>
                      <a:round/>
                      <a:headEnd type="none" w="med" len="med"/>
                      <a:tailEnd type="none" w="med" len="med"/>
                    </a:lnT>
                    <a:solidFill>
                      <a:schemeClr val="bg1"/>
                    </a:solidFill>
                  </a:tcPr>
                </a:tc>
                <a:tc>
                  <a:txBody>
                    <a:bodyPr/>
                    <a:lstStyle/>
                    <a:p>
                      <a:pPr algn="ctr" fontAlgn="ctr"/>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600" u="none" strike="noStrike" dirty="0">
                          <a:effectLst/>
                        </a:rPr>
                        <a:t>6.58</a:t>
                      </a:r>
                      <a:endParaRPr lang="en-US" sz="16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r h="290528">
                <a:tc>
                  <a:txBody>
                    <a:bodyPr/>
                    <a:lstStyle/>
                    <a:p>
                      <a:pPr algn="ctr" fontAlgn="ctr"/>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6.95</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8.14</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6.77</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5.76</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r h="290528">
                <a:tc>
                  <a:txBody>
                    <a:bodyPr/>
                    <a:lstStyle/>
                    <a:p>
                      <a:pPr algn="ctr" fontAlgn="ctr"/>
                      <a:r>
                        <a:rPr lang="en-US" sz="160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7.58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8.74</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12.74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7.71</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4"/>
                  </a:ext>
                </a:extLst>
              </a:tr>
              <a:tr h="290528">
                <a:tc>
                  <a:txBody>
                    <a:bodyPr/>
                    <a:lstStyle/>
                    <a:p>
                      <a:pPr algn="ctr" fontAlgn="ctr"/>
                      <a:r>
                        <a:rPr lang="en-US" sz="1600" u="none" strike="noStrike">
                          <a:effectLst/>
                        </a:rPr>
                        <a:t>9</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8.81</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9</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8.77</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9</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7.11</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8.84</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5"/>
                  </a:ext>
                </a:extLst>
              </a:tr>
              <a:tr h="302000">
                <a:tc>
                  <a:txBody>
                    <a:bodyPr/>
                    <a:lstStyle/>
                    <a:p>
                      <a:pPr algn="ctr" fontAlgn="ctr"/>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8.33</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9.26</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11</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7.81</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8.47</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6"/>
                  </a:ext>
                </a:extLst>
              </a:tr>
              <a:tr h="290528">
                <a:tc>
                  <a:txBody>
                    <a:bodyPr/>
                    <a:lstStyle/>
                    <a:p>
                      <a:pPr algn="ctr" fontAlgn="ctr"/>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9.96</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8.1</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8.84</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7.04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7"/>
                  </a:ext>
                </a:extLst>
              </a:tr>
              <a:tr h="290528">
                <a:tc>
                  <a:txBody>
                    <a:bodyPr/>
                    <a:lstStyle/>
                    <a:p>
                      <a:pPr algn="ctr"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7.24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6.13</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6.08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5.25</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8"/>
                  </a:ext>
                </a:extLst>
              </a:tr>
              <a:tr h="290528">
                <a:tc>
                  <a:txBody>
                    <a:bodyPr/>
                    <a:lstStyle/>
                    <a:p>
                      <a:pPr algn="ctr" fontAlgn="ctr"/>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4.26</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3.1</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5.39</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19</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12.5</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9"/>
                  </a:ext>
                </a:extLst>
              </a:tr>
              <a:tr h="290528">
                <a:tc>
                  <a:txBody>
                    <a:bodyPr/>
                    <a:lstStyle/>
                    <a:p>
                      <a:pPr algn="ctr" fontAlgn="ctr"/>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10.84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9.13</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8.15</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5.56</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10"/>
                  </a:ext>
                </a:extLst>
              </a:tr>
              <a:tr h="290528">
                <a:tc>
                  <a:txBody>
                    <a:bodyPr/>
                    <a:lstStyle/>
                    <a:p>
                      <a:pPr algn="ctr" fontAlgn="ctr"/>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4.82</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7.26</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6.42</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7.91</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11"/>
                  </a:ext>
                </a:extLst>
              </a:tr>
              <a:tr h="290528">
                <a:tc>
                  <a:txBody>
                    <a:bodyPr/>
                    <a:lstStyle/>
                    <a:p>
                      <a:pPr algn="ctr" fontAlgn="ctr"/>
                      <a:r>
                        <a:rPr lang="en-US" sz="1600" u="none" strike="noStrike" dirty="0">
                          <a:effectLst/>
                        </a:rPr>
                        <a:t>5</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5.68</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4.74</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5.73</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600" u="none" strike="noStrike" dirty="0">
                          <a:effectLst/>
                        </a:rPr>
                        <a:t>6.89</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12"/>
                  </a:ext>
                </a:extLst>
              </a:tr>
            </a:tbl>
          </a:graphicData>
        </a:graphic>
      </p:graphicFrame>
      <p:sp>
        <p:nvSpPr>
          <p:cNvPr id="9" name="TextBox 8"/>
          <p:cNvSpPr txBox="1"/>
          <p:nvPr/>
        </p:nvSpPr>
        <p:spPr>
          <a:xfrm>
            <a:off x="-7057" y="6328291"/>
            <a:ext cx="2080313" cy="369332"/>
          </a:xfrm>
          <a:prstGeom prst="rect">
            <a:avLst/>
          </a:prstGeom>
          <a:noFill/>
        </p:spPr>
        <p:txBody>
          <a:bodyPr wrap="none" rtlCol="0">
            <a:spAutoFit/>
          </a:bodyPr>
          <a:lstStyle/>
          <a:p>
            <a:r>
              <a:rPr lang="en-US" dirty="0">
                <a:latin typeface="Abel" panose="02000506030000020004" pitchFamily="2" charset="0"/>
              </a:rPr>
              <a:t>[</a:t>
            </a:r>
            <a:r>
              <a:rPr lang="en-US" dirty="0" err="1">
                <a:latin typeface="Abel" panose="02000506030000020004" pitchFamily="2" charset="0"/>
              </a:rPr>
              <a:t>Anscombe’s</a:t>
            </a:r>
            <a:r>
              <a:rPr lang="en-US" dirty="0">
                <a:latin typeface="Abel" panose="02000506030000020004" pitchFamily="2" charset="0"/>
              </a:rPr>
              <a:t> Quartet]</a:t>
            </a:r>
          </a:p>
        </p:txBody>
      </p:sp>
    </p:spTree>
    <p:extLst>
      <p:ext uri="{BB962C8B-B14F-4D97-AF65-F5344CB8AC3E}">
        <p14:creationId xmlns:p14="http://schemas.microsoft.com/office/powerpoint/2010/main" val="419395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08105488"/>
              </p:ext>
            </p:extLst>
          </p:nvPr>
        </p:nvGraphicFramePr>
        <p:xfrm>
          <a:off x="400050" y="942340"/>
          <a:ext cx="8515350" cy="4416216"/>
        </p:xfrm>
        <a:graphic>
          <a:graphicData uri="http://schemas.openxmlformats.org/drawingml/2006/table">
            <a:tbl>
              <a:tblPr/>
              <a:tblGrid>
                <a:gridCol w="6155565">
                  <a:extLst>
                    <a:ext uri="{9D8B030D-6E8A-4147-A177-3AD203B41FA5}">
                      <a16:colId xmlns:a16="http://schemas.microsoft.com/office/drawing/2014/main" val="20000"/>
                    </a:ext>
                  </a:extLst>
                </a:gridCol>
                <a:gridCol w="2359785">
                  <a:extLst>
                    <a:ext uri="{9D8B030D-6E8A-4147-A177-3AD203B41FA5}">
                      <a16:colId xmlns:a16="http://schemas.microsoft.com/office/drawing/2014/main" val="20001"/>
                    </a:ext>
                  </a:extLst>
                </a:gridCol>
              </a:tblGrid>
              <a:tr h="552027">
                <a:tc>
                  <a:txBody>
                    <a:bodyPr/>
                    <a:lstStyle/>
                    <a:p>
                      <a:r>
                        <a:rPr lang="en-US" sz="2400" b="1" kern="1200" dirty="0">
                          <a:solidFill>
                            <a:schemeClr val="tx1"/>
                          </a:solidFill>
                          <a:latin typeface="+mn-lt"/>
                          <a:ea typeface="+mn-ea"/>
                          <a:cs typeface="+mn-cs"/>
                        </a:rPr>
                        <a:t>Mean</a:t>
                      </a:r>
                      <a:r>
                        <a:rPr lang="en-US" sz="2400" kern="1200" baseline="0" dirty="0">
                          <a:solidFill>
                            <a:schemeClr val="tx1"/>
                          </a:solidFill>
                          <a:latin typeface="+mn-lt"/>
                          <a:ea typeface="+mn-ea"/>
                          <a:cs typeface="+mn-cs"/>
                        </a:rPr>
                        <a:t> </a:t>
                      </a:r>
                      <a:r>
                        <a:rPr lang="en-US" sz="2400" dirty="0"/>
                        <a:t>of </a:t>
                      </a:r>
                      <a:r>
                        <a:rPr lang="en-US" sz="2400" i="1" dirty="0"/>
                        <a:t>x</a:t>
                      </a:r>
                      <a:r>
                        <a:rPr lang="en-US" sz="2400" dirty="0"/>
                        <a:t> in each case</a:t>
                      </a:r>
                    </a:p>
                  </a:txBody>
                  <a:tcPr anchor="ctr">
                    <a:lnL>
                      <a:noFill/>
                    </a:lnL>
                    <a:lnR>
                      <a:noFill/>
                    </a:lnR>
                    <a:lnT>
                      <a:noFill/>
                    </a:lnT>
                    <a:lnB>
                      <a:noFill/>
                    </a:lnB>
                  </a:tcPr>
                </a:tc>
                <a:tc>
                  <a:txBody>
                    <a:bodyPr/>
                    <a:lstStyle/>
                    <a:p>
                      <a:r>
                        <a:rPr lang="en-US" sz="2400" b="1" dirty="0"/>
                        <a:t>9</a:t>
                      </a:r>
                    </a:p>
                  </a:txBody>
                  <a:tcPr anchor="ctr">
                    <a:lnL>
                      <a:noFill/>
                    </a:lnL>
                    <a:lnR>
                      <a:noFill/>
                    </a:lnR>
                    <a:lnT>
                      <a:noFill/>
                    </a:lnT>
                    <a:lnB>
                      <a:noFill/>
                    </a:lnB>
                  </a:tcPr>
                </a:tc>
                <a:extLst>
                  <a:ext uri="{0D108BD9-81ED-4DB2-BD59-A6C34878D82A}">
                    <a16:rowId xmlns:a16="http://schemas.microsoft.com/office/drawing/2014/main" val="10000"/>
                  </a:ext>
                </a:extLst>
              </a:tr>
              <a:tr h="552027">
                <a:tc>
                  <a:txBody>
                    <a:bodyPr/>
                    <a:lstStyle/>
                    <a:p>
                      <a:r>
                        <a:rPr lang="en-US" sz="2400" b="1" dirty="0"/>
                        <a:t>Mean</a:t>
                      </a:r>
                      <a:r>
                        <a:rPr lang="en-US" sz="2400" dirty="0"/>
                        <a:t> of </a:t>
                      </a:r>
                      <a:r>
                        <a:rPr lang="en-US" sz="2400" i="1" dirty="0"/>
                        <a:t>y</a:t>
                      </a:r>
                      <a:r>
                        <a:rPr lang="en-US" sz="2400" dirty="0"/>
                        <a:t> in each case</a:t>
                      </a:r>
                    </a:p>
                  </a:txBody>
                  <a:tcPr anchor="ctr">
                    <a:lnL>
                      <a:noFill/>
                    </a:lnL>
                    <a:lnR>
                      <a:noFill/>
                    </a:lnR>
                    <a:lnT>
                      <a:noFill/>
                    </a:lnT>
                    <a:lnB>
                      <a:noFill/>
                    </a:lnB>
                  </a:tcPr>
                </a:tc>
                <a:tc>
                  <a:txBody>
                    <a:bodyPr/>
                    <a:lstStyle/>
                    <a:p>
                      <a:r>
                        <a:rPr lang="en-US" sz="2400" b="1" dirty="0"/>
                        <a:t>7.50</a:t>
                      </a:r>
                    </a:p>
                  </a:txBody>
                  <a:tcPr anchor="ctr">
                    <a:lnL>
                      <a:noFill/>
                    </a:lnL>
                    <a:lnR>
                      <a:noFill/>
                    </a:lnR>
                    <a:lnT>
                      <a:noFill/>
                    </a:lnT>
                    <a:lnB>
                      <a:noFill/>
                    </a:lnB>
                  </a:tcPr>
                </a:tc>
                <a:extLst>
                  <a:ext uri="{0D108BD9-81ED-4DB2-BD59-A6C34878D82A}">
                    <a16:rowId xmlns:a16="http://schemas.microsoft.com/office/drawing/2014/main" val="10001"/>
                  </a:ext>
                </a:extLst>
              </a:tr>
              <a:tr h="552027">
                <a:tc>
                  <a:txBody>
                    <a:bodyPr/>
                    <a:lstStyle/>
                    <a:p>
                      <a:endParaRPr lang="en-US" sz="2400" dirty="0"/>
                    </a:p>
                  </a:txBody>
                  <a:tcPr anchor="ctr">
                    <a:lnL>
                      <a:noFill/>
                    </a:lnL>
                    <a:lnR>
                      <a:noFill/>
                    </a:lnR>
                    <a:lnT>
                      <a:noFill/>
                    </a:lnT>
                    <a:lnB>
                      <a:noFill/>
                    </a:lnB>
                  </a:tcPr>
                </a:tc>
                <a:tc>
                  <a:txBody>
                    <a:bodyPr/>
                    <a:lstStyle/>
                    <a:p>
                      <a:endParaRPr lang="en-US" sz="2400" b="1" dirty="0"/>
                    </a:p>
                  </a:txBody>
                  <a:tcPr anchor="ctr">
                    <a:lnL>
                      <a:noFill/>
                    </a:lnL>
                    <a:lnR>
                      <a:noFill/>
                    </a:lnR>
                    <a:lnT>
                      <a:noFill/>
                    </a:lnT>
                    <a:lnB>
                      <a:noFill/>
                    </a:lnB>
                  </a:tcPr>
                </a:tc>
                <a:extLst>
                  <a:ext uri="{0D108BD9-81ED-4DB2-BD59-A6C34878D82A}">
                    <a16:rowId xmlns:a16="http://schemas.microsoft.com/office/drawing/2014/main" val="10002"/>
                  </a:ext>
                </a:extLst>
              </a:tr>
              <a:tr h="552027">
                <a:tc>
                  <a:txBody>
                    <a:bodyPr/>
                    <a:lstStyle/>
                    <a:p>
                      <a:r>
                        <a:rPr lang="en-US" sz="2400" dirty="0"/>
                        <a:t>Sample </a:t>
                      </a:r>
                      <a:r>
                        <a:rPr lang="en-US" sz="2400" b="1" dirty="0"/>
                        <a:t>variance</a:t>
                      </a:r>
                      <a:r>
                        <a:rPr lang="en-US" sz="2400" dirty="0"/>
                        <a:t> of </a:t>
                      </a:r>
                      <a:r>
                        <a:rPr lang="en-US" sz="2400" i="1" dirty="0"/>
                        <a:t>x</a:t>
                      </a:r>
                      <a:r>
                        <a:rPr lang="en-US" sz="2400" dirty="0"/>
                        <a:t> in each case</a:t>
                      </a:r>
                    </a:p>
                  </a:txBody>
                  <a:tcPr anchor="ctr">
                    <a:lnL>
                      <a:noFill/>
                    </a:lnL>
                    <a:lnR>
                      <a:noFill/>
                    </a:lnR>
                    <a:lnT>
                      <a:noFill/>
                    </a:lnT>
                    <a:lnB>
                      <a:noFill/>
                    </a:lnB>
                  </a:tcPr>
                </a:tc>
                <a:tc>
                  <a:txBody>
                    <a:bodyPr/>
                    <a:lstStyle/>
                    <a:p>
                      <a:r>
                        <a:rPr lang="en-US" sz="2400" b="1" dirty="0"/>
                        <a:t>11</a:t>
                      </a:r>
                    </a:p>
                  </a:txBody>
                  <a:tcPr anchor="ctr">
                    <a:lnL>
                      <a:noFill/>
                    </a:lnL>
                    <a:lnR>
                      <a:noFill/>
                    </a:lnR>
                    <a:lnT>
                      <a:noFill/>
                    </a:lnT>
                    <a:lnB>
                      <a:noFill/>
                    </a:lnB>
                  </a:tcPr>
                </a:tc>
                <a:extLst>
                  <a:ext uri="{0D108BD9-81ED-4DB2-BD59-A6C34878D82A}">
                    <a16:rowId xmlns:a16="http://schemas.microsoft.com/office/drawing/2014/main" val="10003"/>
                  </a:ext>
                </a:extLst>
              </a:tr>
              <a:tr h="552027">
                <a:tc>
                  <a:txBody>
                    <a:bodyPr/>
                    <a:lstStyle/>
                    <a:p>
                      <a:r>
                        <a:rPr lang="en-US" sz="2400" dirty="0"/>
                        <a:t>Sample </a:t>
                      </a:r>
                      <a:r>
                        <a:rPr lang="en-US" sz="2400" b="1" dirty="0"/>
                        <a:t>variance</a:t>
                      </a:r>
                      <a:r>
                        <a:rPr lang="en-US" sz="2400" dirty="0"/>
                        <a:t> of </a:t>
                      </a:r>
                      <a:r>
                        <a:rPr lang="en-US" sz="2400" i="1" dirty="0"/>
                        <a:t>y</a:t>
                      </a:r>
                      <a:r>
                        <a:rPr lang="en-US" sz="2400" dirty="0"/>
                        <a:t> in each case</a:t>
                      </a:r>
                    </a:p>
                  </a:txBody>
                  <a:tcPr anchor="ctr">
                    <a:lnL>
                      <a:noFill/>
                    </a:lnL>
                    <a:lnR>
                      <a:noFill/>
                    </a:lnR>
                    <a:lnT>
                      <a:noFill/>
                    </a:lnT>
                    <a:lnB>
                      <a:noFill/>
                    </a:lnB>
                  </a:tcPr>
                </a:tc>
                <a:tc>
                  <a:txBody>
                    <a:bodyPr/>
                    <a:lstStyle/>
                    <a:p>
                      <a:r>
                        <a:rPr lang="en-US" sz="2400" b="1" dirty="0"/>
                        <a:t>4.122 or 4.127</a:t>
                      </a:r>
                    </a:p>
                  </a:txBody>
                  <a:tcPr anchor="ctr">
                    <a:lnL>
                      <a:noFill/>
                    </a:lnL>
                    <a:lnR>
                      <a:noFill/>
                    </a:lnR>
                    <a:lnT>
                      <a:noFill/>
                    </a:lnT>
                    <a:lnB>
                      <a:noFill/>
                    </a:lnB>
                  </a:tcPr>
                </a:tc>
                <a:extLst>
                  <a:ext uri="{0D108BD9-81ED-4DB2-BD59-A6C34878D82A}">
                    <a16:rowId xmlns:a16="http://schemas.microsoft.com/office/drawing/2014/main" val="10004"/>
                  </a:ext>
                </a:extLst>
              </a:tr>
              <a:tr h="552027">
                <a:tc>
                  <a:txBody>
                    <a:bodyPr/>
                    <a:lstStyle/>
                    <a:p>
                      <a:endParaRPr lang="en-US" sz="2400" dirty="0"/>
                    </a:p>
                  </a:txBody>
                  <a:tcPr anchor="ctr">
                    <a:lnL>
                      <a:noFill/>
                    </a:lnL>
                    <a:lnR>
                      <a:noFill/>
                    </a:lnR>
                    <a:lnT>
                      <a:noFill/>
                    </a:lnT>
                    <a:lnB>
                      <a:noFill/>
                    </a:lnB>
                  </a:tcPr>
                </a:tc>
                <a:tc>
                  <a:txBody>
                    <a:bodyPr/>
                    <a:lstStyle/>
                    <a:p>
                      <a:endParaRPr lang="en-US" sz="2400" b="1" dirty="0"/>
                    </a:p>
                  </a:txBody>
                  <a:tcPr anchor="ctr">
                    <a:lnL>
                      <a:noFill/>
                    </a:lnL>
                    <a:lnR>
                      <a:noFill/>
                    </a:lnR>
                    <a:lnT>
                      <a:noFill/>
                    </a:lnT>
                    <a:lnB>
                      <a:noFill/>
                    </a:lnB>
                  </a:tcPr>
                </a:tc>
                <a:extLst>
                  <a:ext uri="{0D108BD9-81ED-4DB2-BD59-A6C34878D82A}">
                    <a16:rowId xmlns:a16="http://schemas.microsoft.com/office/drawing/2014/main" val="10005"/>
                  </a:ext>
                </a:extLst>
              </a:tr>
              <a:tr h="552027">
                <a:tc>
                  <a:txBody>
                    <a:bodyPr/>
                    <a:lstStyle/>
                    <a:p>
                      <a:r>
                        <a:rPr lang="en-US" sz="2400" b="1" dirty="0"/>
                        <a:t>Correlation</a:t>
                      </a:r>
                      <a:r>
                        <a:rPr lang="en-US" sz="2400" dirty="0"/>
                        <a:t> between </a:t>
                      </a:r>
                      <a:r>
                        <a:rPr lang="en-US" sz="2400" i="1" dirty="0"/>
                        <a:t>x</a:t>
                      </a:r>
                      <a:r>
                        <a:rPr lang="en-US" sz="2400" dirty="0"/>
                        <a:t> and </a:t>
                      </a:r>
                      <a:r>
                        <a:rPr lang="en-US" sz="2400" i="1" dirty="0"/>
                        <a:t>y</a:t>
                      </a:r>
                      <a:r>
                        <a:rPr lang="en-US" sz="2400" dirty="0"/>
                        <a:t> in each case</a:t>
                      </a:r>
                    </a:p>
                  </a:txBody>
                  <a:tcPr anchor="ctr">
                    <a:lnL>
                      <a:noFill/>
                    </a:lnL>
                    <a:lnR>
                      <a:noFill/>
                    </a:lnR>
                    <a:lnT>
                      <a:noFill/>
                    </a:lnT>
                    <a:lnB>
                      <a:noFill/>
                    </a:lnB>
                  </a:tcPr>
                </a:tc>
                <a:tc>
                  <a:txBody>
                    <a:bodyPr/>
                    <a:lstStyle/>
                    <a:p>
                      <a:r>
                        <a:rPr lang="en-US" sz="2400" b="1" dirty="0"/>
                        <a:t>0.816</a:t>
                      </a:r>
                    </a:p>
                  </a:txBody>
                  <a:tcPr anchor="ctr">
                    <a:lnL>
                      <a:noFill/>
                    </a:lnL>
                    <a:lnR>
                      <a:noFill/>
                    </a:lnR>
                    <a:lnT>
                      <a:noFill/>
                    </a:lnT>
                    <a:lnB>
                      <a:noFill/>
                    </a:lnB>
                  </a:tcPr>
                </a:tc>
                <a:extLst>
                  <a:ext uri="{0D108BD9-81ED-4DB2-BD59-A6C34878D82A}">
                    <a16:rowId xmlns:a16="http://schemas.microsoft.com/office/drawing/2014/main" val="10006"/>
                  </a:ext>
                </a:extLst>
              </a:tr>
              <a:tr h="552027">
                <a:tc>
                  <a:txBody>
                    <a:bodyPr/>
                    <a:lstStyle/>
                    <a:p>
                      <a:r>
                        <a:rPr lang="en-US" sz="2400" b="1" dirty="0"/>
                        <a:t>Linear regression</a:t>
                      </a:r>
                      <a:r>
                        <a:rPr lang="en-US" sz="2400" b="1" baseline="0" dirty="0"/>
                        <a:t> </a:t>
                      </a:r>
                      <a:r>
                        <a:rPr lang="en-US" sz="2400" dirty="0"/>
                        <a:t>line in each case</a:t>
                      </a:r>
                    </a:p>
                  </a:txBody>
                  <a:tcPr anchor="ctr">
                    <a:lnL>
                      <a:noFill/>
                    </a:lnL>
                    <a:lnR>
                      <a:noFill/>
                    </a:lnR>
                    <a:lnT>
                      <a:noFill/>
                    </a:lnT>
                    <a:lnB>
                      <a:noFill/>
                    </a:lnB>
                  </a:tcPr>
                </a:tc>
                <a:tc>
                  <a:txBody>
                    <a:bodyPr/>
                    <a:lstStyle/>
                    <a:p>
                      <a:r>
                        <a:rPr lang="en-US" sz="2400" b="1" i="1" dirty="0"/>
                        <a:t>y</a:t>
                      </a:r>
                      <a:r>
                        <a:rPr lang="en-US" sz="2400" b="1" dirty="0"/>
                        <a:t> = 3.00 + 0.500</a:t>
                      </a:r>
                      <a:r>
                        <a:rPr lang="en-US" sz="2400" b="1" i="1" dirty="0"/>
                        <a:t>x</a:t>
                      </a:r>
                      <a:r>
                        <a:rPr lang="en-US" sz="2400" b="1" dirty="0"/>
                        <a:t> </a:t>
                      </a:r>
                    </a:p>
                  </a:txBody>
                  <a:tcPr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5" name="TextBox 4"/>
          <p:cNvSpPr txBox="1"/>
          <p:nvPr/>
        </p:nvSpPr>
        <p:spPr>
          <a:xfrm>
            <a:off x="-7057" y="6328291"/>
            <a:ext cx="2080313" cy="369332"/>
          </a:xfrm>
          <a:prstGeom prst="rect">
            <a:avLst/>
          </a:prstGeom>
          <a:noFill/>
        </p:spPr>
        <p:txBody>
          <a:bodyPr wrap="none" rtlCol="0">
            <a:spAutoFit/>
          </a:bodyPr>
          <a:lstStyle/>
          <a:p>
            <a:r>
              <a:rPr lang="en-US" dirty="0">
                <a:latin typeface="Abel" panose="02000506030000020004" pitchFamily="2" charset="0"/>
              </a:rPr>
              <a:t>[</a:t>
            </a:r>
            <a:r>
              <a:rPr lang="en-US" dirty="0" err="1">
                <a:latin typeface="Abel" panose="02000506030000020004" pitchFamily="2" charset="0"/>
              </a:rPr>
              <a:t>Anscombe’s</a:t>
            </a:r>
            <a:r>
              <a:rPr lang="en-US" dirty="0">
                <a:latin typeface="Abel" panose="02000506030000020004" pitchFamily="2" charset="0"/>
              </a:rPr>
              <a:t> Quartet]</a:t>
            </a:r>
          </a:p>
        </p:txBody>
      </p:sp>
    </p:spTree>
    <p:extLst>
      <p:ext uri="{BB962C8B-B14F-4D97-AF65-F5344CB8AC3E}">
        <p14:creationId xmlns:p14="http://schemas.microsoft.com/office/powerpoint/2010/main" val="2478584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2963" y="523591"/>
            <a:ext cx="7971085" cy="5778066"/>
          </a:xfrm>
          <a:prstGeom prst="rect">
            <a:avLst/>
          </a:prstGeom>
        </p:spPr>
      </p:pic>
      <p:sp>
        <p:nvSpPr>
          <p:cNvPr id="5" name="TextBox 4"/>
          <p:cNvSpPr txBox="1"/>
          <p:nvPr/>
        </p:nvSpPr>
        <p:spPr>
          <a:xfrm>
            <a:off x="-7057" y="6328291"/>
            <a:ext cx="2080313" cy="369332"/>
          </a:xfrm>
          <a:prstGeom prst="rect">
            <a:avLst/>
          </a:prstGeom>
          <a:noFill/>
        </p:spPr>
        <p:txBody>
          <a:bodyPr wrap="none" rtlCol="0">
            <a:spAutoFit/>
          </a:bodyPr>
          <a:lstStyle/>
          <a:p>
            <a:r>
              <a:rPr lang="en-US" dirty="0">
                <a:latin typeface="Abel" panose="02000506030000020004" pitchFamily="2" charset="0"/>
              </a:rPr>
              <a:t>[</a:t>
            </a:r>
            <a:r>
              <a:rPr lang="en-US" dirty="0" err="1">
                <a:latin typeface="Abel" panose="02000506030000020004" pitchFamily="2" charset="0"/>
              </a:rPr>
              <a:t>Anscombe’s</a:t>
            </a:r>
            <a:r>
              <a:rPr lang="en-US" dirty="0">
                <a:latin typeface="Abel" panose="02000506030000020004" pitchFamily="2" charset="0"/>
              </a:rPr>
              <a:t> Quartet]</a:t>
            </a:r>
          </a:p>
        </p:txBody>
      </p:sp>
      <p:sp>
        <p:nvSpPr>
          <p:cNvPr id="4" name="Rectangle 3"/>
          <p:cNvSpPr/>
          <p:nvPr/>
        </p:nvSpPr>
        <p:spPr>
          <a:xfrm>
            <a:off x="7601298" y="217048"/>
            <a:ext cx="1359668" cy="369332"/>
          </a:xfrm>
          <a:prstGeom prst="rect">
            <a:avLst/>
          </a:prstGeom>
        </p:spPr>
        <p:txBody>
          <a:bodyPr wrap="none">
            <a:spAutoFit/>
          </a:bodyPr>
          <a:lstStyle/>
          <a:p>
            <a:pPr algn="r"/>
            <a:r>
              <a:rPr lang="en-US" dirty="0"/>
              <a:t>Find patterns</a:t>
            </a:r>
          </a:p>
        </p:txBody>
      </p:sp>
    </p:spTree>
    <p:extLst>
      <p:ext uri="{BB962C8B-B14F-4D97-AF65-F5344CB8AC3E}">
        <p14:creationId xmlns:p14="http://schemas.microsoft.com/office/powerpoint/2010/main" val="1205318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125"/>
            <a:ext cx="9144000" cy="5619750"/>
          </a:xfrm>
          <a:prstGeom prst="rect">
            <a:avLst/>
          </a:prstGeom>
        </p:spPr>
      </p:pic>
      <p:sp>
        <p:nvSpPr>
          <p:cNvPr id="5" name="TextBox 4"/>
          <p:cNvSpPr txBox="1"/>
          <p:nvPr/>
        </p:nvSpPr>
        <p:spPr>
          <a:xfrm>
            <a:off x="0" y="6488668"/>
            <a:ext cx="1715278" cy="369332"/>
          </a:xfrm>
          <a:prstGeom prst="rect">
            <a:avLst/>
          </a:prstGeom>
          <a:noFill/>
        </p:spPr>
        <p:txBody>
          <a:bodyPr wrap="none" rtlCol="0">
            <a:spAutoFit/>
          </a:bodyPr>
          <a:lstStyle/>
          <a:p>
            <a:r>
              <a:rPr lang="en-US" dirty="0"/>
              <a:t>[New York Times]</a:t>
            </a:r>
          </a:p>
        </p:txBody>
      </p:sp>
      <p:sp>
        <p:nvSpPr>
          <p:cNvPr id="6" name="Rectangle 5"/>
          <p:cNvSpPr/>
          <p:nvPr/>
        </p:nvSpPr>
        <p:spPr>
          <a:xfrm>
            <a:off x="7168488" y="217048"/>
            <a:ext cx="1792478" cy="369332"/>
          </a:xfrm>
          <a:prstGeom prst="rect">
            <a:avLst/>
          </a:prstGeom>
        </p:spPr>
        <p:txBody>
          <a:bodyPr wrap="none">
            <a:spAutoFit/>
          </a:bodyPr>
          <a:lstStyle/>
          <a:p>
            <a:pPr algn="r"/>
            <a:r>
              <a:rPr lang="en-US" dirty="0"/>
              <a:t>Answer a question</a:t>
            </a:r>
          </a:p>
        </p:txBody>
      </p:sp>
    </p:spTree>
    <p:extLst>
      <p:ext uri="{BB962C8B-B14F-4D97-AF65-F5344CB8AC3E}">
        <p14:creationId xmlns:p14="http://schemas.microsoft.com/office/powerpoint/2010/main" val="270934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Page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02" y="790112"/>
            <a:ext cx="8857098" cy="522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34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udel.edu/johnmack/frec682/cholera/snow_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68399"/>
            <a:ext cx="4648200" cy="44240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udel.edu/johnmack/frec682/cholera/snow_map_deta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25" y="1298574"/>
            <a:ext cx="4105275" cy="412432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044700" y="2743200"/>
            <a:ext cx="959630" cy="96197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065894" y="217048"/>
            <a:ext cx="1895071" cy="369332"/>
          </a:xfrm>
          <a:prstGeom prst="rect">
            <a:avLst/>
          </a:prstGeom>
        </p:spPr>
        <p:txBody>
          <a:bodyPr wrap="none">
            <a:spAutoFit/>
          </a:bodyPr>
          <a:lstStyle/>
          <a:p>
            <a:pPr algn="r"/>
            <a:r>
              <a:rPr lang="en-US" dirty="0"/>
              <a:t>See data in context</a:t>
            </a:r>
          </a:p>
        </p:txBody>
      </p:sp>
    </p:spTree>
    <p:extLst>
      <p:ext uri="{BB962C8B-B14F-4D97-AF65-F5344CB8AC3E}">
        <p14:creationId xmlns:p14="http://schemas.microsoft.com/office/powerpoint/2010/main" val="3060032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ls and cholera deat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837" y="527284"/>
            <a:ext cx="6389087" cy="59247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65894" y="217048"/>
            <a:ext cx="1895071" cy="369332"/>
          </a:xfrm>
          <a:prstGeom prst="rect">
            <a:avLst/>
          </a:prstGeom>
        </p:spPr>
        <p:txBody>
          <a:bodyPr wrap="none">
            <a:spAutoFit/>
          </a:bodyPr>
          <a:lstStyle/>
          <a:p>
            <a:pPr algn="r"/>
            <a:r>
              <a:rPr lang="en-US" dirty="0"/>
              <a:t>See data in context</a:t>
            </a:r>
          </a:p>
        </p:txBody>
      </p:sp>
      <p:sp>
        <p:nvSpPr>
          <p:cNvPr id="3" name="Rectangle 2"/>
          <p:cNvSpPr/>
          <p:nvPr/>
        </p:nvSpPr>
        <p:spPr>
          <a:xfrm>
            <a:off x="0" y="6488668"/>
            <a:ext cx="4647041" cy="369332"/>
          </a:xfrm>
          <a:prstGeom prst="rect">
            <a:avLst/>
          </a:prstGeom>
        </p:spPr>
        <p:txBody>
          <a:bodyPr wrap="none">
            <a:spAutoFit/>
          </a:bodyPr>
          <a:lstStyle/>
          <a:p>
            <a:pPr>
              <a:defRPr/>
            </a:pPr>
            <a:r>
              <a:rPr lang="en-US" altLang="en-US" dirty="0"/>
              <a:t>[http://www.udel.edu/johnmack/frec682/cholera/]</a:t>
            </a:r>
          </a:p>
        </p:txBody>
      </p:sp>
    </p:spTree>
    <p:extLst>
      <p:ext uri="{BB962C8B-B14F-4D97-AF65-F5344CB8AC3E}">
        <p14:creationId xmlns:p14="http://schemas.microsoft.com/office/powerpoint/2010/main" val="1621411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5385" y="1800537"/>
            <a:ext cx="4531841" cy="438582"/>
          </a:xfrm>
          <a:prstGeom prst="rect">
            <a:avLst/>
          </a:prstGeom>
          <a:noFill/>
        </p:spPr>
        <p:txBody>
          <a:bodyPr wrap="square" rtlCol="0">
            <a:spAutoFit/>
          </a:bodyPr>
          <a:lstStyle/>
          <a:p>
            <a:pPr algn="ctr"/>
            <a:r>
              <a:rPr lang="en-US" sz="2250" dirty="0">
                <a:latin typeface="Abel" panose="02000506030000020004" pitchFamily="2" charset="0"/>
              </a:rPr>
              <a:t>How much data is produced every day?</a:t>
            </a:r>
          </a:p>
        </p:txBody>
      </p:sp>
      <p:sp>
        <p:nvSpPr>
          <p:cNvPr id="6" name="TextBox 5"/>
          <p:cNvSpPr txBox="1"/>
          <p:nvPr/>
        </p:nvSpPr>
        <p:spPr>
          <a:xfrm>
            <a:off x="3672763" y="6581001"/>
            <a:ext cx="5606920" cy="276999"/>
          </a:xfrm>
          <a:prstGeom prst="rect">
            <a:avLst/>
          </a:prstGeom>
          <a:noFill/>
        </p:spPr>
        <p:txBody>
          <a:bodyPr wrap="none" rtlCol="0">
            <a:spAutoFit/>
          </a:bodyPr>
          <a:lstStyle/>
          <a:p>
            <a:r>
              <a:rPr lang="en-US" sz="1200" dirty="0">
                <a:latin typeface="Abel" panose="02000506030000020004" pitchFamily="2" charset="0"/>
              </a:rPr>
              <a:t>[http://www.northeastern.edu/levelblog/2016/05/13/how-much-data-produced-every-day/]</a:t>
            </a:r>
          </a:p>
        </p:txBody>
      </p:sp>
      <p:sp>
        <p:nvSpPr>
          <p:cNvPr id="5" name="TextBox 4">
            <a:extLst>
              <a:ext uri="{FF2B5EF4-FFF2-40B4-BE49-F238E27FC236}">
                <a16:creationId xmlns:a16="http://schemas.microsoft.com/office/drawing/2014/main" id="{C2A3F255-003F-42C3-AE61-5C9A4D217B49}"/>
              </a:ext>
            </a:extLst>
          </p:cNvPr>
          <p:cNvSpPr txBox="1"/>
          <p:nvPr/>
        </p:nvSpPr>
        <p:spPr>
          <a:xfrm>
            <a:off x="2207002" y="2494528"/>
            <a:ext cx="4531841" cy="438582"/>
          </a:xfrm>
          <a:prstGeom prst="rect">
            <a:avLst/>
          </a:prstGeom>
          <a:noFill/>
        </p:spPr>
        <p:txBody>
          <a:bodyPr wrap="square" rtlCol="0">
            <a:spAutoFit/>
          </a:bodyPr>
          <a:lstStyle/>
          <a:p>
            <a:pPr algn="ctr"/>
            <a:r>
              <a:rPr lang="en-US" sz="2250" b="1" dirty="0">
                <a:latin typeface="Abel" panose="02000506030000020004" pitchFamily="2" charset="0"/>
              </a:rPr>
              <a:t>2.5 exabytes</a:t>
            </a:r>
          </a:p>
        </p:txBody>
      </p:sp>
      <p:sp>
        <p:nvSpPr>
          <p:cNvPr id="7" name="TextBox 6">
            <a:extLst>
              <a:ext uri="{FF2B5EF4-FFF2-40B4-BE49-F238E27FC236}">
                <a16:creationId xmlns:a16="http://schemas.microsoft.com/office/drawing/2014/main" id="{BBAAC5CA-2C32-46C1-B499-5621C8465B31}"/>
              </a:ext>
            </a:extLst>
          </p:cNvPr>
          <p:cNvSpPr txBox="1"/>
          <p:nvPr/>
        </p:nvSpPr>
        <p:spPr>
          <a:xfrm>
            <a:off x="2265385" y="3176341"/>
            <a:ext cx="4531841" cy="1535036"/>
          </a:xfrm>
          <a:prstGeom prst="rect">
            <a:avLst/>
          </a:prstGeom>
          <a:noFill/>
        </p:spPr>
        <p:txBody>
          <a:bodyPr wrap="square" rtlCol="0">
            <a:spAutoFit/>
          </a:bodyPr>
          <a:lstStyle/>
          <a:p>
            <a:pPr algn="ctr"/>
            <a:r>
              <a:rPr lang="en-US" sz="1875" dirty="0">
                <a:latin typeface="Abel" panose="02000506030000020004" pitchFamily="2" charset="0"/>
              </a:rPr>
              <a:t>530,000,000 songs</a:t>
            </a:r>
          </a:p>
          <a:p>
            <a:pPr algn="ctr"/>
            <a:r>
              <a:rPr lang="en-US" sz="1875" dirty="0">
                <a:latin typeface="Abel" panose="02000506030000020004" pitchFamily="2" charset="0"/>
              </a:rPr>
              <a:t>150,000,000 iPhones</a:t>
            </a:r>
          </a:p>
          <a:p>
            <a:pPr algn="ctr"/>
            <a:r>
              <a:rPr lang="en-US" sz="1875" dirty="0">
                <a:latin typeface="Abel" panose="02000506030000020004" pitchFamily="2" charset="0"/>
              </a:rPr>
              <a:t>5,000,000 Laptops</a:t>
            </a:r>
          </a:p>
          <a:p>
            <a:pPr algn="ctr"/>
            <a:r>
              <a:rPr lang="en-US" sz="1875" dirty="0">
                <a:latin typeface="Abel" panose="02000506030000020004" pitchFamily="2" charset="0"/>
              </a:rPr>
              <a:t>250,000 Libraries</a:t>
            </a:r>
          </a:p>
          <a:p>
            <a:pPr algn="ctr"/>
            <a:r>
              <a:rPr lang="en-US" sz="1875" dirty="0">
                <a:latin typeface="Abel" panose="02000506030000020004" pitchFamily="2" charset="0"/>
              </a:rPr>
              <a:t>90 Years of HD video</a:t>
            </a:r>
          </a:p>
        </p:txBody>
      </p:sp>
    </p:spTree>
    <p:extLst>
      <p:ext uri="{BB962C8B-B14F-4D97-AF65-F5344CB8AC3E}">
        <p14:creationId xmlns:p14="http://schemas.microsoft.com/office/powerpoint/2010/main" val="1673075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78888"/>
            <a:ext cx="9153335" cy="5060274"/>
          </a:xfrm>
          <a:prstGeom prst="rect">
            <a:avLst/>
          </a:prstGeom>
        </p:spPr>
      </p:pic>
      <p:sp>
        <p:nvSpPr>
          <p:cNvPr id="4" name="Rectangle 3"/>
          <p:cNvSpPr/>
          <p:nvPr/>
        </p:nvSpPr>
        <p:spPr>
          <a:xfrm>
            <a:off x="7065894" y="217048"/>
            <a:ext cx="1895071" cy="369332"/>
          </a:xfrm>
          <a:prstGeom prst="rect">
            <a:avLst/>
          </a:prstGeom>
        </p:spPr>
        <p:txBody>
          <a:bodyPr wrap="none">
            <a:spAutoFit/>
          </a:bodyPr>
          <a:lstStyle/>
          <a:p>
            <a:pPr algn="r"/>
            <a:r>
              <a:rPr lang="en-US" dirty="0"/>
              <a:t>See data in context</a:t>
            </a:r>
          </a:p>
        </p:txBody>
      </p:sp>
      <p:sp>
        <p:nvSpPr>
          <p:cNvPr id="5" name="TextBox 4"/>
          <p:cNvSpPr txBox="1"/>
          <p:nvPr/>
        </p:nvSpPr>
        <p:spPr>
          <a:xfrm>
            <a:off x="0" y="6488668"/>
            <a:ext cx="1715278" cy="369332"/>
          </a:xfrm>
          <a:prstGeom prst="rect">
            <a:avLst/>
          </a:prstGeom>
          <a:noFill/>
        </p:spPr>
        <p:txBody>
          <a:bodyPr wrap="none" rtlCol="0">
            <a:spAutoFit/>
          </a:bodyPr>
          <a:lstStyle/>
          <a:p>
            <a:r>
              <a:rPr lang="en-US" dirty="0"/>
              <a:t>[New York Times]</a:t>
            </a:r>
          </a:p>
        </p:txBody>
      </p:sp>
    </p:spTree>
    <p:extLst>
      <p:ext uri="{BB962C8B-B14F-4D97-AF65-F5344CB8AC3E}">
        <p14:creationId xmlns:p14="http://schemas.microsoft.com/office/powerpoint/2010/main" val="507565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latebytes.nl/archives/2008/04/14/Min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 y="1287252"/>
            <a:ext cx="9146344" cy="43588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20525" y="217048"/>
            <a:ext cx="1140441" cy="369332"/>
          </a:xfrm>
          <a:prstGeom prst="rect">
            <a:avLst/>
          </a:prstGeom>
        </p:spPr>
        <p:txBody>
          <a:bodyPr wrap="none">
            <a:spAutoFit/>
          </a:bodyPr>
          <a:lstStyle/>
          <a:p>
            <a:pPr algn="r"/>
            <a:r>
              <a:rPr lang="en-US" dirty="0"/>
              <a:t>Tell a story</a:t>
            </a:r>
          </a:p>
        </p:txBody>
      </p:sp>
      <p:sp>
        <p:nvSpPr>
          <p:cNvPr id="4" name="TextBox 3"/>
          <p:cNvSpPr txBox="1"/>
          <p:nvPr/>
        </p:nvSpPr>
        <p:spPr>
          <a:xfrm>
            <a:off x="-7057" y="6328291"/>
            <a:ext cx="1977016" cy="369332"/>
          </a:xfrm>
          <a:prstGeom prst="rect">
            <a:avLst/>
          </a:prstGeom>
          <a:noFill/>
        </p:spPr>
        <p:txBody>
          <a:bodyPr wrap="none" rtlCol="0">
            <a:spAutoFit/>
          </a:bodyPr>
          <a:lstStyle/>
          <a:p>
            <a:r>
              <a:rPr lang="en-US" dirty="0">
                <a:latin typeface="Abel" panose="02000506030000020004" pitchFamily="2" charset="0"/>
              </a:rPr>
              <a:t>[</a:t>
            </a:r>
            <a:r>
              <a:rPr lang="en-US" dirty="0" err="1">
                <a:latin typeface="Abel" panose="02000506030000020004" pitchFamily="2" charset="0"/>
              </a:rPr>
              <a:t>Minard</a:t>
            </a:r>
            <a:r>
              <a:rPr lang="en-US" dirty="0">
                <a:latin typeface="Abel" panose="02000506030000020004" pitchFamily="2" charset="0"/>
              </a:rPr>
              <a:t> </a:t>
            </a:r>
            <a:r>
              <a:rPr lang="en-US" dirty="0"/>
              <a:t>1869</a:t>
            </a:r>
            <a:r>
              <a:rPr lang="en-US" dirty="0">
                <a:latin typeface="Abel" panose="02000506030000020004" pitchFamily="2" charset="0"/>
              </a:rPr>
              <a:t>, </a:t>
            </a:r>
            <a:r>
              <a:rPr lang="en-US" dirty="0" err="1">
                <a:latin typeface="Abel" panose="02000506030000020004" pitchFamily="2" charset="0"/>
              </a:rPr>
              <a:t>Tufte</a:t>
            </a:r>
            <a:r>
              <a:rPr lang="en-US" dirty="0">
                <a:latin typeface="Abel" panose="02000506030000020004" pitchFamily="2" charset="0"/>
              </a:rPr>
              <a:t>]</a:t>
            </a:r>
          </a:p>
        </p:txBody>
      </p:sp>
    </p:spTree>
    <p:extLst>
      <p:ext uri="{BB962C8B-B14F-4D97-AF65-F5344CB8AC3E}">
        <p14:creationId xmlns:p14="http://schemas.microsoft.com/office/powerpoint/2010/main" val="3313529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291427"/>
          </a:xfrm>
          <a:prstGeom prst="rect">
            <a:avLst/>
          </a:prstGeom>
        </p:spPr>
      </p:pic>
      <p:sp>
        <p:nvSpPr>
          <p:cNvPr id="5" name="Rectangle 4"/>
          <p:cNvSpPr/>
          <p:nvPr/>
        </p:nvSpPr>
        <p:spPr>
          <a:xfrm>
            <a:off x="7820525" y="217048"/>
            <a:ext cx="1140441" cy="369332"/>
          </a:xfrm>
          <a:prstGeom prst="rect">
            <a:avLst/>
          </a:prstGeom>
        </p:spPr>
        <p:txBody>
          <a:bodyPr wrap="none">
            <a:spAutoFit/>
          </a:bodyPr>
          <a:lstStyle/>
          <a:p>
            <a:pPr algn="r"/>
            <a:r>
              <a:rPr lang="en-US" dirty="0"/>
              <a:t>Tell a story</a:t>
            </a:r>
          </a:p>
        </p:txBody>
      </p:sp>
      <p:sp>
        <p:nvSpPr>
          <p:cNvPr id="6" name="TextBox 5"/>
          <p:cNvSpPr txBox="1"/>
          <p:nvPr/>
        </p:nvSpPr>
        <p:spPr>
          <a:xfrm>
            <a:off x="0" y="6488668"/>
            <a:ext cx="1701556" cy="369332"/>
          </a:xfrm>
          <a:prstGeom prst="rect">
            <a:avLst/>
          </a:prstGeom>
          <a:noFill/>
        </p:spPr>
        <p:txBody>
          <a:bodyPr wrap="none" rtlCol="0">
            <a:spAutoFit/>
          </a:bodyPr>
          <a:lstStyle/>
          <a:p>
            <a:r>
              <a:rPr lang="en-US" dirty="0"/>
              <a:t>[</a:t>
            </a:r>
            <a:r>
              <a:rPr lang="en-US" dirty="0" err="1"/>
              <a:t>Minna</a:t>
            </a:r>
            <a:r>
              <a:rPr lang="en-US" dirty="0"/>
              <a:t> </a:t>
            </a:r>
            <a:r>
              <a:rPr lang="en-US" dirty="0" err="1"/>
              <a:t>Sundberg</a:t>
            </a:r>
            <a:r>
              <a:rPr lang="en-US" dirty="0"/>
              <a:t>]</a:t>
            </a:r>
          </a:p>
        </p:txBody>
      </p:sp>
    </p:spTree>
    <p:extLst>
      <p:ext uri="{BB962C8B-B14F-4D97-AF65-F5344CB8AC3E}">
        <p14:creationId xmlns:p14="http://schemas.microsoft.com/office/powerpoint/2010/main" val="2780273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43378" y="514661"/>
            <a:ext cx="7373999" cy="5901613"/>
          </a:xfrm>
          <a:prstGeom prst="rect">
            <a:avLst/>
          </a:prstGeom>
        </p:spPr>
      </p:pic>
    </p:spTree>
    <p:extLst>
      <p:ext uri="{BB962C8B-B14F-4D97-AF65-F5344CB8AC3E}">
        <p14:creationId xmlns:p14="http://schemas.microsoft.com/office/powerpoint/2010/main" val="3242742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12990"/>
            <a:ext cx="9144000" cy="3432020"/>
          </a:xfrm>
          <a:prstGeom prst="rect">
            <a:avLst/>
          </a:prstGeom>
        </p:spPr>
      </p:pic>
    </p:spTree>
    <p:extLst>
      <p:ext uri="{BB962C8B-B14F-4D97-AF65-F5344CB8AC3E}">
        <p14:creationId xmlns:p14="http://schemas.microsoft.com/office/powerpoint/2010/main" val="1651061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09928"/>
            <a:ext cx="9144000" cy="3432021"/>
          </a:xfrm>
          <a:prstGeom prst="rect">
            <a:avLst/>
          </a:prstGeom>
        </p:spPr>
      </p:pic>
      <p:sp>
        <p:nvSpPr>
          <p:cNvPr id="6" name="Rectangle 5"/>
          <p:cNvSpPr/>
          <p:nvPr/>
        </p:nvSpPr>
        <p:spPr>
          <a:xfrm>
            <a:off x="511175" y="4387850"/>
            <a:ext cx="520700" cy="98426"/>
          </a:xfrm>
          <a:prstGeom prst="rect">
            <a:avLst/>
          </a:prstGeom>
          <a:solidFill>
            <a:srgbClr val="C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75917" y="217048"/>
            <a:ext cx="1585049" cy="369332"/>
          </a:xfrm>
          <a:prstGeom prst="rect">
            <a:avLst/>
          </a:prstGeom>
        </p:spPr>
        <p:txBody>
          <a:bodyPr wrap="none">
            <a:spAutoFit/>
          </a:bodyPr>
          <a:lstStyle/>
          <a:p>
            <a:pPr algn="r"/>
            <a:r>
              <a:rPr lang="en-US" dirty="0"/>
              <a:t>Make a decision</a:t>
            </a:r>
          </a:p>
        </p:txBody>
      </p:sp>
    </p:spTree>
    <p:extLst>
      <p:ext uri="{BB962C8B-B14F-4D97-AF65-F5344CB8AC3E}">
        <p14:creationId xmlns:p14="http://schemas.microsoft.com/office/powerpoint/2010/main" val="1954796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24464" y="2419204"/>
            <a:ext cx="2124371" cy="2095792"/>
          </a:xfrm>
          <a:prstGeom prst="rect">
            <a:avLst/>
          </a:prstGeom>
        </p:spPr>
      </p:pic>
      <p:sp>
        <p:nvSpPr>
          <p:cNvPr id="5" name="TextBox 4"/>
          <p:cNvSpPr txBox="1"/>
          <p:nvPr/>
        </p:nvSpPr>
        <p:spPr>
          <a:xfrm>
            <a:off x="600074" y="2686049"/>
            <a:ext cx="5219701" cy="1323439"/>
          </a:xfrm>
          <a:prstGeom prst="rect">
            <a:avLst/>
          </a:prstGeom>
          <a:noFill/>
        </p:spPr>
        <p:txBody>
          <a:bodyPr wrap="square" rtlCol="0">
            <a:spAutoFit/>
          </a:bodyPr>
          <a:lstStyle/>
          <a:p>
            <a:r>
              <a:rPr lang="en-US" sz="4800" b="1" dirty="0"/>
              <a:t>Sum of odd numbers:</a:t>
            </a:r>
            <a:endParaRPr lang="en-US" sz="3600" dirty="0"/>
          </a:p>
          <a:p>
            <a:r>
              <a:rPr lang="en-US" sz="3200" dirty="0"/>
              <a:t>1 + 3 + 5 + 7 + 9 = 5</a:t>
            </a:r>
          </a:p>
        </p:txBody>
      </p:sp>
      <p:sp>
        <p:nvSpPr>
          <p:cNvPr id="6" name="Rectangle 5"/>
          <p:cNvSpPr/>
          <p:nvPr/>
        </p:nvSpPr>
        <p:spPr>
          <a:xfrm>
            <a:off x="4022710" y="3347768"/>
            <a:ext cx="298480" cy="369332"/>
          </a:xfrm>
          <a:prstGeom prst="rect">
            <a:avLst/>
          </a:prstGeom>
        </p:spPr>
        <p:txBody>
          <a:bodyPr wrap="none">
            <a:spAutoFit/>
          </a:bodyPr>
          <a:lstStyle/>
          <a:p>
            <a:r>
              <a:rPr lang="en-US" dirty="0"/>
              <a:t>2</a:t>
            </a:r>
          </a:p>
        </p:txBody>
      </p:sp>
      <p:sp>
        <p:nvSpPr>
          <p:cNvPr id="7" name="Rectangle 6"/>
          <p:cNvSpPr/>
          <p:nvPr/>
        </p:nvSpPr>
        <p:spPr>
          <a:xfrm>
            <a:off x="6124933" y="217048"/>
            <a:ext cx="2836033" cy="369332"/>
          </a:xfrm>
          <a:prstGeom prst="rect">
            <a:avLst/>
          </a:prstGeom>
        </p:spPr>
        <p:txBody>
          <a:bodyPr wrap="none">
            <a:spAutoFit/>
          </a:bodyPr>
          <a:lstStyle/>
          <a:p>
            <a:pPr algn="r"/>
            <a:r>
              <a:rPr lang="en-US" dirty="0"/>
              <a:t>Support graphical calculations</a:t>
            </a:r>
          </a:p>
        </p:txBody>
      </p:sp>
    </p:spTree>
    <p:extLst>
      <p:ext uri="{BB962C8B-B14F-4D97-AF65-F5344CB8AC3E}">
        <p14:creationId xmlns:p14="http://schemas.microsoft.com/office/powerpoint/2010/main" val="3663722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6552"/>
            <a:ext cx="9144000" cy="5344895"/>
          </a:xfrm>
          <a:prstGeom prst="rect">
            <a:avLst/>
          </a:prstGeom>
        </p:spPr>
      </p:pic>
      <p:sp>
        <p:nvSpPr>
          <p:cNvPr id="5" name="Rectangle 4"/>
          <p:cNvSpPr/>
          <p:nvPr/>
        </p:nvSpPr>
        <p:spPr>
          <a:xfrm>
            <a:off x="8267763" y="217048"/>
            <a:ext cx="693203" cy="369332"/>
          </a:xfrm>
          <a:prstGeom prst="rect">
            <a:avLst/>
          </a:prstGeom>
        </p:spPr>
        <p:txBody>
          <a:bodyPr wrap="none">
            <a:spAutoFit/>
          </a:bodyPr>
          <a:lstStyle/>
          <a:p>
            <a:pPr algn="r"/>
            <a:r>
              <a:rPr lang="en-US" dirty="0"/>
              <a:t>Teach</a:t>
            </a:r>
          </a:p>
        </p:txBody>
      </p:sp>
      <p:sp>
        <p:nvSpPr>
          <p:cNvPr id="7" name="Rectangle 6"/>
          <p:cNvSpPr/>
          <p:nvPr/>
        </p:nvSpPr>
        <p:spPr>
          <a:xfrm>
            <a:off x="0" y="6488668"/>
            <a:ext cx="4593245" cy="369332"/>
          </a:xfrm>
          <a:prstGeom prst="rect">
            <a:avLst/>
          </a:prstGeom>
        </p:spPr>
        <p:txBody>
          <a:bodyPr wrap="none">
            <a:spAutoFit/>
          </a:bodyPr>
          <a:lstStyle/>
          <a:p>
            <a:pPr>
              <a:defRPr/>
            </a:pPr>
            <a:r>
              <a:rPr lang="en-US" altLang="en-US" dirty="0"/>
              <a:t>[</a:t>
            </a:r>
            <a:r>
              <a:rPr lang="en-US" dirty="0"/>
              <a:t>students.brown.edu/seeing-theory/, Daniel </a:t>
            </a:r>
            <a:r>
              <a:rPr lang="en-US" dirty="0" err="1"/>
              <a:t>Kunin</a:t>
            </a:r>
            <a:r>
              <a:rPr lang="en-US" altLang="en-US" dirty="0"/>
              <a:t>]</a:t>
            </a:r>
          </a:p>
        </p:txBody>
      </p:sp>
    </p:spTree>
    <p:extLst>
      <p:ext uri="{BB962C8B-B14F-4D97-AF65-F5344CB8AC3E}">
        <p14:creationId xmlns:p14="http://schemas.microsoft.com/office/powerpoint/2010/main" val="2900350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create visualizations?</a:t>
            </a:r>
          </a:p>
        </p:txBody>
      </p:sp>
      <p:sp>
        <p:nvSpPr>
          <p:cNvPr id="3" name="Content Placeholder 2"/>
          <p:cNvSpPr>
            <a:spLocks noGrp="1"/>
          </p:cNvSpPr>
          <p:nvPr>
            <p:ph idx="1"/>
          </p:nvPr>
        </p:nvSpPr>
        <p:spPr/>
        <p:txBody>
          <a:bodyPr>
            <a:normAutofit/>
          </a:bodyPr>
          <a:lstStyle/>
          <a:p>
            <a:r>
              <a:rPr lang="en-US" dirty="0"/>
              <a:t>Answer questions (or discover them)</a:t>
            </a:r>
          </a:p>
          <a:p>
            <a:r>
              <a:rPr lang="en-US" dirty="0"/>
              <a:t>Make decisions</a:t>
            </a:r>
          </a:p>
          <a:p>
            <a:r>
              <a:rPr lang="en-US" dirty="0"/>
              <a:t>See data in context</a:t>
            </a:r>
          </a:p>
          <a:p>
            <a:r>
              <a:rPr lang="en-US" dirty="0"/>
              <a:t>Expand memory</a:t>
            </a:r>
          </a:p>
          <a:p>
            <a:r>
              <a:rPr lang="en-US" dirty="0"/>
              <a:t>Support graphical calculation</a:t>
            </a:r>
          </a:p>
          <a:p>
            <a:r>
              <a:rPr lang="en-US" dirty="0"/>
              <a:t>Find patterns</a:t>
            </a:r>
          </a:p>
          <a:p>
            <a:r>
              <a:rPr lang="en-US" dirty="0"/>
              <a:t>Present argument or tell a story</a:t>
            </a:r>
          </a:p>
          <a:p>
            <a:r>
              <a:rPr lang="en-US" dirty="0"/>
              <a:t>Teach</a:t>
            </a:r>
          </a:p>
        </p:txBody>
      </p:sp>
    </p:spTree>
    <p:extLst>
      <p:ext uri="{BB962C8B-B14F-4D97-AF65-F5344CB8AC3E}">
        <p14:creationId xmlns:p14="http://schemas.microsoft.com/office/powerpoint/2010/main" val="85866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9228"/>
            <a:ext cx="9144000" cy="1325563"/>
          </a:xfrm>
        </p:spPr>
        <p:txBody>
          <a:bodyPr/>
          <a:lstStyle/>
          <a:p>
            <a:pPr algn="ctr"/>
            <a:r>
              <a:rPr lang="en-US" dirty="0"/>
              <a:t>How do we create visualizations?</a:t>
            </a:r>
          </a:p>
        </p:txBody>
      </p:sp>
    </p:spTree>
    <p:extLst>
      <p:ext uri="{BB962C8B-B14F-4D97-AF65-F5344CB8AC3E}">
        <p14:creationId xmlns:p14="http://schemas.microsoft.com/office/powerpoint/2010/main" val="1005298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48139"/>
            <a:ext cx="9144000" cy="1727472"/>
          </a:xfrm>
        </p:spPr>
        <p:txBody>
          <a:bodyPr>
            <a:noAutofit/>
          </a:bodyPr>
          <a:lstStyle/>
          <a:p>
            <a:pPr marL="0" indent="0" algn="ctr">
              <a:buNone/>
            </a:pPr>
            <a:r>
              <a:rPr lang="en-US" sz="3200" dirty="0"/>
              <a:t>How do we make sense of all this data? </a:t>
            </a:r>
          </a:p>
          <a:p>
            <a:pPr marL="0" indent="0" algn="ctr">
              <a:buNone/>
            </a:pPr>
            <a:r>
              <a:rPr lang="en-US" sz="3200" dirty="0"/>
              <a:t>How do we use data in decision-making processes? </a:t>
            </a:r>
          </a:p>
          <a:p>
            <a:pPr marL="0" indent="0" algn="ctr">
              <a:buNone/>
            </a:pPr>
            <a:r>
              <a:rPr lang="en-US" sz="3200" dirty="0"/>
              <a:t>How do we avoid being overwhelmed? </a:t>
            </a:r>
          </a:p>
        </p:txBody>
      </p:sp>
    </p:spTree>
    <p:extLst>
      <p:ext uri="{BB962C8B-B14F-4D97-AF65-F5344CB8AC3E}">
        <p14:creationId xmlns:p14="http://schemas.microsoft.com/office/powerpoint/2010/main" val="3894195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020" y="1242873"/>
            <a:ext cx="8002996" cy="4353789"/>
          </a:xfrm>
          <a:prstGeom prst="rect">
            <a:avLst/>
          </a:prstGeom>
        </p:spPr>
      </p:pic>
    </p:spTree>
    <p:extLst>
      <p:ext uri="{BB962C8B-B14F-4D97-AF65-F5344CB8AC3E}">
        <p14:creationId xmlns:p14="http://schemas.microsoft.com/office/powerpoint/2010/main" val="955010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0665" y="3346881"/>
            <a:ext cx="2414725" cy="1473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3938" y="2540494"/>
            <a:ext cx="2093650" cy="16497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50857" y="2531615"/>
            <a:ext cx="2280080" cy="14011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5825" y="4518733"/>
            <a:ext cx="2423603" cy="9410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020" y="1242873"/>
            <a:ext cx="8002996" cy="4353789"/>
          </a:xfrm>
          <a:prstGeom prst="rect">
            <a:avLst/>
          </a:prstGeom>
        </p:spPr>
      </p:pic>
    </p:spTree>
    <p:extLst>
      <p:ext uri="{BB962C8B-B14F-4D97-AF65-F5344CB8AC3E}">
        <p14:creationId xmlns:p14="http://schemas.microsoft.com/office/powerpoint/2010/main" val="3583360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9931" y="6084164"/>
            <a:ext cx="1353762" cy="529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547217"/>
            <a:ext cx="9144000" cy="1325563"/>
          </a:xfrm>
        </p:spPr>
        <p:txBody>
          <a:bodyPr/>
          <a:lstStyle/>
          <a:p>
            <a:pPr algn="ctr"/>
            <a:r>
              <a:rPr lang="en-US" dirty="0"/>
              <a:t>Data &amp; Domain</a:t>
            </a:r>
          </a:p>
        </p:txBody>
      </p:sp>
      <p:sp>
        <p:nvSpPr>
          <p:cNvPr id="4" name="Rectangle 3"/>
          <p:cNvSpPr/>
          <p:nvPr/>
        </p:nvSpPr>
        <p:spPr>
          <a:xfrm>
            <a:off x="136206" y="4997702"/>
            <a:ext cx="1239831" cy="9769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475" y="4364766"/>
            <a:ext cx="4304259" cy="2341603"/>
          </a:xfrm>
          <a:prstGeom prst="rect">
            <a:avLst/>
          </a:prstGeom>
        </p:spPr>
      </p:pic>
    </p:spTree>
    <p:extLst>
      <p:ext uri="{BB962C8B-B14F-4D97-AF65-F5344CB8AC3E}">
        <p14:creationId xmlns:p14="http://schemas.microsoft.com/office/powerpoint/2010/main" val="1681432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335" y="598311"/>
            <a:ext cx="2586862" cy="769441"/>
          </a:xfrm>
          <a:prstGeom prst="rect">
            <a:avLst/>
          </a:prstGeom>
          <a:noFill/>
        </p:spPr>
        <p:txBody>
          <a:bodyPr wrap="none" rtlCol="0">
            <a:spAutoFit/>
          </a:bodyPr>
          <a:lstStyle/>
          <a:p>
            <a:pPr algn="ctr"/>
            <a:r>
              <a:rPr lang="en-US" sz="4400" dirty="0"/>
              <a:t>Data Model	</a:t>
            </a:r>
          </a:p>
        </p:txBody>
      </p:sp>
      <p:sp>
        <p:nvSpPr>
          <p:cNvPr id="5" name="TextBox 4"/>
          <p:cNvSpPr txBox="1"/>
          <p:nvPr/>
        </p:nvSpPr>
        <p:spPr>
          <a:xfrm>
            <a:off x="538169" y="2526227"/>
            <a:ext cx="3983078" cy="769441"/>
          </a:xfrm>
          <a:prstGeom prst="rect">
            <a:avLst/>
          </a:prstGeom>
          <a:noFill/>
        </p:spPr>
        <p:txBody>
          <a:bodyPr wrap="none" rtlCol="0">
            <a:spAutoFit/>
          </a:bodyPr>
          <a:lstStyle/>
          <a:p>
            <a:r>
              <a:rPr lang="en-US" sz="4400" dirty="0"/>
              <a:t>Conceptual Model</a:t>
            </a:r>
          </a:p>
        </p:txBody>
      </p:sp>
      <p:sp>
        <p:nvSpPr>
          <p:cNvPr id="6" name="Rectangle 5"/>
          <p:cNvSpPr/>
          <p:nvPr/>
        </p:nvSpPr>
        <p:spPr>
          <a:xfrm>
            <a:off x="738083" y="1367752"/>
            <a:ext cx="8650977" cy="830997"/>
          </a:xfrm>
          <a:prstGeom prst="rect">
            <a:avLst/>
          </a:prstGeom>
        </p:spPr>
        <p:txBody>
          <a:bodyPr wrap="square">
            <a:spAutoFit/>
          </a:bodyPr>
          <a:lstStyle/>
          <a:p>
            <a:pPr marL="342900" indent="-342900">
              <a:buFont typeface="Arial" panose="020B0604020202020204" pitchFamily="34" charset="0"/>
              <a:buChar char="•"/>
            </a:pPr>
            <a:r>
              <a:rPr lang="en-US" sz="2400" dirty="0"/>
              <a:t>How the data is organized</a:t>
            </a:r>
          </a:p>
          <a:p>
            <a:pPr marL="342900" indent="-342900">
              <a:buFont typeface="Arial" panose="020B0604020202020204" pitchFamily="34" charset="0"/>
              <a:buChar char="•"/>
            </a:pPr>
            <a:r>
              <a:rPr lang="en-US" sz="2400" dirty="0"/>
              <a:t>How are data elements related</a:t>
            </a:r>
          </a:p>
        </p:txBody>
      </p:sp>
      <p:sp>
        <p:nvSpPr>
          <p:cNvPr id="9" name="Rectangle 8"/>
          <p:cNvSpPr/>
          <p:nvPr/>
        </p:nvSpPr>
        <p:spPr>
          <a:xfrm>
            <a:off x="698917" y="3315378"/>
            <a:ext cx="8803378" cy="830997"/>
          </a:xfrm>
          <a:prstGeom prst="rect">
            <a:avLst/>
          </a:prstGeom>
        </p:spPr>
        <p:txBody>
          <a:bodyPr wrap="square">
            <a:spAutoFit/>
          </a:bodyPr>
          <a:lstStyle/>
          <a:p>
            <a:pPr marL="342900" indent="-342900">
              <a:buFont typeface="Arial" panose="020B0604020202020204" pitchFamily="34" charset="0"/>
              <a:buChar char="•"/>
            </a:pPr>
            <a:r>
              <a:rPr lang="en-US" sz="2400" dirty="0"/>
              <a:t>Mental constructions</a:t>
            </a:r>
          </a:p>
          <a:p>
            <a:pPr marL="342900" indent="-342900">
              <a:buFont typeface="Arial" panose="020B0604020202020204" pitchFamily="34" charset="0"/>
              <a:buChar char="•"/>
            </a:pPr>
            <a:r>
              <a:rPr lang="en-US" sz="2400" dirty="0"/>
              <a:t>Include semantics and support reasoning</a:t>
            </a:r>
          </a:p>
        </p:txBody>
      </p:sp>
      <p:sp>
        <p:nvSpPr>
          <p:cNvPr id="7" name="TextBox 6"/>
          <p:cNvSpPr txBox="1"/>
          <p:nvPr/>
        </p:nvSpPr>
        <p:spPr>
          <a:xfrm>
            <a:off x="538169" y="4406364"/>
            <a:ext cx="4479111" cy="769441"/>
          </a:xfrm>
          <a:prstGeom prst="rect">
            <a:avLst/>
          </a:prstGeom>
          <a:noFill/>
        </p:spPr>
        <p:txBody>
          <a:bodyPr wrap="none" rtlCol="0">
            <a:spAutoFit/>
          </a:bodyPr>
          <a:lstStyle/>
          <a:p>
            <a:r>
              <a:rPr lang="en-US" sz="4400" dirty="0"/>
              <a:t>Data vs. Conceptual</a:t>
            </a:r>
          </a:p>
        </p:txBody>
      </p:sp>
      <p:sp>
        <p:nvSpPr>
          <p:cNvPr id="8" name="Rectangle 7"/>
          <p:cNvSpPr/>
          <p:nvPr/>
        </p:nvSpPr>
        <p:spPr>
          <a:xfrm>
            <a:off x="615591" y="5175805"/>
            <a:ext cx="8803378" cy="830997"/>
          </a:xfrm>
          <a:prstGeom prst="rect">
            <a:avLst/>
          </a:prstGeom>
        </p:spPr>
        <p:txBody>
          <a:bodyPr wrap="square">
            <a:spAutoFit/>
          </a:bodyPr>
          <a:lstStyle/>
          <a:p>
            <a:pPr marL="342900" indent="-342900">
              <a:buFont typeface="Arial" panose="020B0604020202020204" pitchFamily="34" charset="0"/>
              <a:buChar char="•"/>
            </a:pPr>
            <a:r>
              <a:rPr lang="en-US" sz="2400" dirty="0"/>
              <a:t>1D list of floats vs. Temperature </a:t>
            </a:r>
          </a:p>
          <a:p>
            <a:pPr marL="342900" indent="-342900">
              <a:buFont typeface="Arial" panose="020B0604020202020204" pitchFamily="34" charset="0"/>
              <a:buChar char="•"/>
            </a:pPr>
            <a:r>
              <a:rPr lang="en-US" sz="2400" dirty="0"/>
              <a:t>3D list of floats vs. Space</a:t>
            </a:r>
          </a:p>
        </p:txBody>
      </p:sp>
    </p:spTree>
    <p:extLst>
      <p:ext uri="{BB962C8B-B14F-4D97-AF65-F5344CB8AC3E}">
        <p14:creationId xmlns:p14="http://schemas.microsoft.com/office/powerpoint/2010/main" val="38930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824" y="358613"/>
            <a:ext cx="7859226" cy="769441"/>
          </a:xfrm>
          <a:prstGeom prst="rect">
            <a:avLst/>
          </a:prstGeom>
          <a:noFill/>
        </p:spPr>
        <p:txBody>
          <a:bodyPr wrap="square" rtlCol="0">
            <a:spAutoFit/>
          </a:bodyPr>
          <a:lstStyle/>
          <a:p>
            <a:r>
              <a:rPr lang="en-US" sz="4400" dirty="0"/>
              <a:t>Data Model Taxonomy	</a:t>
            </a:r>
          </a:p>
        </p:txBody>
      </p:sp>
      <p:pic>
        <p:nvPicPr>
          <p:cNvPr id="2" name="Picture 1"/>
          <p:cNvPicPr>
            <a:picLocks noChangeAspect="1"/>
          </p:cNvPicPr>
          <p:nvPr/>
        </p:nvPicPr>
        <p:blipFill>
          <a:blip r:embed="rId3"/>
          <a:stretch>
            <a:fillRect/>
          </a:stretch>
        </p:blipFill>
        <p:spPr>
          <a:xfrm>
            <a:off x="389423" y="1672502"/>
            <a:ext cx="8411569" cy="4061548"/>
          </a:xfrm>
          <a:prstGeom prst="rect">
            <a:avLst/>
          </a:prstGeom>
        </p:spPr>
      </p:pic>
    </p:spTree>
    <p:extLst>
      <p:ext uri="{BB962C8B-B14F-4D97-AF65-F5344CB8AC3E}">
        <p14:creationId xmlns:p14="http://schemas.microsoft.com/office/powerpoint/2010/main" val="2720714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824" y="358613"/>
            <a:ext cx="7859226" cy="769441"/>
          </a:xfrm>
          <a:prstGeom prst="rect">
            <a:avLst/>
          </a:prstGeom>
          <a:noFill/>
        </p:spPr>
        <p:txBody>
          <a:bodyPr wrap="square" rtlCol="0">
            <a:spAutoFit/>
          </a:bodyPr>
          <a:lstStyle/>
          <a:p>
            <a:r>
              <a:rPr lang="en-US" sz="4400" dirty="0"/>
              <a:t>Variables</a:t>
            </a:r>
          </a:p>
        </p:txBody>
      </p:sp>
      <p:sp>
        <p:nvSpPr>
          <p:cNvPr id="5" name="Content Placeholder 4"/>
          <p:cNvSpPr>
            <a:spLocks noGrp="1"/>
          </p:cNvSpPr>
          <p:nvPr>
            <p:ph idx="1"/>
          </p:nvPr>
        </p:nvSpPr>
        <p:spPr/>
        <p:txBody>
          <a:bodyPr>
            <a:normAutofit/>
          </a:bodyPr>
          <a:lstStyle/>
          <a:p>
            <a:r>
              <a:rPr lang="en-US" b="1" dirty="0"/>
              <a:t>Physical types</a:t>
            </a:r>
          </a:p>
          <a:p>
            <a:pPr lvl="1"/>
            <a:r>
              <a:rPr lang="en-US" dirty="0"/>
              <a:t>Characterized by storage format</a:t>
            </a:r>
          </a:p>
          <a:p>
            <a:pPr lvl="1"/>
            <a:r>
              <a:rPr lang="en-US" dirty="0"/>
              <a:t>Characterized by machine operations</a:t>
            </a:r>
          </a:p>
          <a:p>
            <a:pPr lvl="1"/>
            <a:r>
              <a:rPr lang="en-US" b="1" dirty="0"/>
              <a:t>Example:</a:t>
            </a:r>
          </a:p>
          <a:p>
            <a:pPr lvl="2"/>
            <a:r>
              <a:rPr lang="en-US" dirty="0" err="1"/>
              <a:t>bool</a:t>
            </a:r>
            <a:r>
              <a:rPr lang="en-US" dirty="0"/>
              <a:t>, short, int32, float, double, string, …</a:t>
            </a:r>
          </a:p>
          <a:p>
            <a:pPr lvl="2"/>
            <a:endParaRPr lang="en-US" dirty="0"/>
          </a:p>
          <a:p>
            <a:r>
              <a:rPr lang="en-US" b="1" dirty="0"/>
              <a:t>Level of measurement </a:t>
            </a:r>
          </a:p>
          <a:p>
            <a:pPr lvl="1"/>
            <a:r>
              <a:rPr lang="en-US" dirty="0"/>
              <a:t>Describes the relationship among values</a:t>
            </a:r>
          </a:p>
          <a:p>
            <a:pPr lvl="2"/>
            <a:r>
              <a:rPr lang="en-US" dirty="0"/>
              <a:t>Nominal</a:t>
            </a:r>
          </a:p>
          <a:p>
            <a:pPr lvl="2"/>
            <a:r>
              <a:rPr lang="en-US" dirty="0"/>
              <a:t>Ordinal </a:t>
            </a:r>
          </a:p>
          <a:p>
            <a:pPr lvl="2"/>
            <a:r>
              <a:rPr lang="en-US" dirty="0"/>
              <a:t>Quantitative </a:t>
            </a:r>
          </a:p>
          <a:p>
            <a:pPr lvl="1"/>
            <a:endParaRPr lang="en-US" dirty="0"/>
          </a:p>
        </p:txBody>
      </p:sp>
    </p:spTree>
    <p:extLst>
      <p:ext uri="{BB962C8B-B14F-4D97-AF65-F5344CB8AC3E}">
        <p14:creationId xmlns:p14="http://schemas.microsoft.com/office/powerpoint/2010/main" val="521351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824" y="358613"/>
            <a:ext cx="7859226" cy="769441"/>
          </a:xfrm>
          <a:prstGeom prst="rect">
            <a:avLst/>
          </a:prstGeom>
          <a:noFill/>
        </p:spPr>
        <p:txBody>
          <a:bodyPr wrap="square" rtlCol="0">
            <a:spAutoFit/>
          </a:bodyPr>
          <a:lstStyle/>
          <a:p>
            <a:r>
              <a:rPr lang="en-US" sz="4400" dirty="0"/>
              <a:t>Nominal, Ordinal and Quantitative</a:t>
            </a:r>
          </a:p>
        </p:txBody>
      </p:sp>
      <p:sp>
        <p:nvSpPr>
          <p:cNvPr id="5" name="Content Placeholder 4"/>
          <p:cNvSpPr>
            <a:spLocks noGrp="1"/>
          </p:cNvSpPr>
          <p:nvPr>
            <p:ph idx="1"/>
          </p:nvPr>
        </p:nvSpPr>
        <p:spPr/>
        <p:txBody>
          <a:bodyPr>
            <a:normAutofit fontScale="92500" lnSpcReduction="10000"/>
          </a:bodyPr>
          <a:lstStyle/>
          <a:p>
            <a:r>
              <a:rPr lang="en-US" dirty="0"/>
              <a:t>N – Nominal (labels):</a:t>
            </a:r>
          </a:p>
          <a:p>
            <a:pPr lvl="1"/>
            <a:r>
              <a:rPr lang="en-US" dirty="0"/>
              <a:t>Fruits: Apples, Oranges, …</a:t>
            </a:r>
          </a:p>
          <a:p>
            <a:r>
              <a:rPr lang="en-US" dirty="0"/>
              <a:t>O – Ordinal</a:t>
            </a:r>
          </a:p>
          <a:p>
            <a:pPr lvl="1"/>
            <a:r>
              <a:rPr lang="en-US" dirty="0"/>
              <a:t>Quality of meat: Grade A, AA, AAA</a:t>
            </a:r>
          </a:p>
          <a:p>
            <a:r>
              <a:rPr lang="en-US" dirty="0"/>
              <a:t>Q – Interval (Location of zero is arbitrary)</a:t>
            </a:r>
          </a:p>
          <a:p>
            <a:pPr lvl="1"/>
            <a:r>
              <a:rPr lang="en-US" dirty="0"/>
              <a:t>Dates: Mar. 14, 1933</a:t>
            </a:r>
          </a:p>
          <a:p>
            <a:pPr lvl="1"/>
            <a:r>
              <a:rPr lang="en-US" dirty="0" err="1"/>
              <a:t>Lat</a:t>
            </a:r>
            <a:r>
              <a:rPr lang="en-US" dirty="0"/>
              <a:t>: 26.1, Long: -110.0</a:t>
            </a:r>
          </a:p>
          <a:p>
            <a:pPr lvl="1"/>
            <a:r>
              <a:rPr lang="en-US" dirty="0"/>
              <a:t>Only differences (i.e. Intervals) can be compared</a:t>
            </a:r>
          </a:p>
          <a:p>
            <a:r>
              <a:rPr lang="en-US" dirty="0"/>
              <a:t>Q – Ratio (zero fixed)</a:t>
            </a:r>
          </a:p>
          <a:p>
            <a:pPr lvl="1"/>
            <a:r>
              <a:rPr lang="en-US" dirty="0"/>
              <a:t>Physical measurements: Length, Mass, Temp</a:t>
            </a:r>
          </a:p>
          <a:p>
            <a:pPr lvl="1"/>
            <a:r>
              <a:rPr lang="en-US" dirty="0"/>
              <a:t>Counts and amounts</a:t>
            </a:r>
          </a:p>
        </p:txBody>
      </p:sp>
      <p:sp>
        <p:nvSpPr>
          <p:cNvPr id="2" name="TextBox 1"/>
          <p:cNvSpPr txBox="1"/>
          <p:nvPr/>
        </p:nvSpPr>
        <p:spPr>
          <a:xfrm>
            <a:off x="0" y="6488668"/>
            <a:ext cx="5760680" cy="369332"/>
          </a:xfrm>
          <a:prstGeom prst="rect">
            <a:avLst/>
          </a:prstGeom>
          <a:noFill/>
        </p:spPr>
        <p:txBody>
          <a:bodyPr wrap="none" rtlCol="0">
            <a:spAutoFit/>
          </a:bodyPr>
          <a:lstStyle/>
          <a:p>
            <a:r>
              <a:rPr lang="en-US" dirty="0"/>
              <a:t>[S. S. Stevens, On the theory of scales of measurements, 1946]</a:t>
            </a:r>
          </a:p>
        </p:txBody>
      </p:sp>
    </p:spTree>
    <p:extLst>
      <p:ext uri="{BB962C8B-B14F-4D97-AF65-F5344CB8AC3E}">
        <p14:creationId xmlns:p14="http://schemas.microsoft.com/office/powerpoint/2010/main" val="437880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824" y="358613"/>
            <a:ext cx="7859226" cy="769441"/>
          </a:xfrm>
          <a:prstGeom prst="rect">
            <a:avLst/>
          </a:prstGeom>
          <a:noFill/>
        </p:spPr>
        <p:txBody>
          <a:bodyPr wrap="square" rtlCol="0">
            <a:spAutoFit/>
          </a:bodyPr>
          <a:lstStyle/>
          <a:p>
            <a:r>
              <a:rPr lang="en-US" sz="4400" dirty="0"/>
              <a:t>Nominal, Ordinal and Quantitative</a:t>
            </a:r>
          </a:p>
        </p:txBody>
      </p:sp>
      <p:sp>
        <p:nvSpPr>
          <p:cNvPr id="5" name="Content Placeholder 4"/>
          <p:cNvSpPr>
            <a:spLocks noGrp="1"/>
          </p:cNvSpPr>
          <p:nvPr>
            <p:ph idx="1"/>
          </p:nvPr>
        </p:nvSpPr>
        <p:spPr/>
        <p:txBody>
          <a:bodyPr>
            <a:normAutofit lnSpcReduction="10000"/>
          </a:bodyPr>
          <a:lstStyle/>
          <a:p>
            <a:r>
              <a:rPr lang="en-US" dirty="0"/>
              <a:t>N - Nominal (labels):</a:t>
            </a:r>
          </a:p>
          <a:p>
            <a:pPr lvl="1"/>
            <a:r>
              <a:rPr lang="en-US" dirty="0"/>
              <a:t>Operations: =, ≠</a:t>
            </a:r>
          </a:p>
          <a:p>
            <a:r>
              <a:rPr lang="en-US" dirty="0"/>
              <a:t>O - Ordinal</a:t>
            </a:r>
          </a:p>
          <a:p>
            <a:pPr lvl="1"/>
            <a:r>
              <a:rPr lang="en-US" dirty="0"/>
              <a:t>Operations: =, ≠, &lt;, &gt;, ≤, ≥</a:t>
            </a:r>
          </a:p>
          <a:p>
            <a:r>
              <a:rPr lang="en-US" dirty="0"/>
              <a:t>Q - Interval (Location of zero arbitrary)</a:t>
            </a:r>
          </a:p>
          <a:p>
            <a:pPr lvl="1"/>
            <a:r>
              <a:rPr lang="en-US" dirty="0"/>
              <a:t>Operations: =, ≠, &lt;, &gt;, ≤, ≥, -</a:t>
            </a:r>
          </a:p>
          <a:p>
            <a:pPr lvl="1"/>
            <a:r>
              <a:rPr lang="en-US" dirty="0"/>
              <a:t>Can measure distances or spans</a:t>
            </a:r>
          </a:p>
          <a:p>
            <a:r>
              <a:rPr lang="en-US" dirty="0"/>
              <a:t>Q - Ratio (zero fixed)</a:t>
            </a:r>
          </a:p>
          <a:p>
            <a:pPr lvl="1"/>
            <a:r>
              <a:rPr lang="en-US" dirty="0"/>
              <a:t>Operations: =, ≠, &lt;, &gt;, ≤, ≥, -, ÷</a:t>
            </a:r>
          </a:p>
          <a:p>
            <a:pPr lvl="1"/>
            <a:r>
              <a:rPr lang="en-US" dirty="0"/>
              <a:t>Can measure ratios or proportions</a:t>
            </a:r>
          </a:p>
        </p:txBody>
      </p:sp>
      <p:sp>
        <p:nvSpPr>
          <p:cNvPr id="6" name="TextBox 5"/>
          <p:cNvSpPr txBox="1"/>
          <p:nvPr/>
        </p:nvSpPr>
        <p:spPr>
          <a:xfrm>
            <a:off x="0" y="6488668"/>
            <a:ext cx="5760680" cy="369332"/>
          </a:xfrm>
          <a:prstGeom prst="rect">
            <a:avLst/>
          </a:prstGeom>
          <a:noFill/>
        </p:spPr>
        <p:txBody>
          <a:bodyPr wrap="none" rtlCol="0">
            <a:spAutoFit/>
          </a:bodyPr>
          <a:lstStyle/>
          <a:p>
            <a:r>
              <a:rPr lang="en-US" dirty="0"/>
              <a:t>[S. S. Stevens, On the theory of scales of measurements, 1946]</a:t>
            </a:r>
          </a:p>
        </p:txBody>
      </p:sp>
    </p:spTree>
    <p:extLst>
      <p:ext uri="{BB962C8B-B14F-4D97-AF65-F5344CB8AC3E}">
        <p14:creationId xmlns:p14="http://schemas.microsoft.com/office/powerpoint/2010/main" val="100002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824" y="358613"/>
            <a:ext cx="7859226" cy="769441"/>
          </a:xfrm>
          <a:prstGeom prst="rect">
            <a:avLst/>
          </a:prstGeom>
          <a:noFill/>
        </p:spPr>
        <p:txBody>
          <a:bodyPr wrap="square" rtlCol="0">
            <a:spAutoFit/>
          </a:bodyPr>
          <a:lstStyle/>
          <a:p>
            <a:r>
              <a:rPr lang="en-US" sz="4400" dirty="0"/>
              <a:t>Example</a:t>
            </a:r>
          </a:p>
        </p:txBody>
      </p:sp>
      <p:sp>
        <p:nvSpPr>
          <p:cNvPr id="5" name="Content Placeholder 4"/>
          <p:cNvSpPr>
            <a:spLocks noGrp="1"/>
          </p:cNvSpPr>
          <p:nvPr>
            <p:ph idx="1"/>
          </p:nvPr>
        </p:nvSpPr>
        <p:spPr/>
        <p:txBody>
          <a:bodyPr>
            <a:normAutofit/>
          </a:bodyPr>
          <a:lstStyle/>
          <a:p>
            <a:r>
              <a:rPr lang="en-US" dirty="0"/>
              <a:t>Data Model</a:t>
            </a:r>
          </a:p>
          <a:p>
            <a:pPr lvl="1"/>
            <a:r>
              <a:rPr lang="en-US" dirty="0"/>
              <a:t>32.50, 54.0, 17.30, …</a:t>
            </a:r>
          </a:p>
          <a:p>
            <a:pPr lvl="1"/>
            <a:r>
              <a:rPr lang="en-US" dirty="0"/>
              <a:t>1D, floats</a:t>
            </a:r>
          </a:p>
          <a:p>
            <a:r>
              <a:rPr lang="en-US" dirty="0"/>
              <a:t>Conceptual Model</a:t>
            </a:r>
          </a:p>
          <a:p>
            <a:pPr lvl="1"/>
            <a:r>
              <a:rPr lang="en-US" dirty="0"/>
              <a:t>Temperature</a:t>
            </a:r>
          </a:p>
          <a:p>
            <a:r>
              <a:rPr lang="en-US" dirty="0"/>
              <a:t>N,O,Q Type</a:t>
            </a:r>
          </a:p>
          <a:p>
            <a:pPr lvl="1"/>
            <a:r>
              <a:rPr lang="en-US" dirty="0"/>
              <a:t>Burned vs. Not burned (N)</a:t>
            </a:r>
          </a:p>
          <a:p>
            <a:pPr lvl="1"/>
            <a:r>
              <a:rPr lang="en-US" dirty="0"/>
              <a:t>Hot, warm, cold (O)</a:t>
            </a:r>
          </a:p>
          <a:p>
            <a:pPr lvl="1"/>
            <a:r>
              <a:rPr lang="en-US" dirty="0"/>
              <a:t>Continuous range of values (Q)</a:t>
            </a:r>
          </a:p>
        </p:txBody>
      </p:sp>
    </p:spTree>
    <p:extLst>
      <p:ext uri="{BB962C8B-B14F-4D97-AF65-F5344CB8AC3E}">
        <p14:creationId xmlns:p14="http://schemas.microsoft.com/office/powerpoint/2010/main" val="1800788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0BF7DE-703E-F34F-9810-C9D55B613CF3}"/>
              </a:ext>
            </a:extLst>
          </p:cNvPr>
          <p:cNvSpPr>
            <a:spLocks noGrp="1"/>
          </p:cNvSpPr>
          <p:nvPr>
            <p:ph type="title"/>
          </p:nvPr>
        </p:nvSpPr>
        <p:spPr>
          <a:xfrm>
            <a:off x="0" y="4665285"/>
            <a:ext cx="9144000" cy="2192715"/>
          </a:xfrm>
        </p:spPr>
        <p:txBody>
          <a:bodyPr>
            <a:noAutofit/>
          </a:bodyPr>
          <a:lstStyle/>
          <a:p>
            <a:r>
              <a:rPr lang="en-US" sz="3200" dirty="0"/>
              <a:t>A: O, O, O</a:t>
            </a:r>
            <a:br>
              <a:rPr lang="en-US" sz="3200" dirty="0"/>
            </a:br>
            <a:r>
              <a:rPr lang="en-US" sz="3200" dirty="0"/>
              <a:t>B: Q, Q, N</a:t>
            </a:r>
            <a:br>
              <a:rPr lang="en-US" sz="3200" dirty="0"/>
            </a:br>
            <a:r>
              <a:rPr lang="en-US" sz="3200" dirty="0"/>
              <a:t>C: O, O, N</a:t>
            </a:r>
            <a:br>
              <a:rPr lang="en-US" sz="3200" dirty="0"/>
            </a:br>
            <a:r>
              <a:rPr lang="en-US" sz="3200" dirty="0"/>
              <a:t>D: Q, Q, Q </a:t>
            </a:r>
            <a:br>
              <a:rPr lang="en-US" sz="2400" dirty="0"/>
            </a:br>
            <a:br>
              <a:rPr lang="en-US" sz="2400" dirty="0"/>
            </a:br>
            <a:r>
              <a:rPr lang="en-US" sz="2400" dirty="0">
                <a:hlinkClick r:id="rId3"/>
              </a:rPr>
              <a:t>https://clicker.csail.mit.edu/6.S080</a:t>
            </a:r>
            <a:endParaRPr lang="en-US" sz="2400" dirty="0"/>
          </a:p>
        </p:txBody>
      </p:sp>
      <p:pic>
        <p:nvPicPr>
          <p:cNvPr id="9" name="Picture 8">
            <a:extLst>
              <a:ext uri="{FF2B5EF4-FFF2-40B4-BE49-F238E27FC236}">
                <a16:creationId xmlns:a16="http://schemas.microsoft.com/office/drawing/2014/main" id="{D05055E7-8289-944C-9C27-6C22603AF01A}"/>
              </a:ext>
            </a:extLst>
          </p:cNvPr>
          <p:cNvPicPr>
            <a:picLocks noChangeAspect="1"/>
          </p:cNvPicPr>
          <p:nvPr/>
        </p:nvPicPr>
        <p:blipFill>
          <a:blip r:embed="rId4"/>
          <a:stretch>
            <a:fillRect/>
          </a:stretch>
        </p:blipFill>
        <p:spPr>
          <a:xfrm>
            <a:off x="1536700" y="534894"/>
            <a:ext cx="6070600" cy="3098800"/>
          </a:xfrm>
          <a:prstGeom prst="rect">
            <a:avLst/>
          </a:prstGeom>
        </p:spPr>
      </p:pic>
      <p:sp>
        <p:nvSpPr>
          <p:cNvPr id="10" name="Rectangle 9">
            <a:extLst>
              <a:ext uri="{FF2B5EF4-FFF2-40B4-BE49-F238E27FC236}">
                <a16:creationId xmlns:a16="http://schemas.microsoft.com/office/drawing/2014/main" id="{6A61429A-87A2-7746-B7DE-4D75962CD3DA}"/>
              </a:ext>
            </a:extLst>
          </p:cNvPr>
          <p:cNvSpPr/>
          <p:nvPr/>
        </p:nvSpPr>
        <p:spPr>
          <a:xfrm>
            <a:off x="0" y="3857102"/>
            <a:ext cx="6664773" cy="584775"/>
          </a:xfrm>
          <a:prstGeom prst="rect">
            <a:avLst/>
          </a:prstGeom>
        </p:spPr>
        <p:txBody>
          <a:bodyPr wrap="none">
            <a:spAutoFit/>
          </a:bodyPr>
          <a:lstStyle/>
          <a:p>
            <a:r>
              <a:rPr lang="en-US" sz="3200" b="1" dirty="0"/>
              <a:t>Nominal (N), Ordinal (O), Quantitative (Q)</a:t>
            </a:r>
          </a:p>
        </p:txBody>
      </p:sp>
      <p:sp>
        <p:nvSpPr>
          <p:cNvPr id="11" name="Rectangle 10">
            <a:extLst>
              <a:ext uri="{FF2B5EF4-FFF2-40B4-BE49-F238E27FC236}">
                <a16:creationId xmlns:a16="http://schemas.microsoft.com/office/drawing/2014/main" id="{7AD05CC8-E694-DB4C-BE1D-DF5B47E97541}"/>
              </a:ext>
            </a:extLst>
          </p:cNvPr>
          <p:cNvSpPr/>
          <p:nvPr/>
        </p:nvSpPr>
        <p:spPr>
          <a:xfrm>
            <a:off x="7261412" y="3370729"/>
            <a:ext cx="1255059" cy="860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19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7274"/>
            <a:ext cx="9143999" cy="1325563"/>
          </a:xfrm>
        </p:spPr>
        <p:txBody>
          <a:bodyPr/>
          <a:lstStyle/>
          <a:p>
            <a:pPr algn="ctr"/>
            <a:r>
              <a:rPr lang="en-US" sz="4800" dirty="0"/>
              <a:t>Challenge</a:t>
            </a:r>
            <a:endParaRPr lang="en-US" dirty="0"/>
          </a:p>
        </p:txBody>
      </p:sp>
      <p:sp>
        <p:nvSpPr>
          <p:cNvPr id="3" name="Content Placeholder 2"/>
          <p:cNvSpPr>
            <a:spLocks noGrp="1"/>
          </p:cNvSpPr>
          <p:nvPr>
            <p:ph idx="1"/>
          </p:nvPr>
        </p:nvSpPr>
        <p:spPr>
          <a:xfrm>
            <a:off x="628650" y="3462837"/>
            <a:ext cx="7886700" cy="1405255"/>
          </a:xfrm>
        </p:spPr>
        <p:txBody>
          <a:bodyPr>
            <a:normAutofit/>
          </a:bodyPr>
          <a:lstStyle/>
          <a:p>
            <a:pPr marL="0" indent="0" algn="ctr">
              <a:buNone/>
            </a:pPr>
            <a:r>
              <a:rPr lang="en-US" sz="3200" dirty="0"/>
              <a:t>Transform the data into understanding and insight thus making it useful to people</a:t>
            </a:r>
          </a:p>
        </p:txBody>
      </p:sp>
    </p:spTree>
    <p:extLst>
      <p:ext uri="{BB962C8B-B14F-4D97-AF65-F5344CB8AC3E}">
        <p14:creationId xmlns:p14="http://schemas.microsoft.com/office/powerpoint/2010/main" val="3155439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371" y="406400"/>
            <a:ext cx="6558458" cy="5799571"/>
          </a:xfrm>
          <a:prstGeom prst="rect">
            <a:avLst/>
          </a:prstGeom>
        </p:spPr>
      </p:pic>
      <p:sp>
        <p:nvSpPr>
          <p:cNvPr id="5" name="Rectangle 4"/>
          <p:cNvSpPr/>
          <p:nvPr/>
        </p:nvSpPr>
        <p:spPr>
          <a:xfrm>
            <a:off x="0" y="6488668"/>
            <a:ext cx="5887509" cy="369332"/>
          </a:xfrm>
          <a:prstGeom prst="rect">
            <a:avLst/>
          </a:prstGeom>
        </p:spPr>
        <p:txBody>
          <a:bodyPr wrap="none">
            <a:spAutoFit/>
          </a:bodyPr>
          <a:lstStyle/>
          <a:p>
            <a:r>
              <a:rPr lang="en-US" dirty="0"/>
              <a:t>[Fisher, 1936] http://en.wikipedia.org/wiki/Iris_flower_data_set</a:t>
            </a:r>
          </a:p>
        </p:txBody>
      </p:sp>
      <p:pic>
        <p:nvPicPr>
          <p:cNvPr id="8194" name="Picture 2" descr="http://www.wpclipart.com/plants/diagrams/plant_parts/petal_sepal_lab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1929" y="2717800"/>
            <a:ext cx="1767421" cy="146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58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1" y="397892"/>
            <a:ext cx="6654800" cy="5922453"/>
          </a:xfrm>
          <a:prstGeom prst="rect">
            <a:avLst/>
          </a:prstGeom>
        </p:spPr>
      </p:pic>
      <p:sp>
        <p:nvSpPr>
          <p:cNvPr id="5" name="Rectangle 4"/>
          <p:cNvSpPr/>
          <p:nvPr/>
        </p:nvSpPr>
        <p:spPr>
          <a:xfrm>
            <a:off x="7505700" y="2451100"/>
            <a:ext cx="787400" cy="558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a:t>
            </a:r>
          </a:p>
        </p:txBody>
      </p:sp>
      <p:sp>
        <p:nvSpPr>
          <p:cNvPr id="6" name="Rectangle 5"/>
          <p:cNvSpPr/>
          <p:nvPr/>
        </p:nvSpPr>
        <p:spPr>
          <a:xfrm>
            <a:off x="7505700" y="3149600"/>
            <a:ext cx="787400" cy="558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a:t>
            </a:r>
          </a:p>
        </p:txBody>
      </p:sp>
      <p:sp>
        <p:nvSpPr>
          <p:cNvPr id="7" name="Rectangle 6"/>
          <p:cNvSpPr/>
          <p:nvPr/>
        </p:nvSpPr>
        <p:spPr>
          <a:xfrm>
            <a:off x="7505700" y="3848100"/>
            <a:ext cx="787400" cy="55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Q</a:t>
            </a:r>
          </a:p>
        </p:txBody>
      </p:sp>
      <p:sp>
        <p:nvSpPr>
          <p:cNvPr id="8" name="Rectangle 7"/>
          <p:cNvSpPr/>
          <p:nvPr/>
        </p:nvSpPr>
        <p:spPr>
          <a:xfrm>
            <a:off x="0" y="6488668"/>
            <a:ext cx="5887509" cy="369332"/>
          </a:xfrm>
          <a:prstGeom prst="rect">
            <a:avLst/>
          </a:prstGeom>
        </p:spPr>
        <p:txBody>
          <a:bodyPr wrap="none">
            <a:spAutoFit/>
          </a:bodyPr>
          <a:lstStyle/>
          <a:p>
            <a:r>
              <a:rPr lang="en-US" dirty="0"/>
              <a:t>[Fisher, 1936] http://en.wikipedia.org/wiki/Iris_flower_data_set</a:t>
            </a:r>
          </a:p>
        </p:txBody>
      </p:sp>
    </p:spTree>
    <p:extLst>
      <p:ext uri="{BB962C8B-B14F-4D97-AF65-F5344CB8AC3E}">
        <p14:creationId xmlns:p14="http://schemas.microsoft.com/office/powerpoint/2010/main" val="3331123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547217"/>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pPr algn="ctr"/>
            <a:r>
              <a:rPr lang="en-US" dirty="0"/>
              <a:t>Image</a:t>
            </a:r>
          </a:p>
        </p:txBody>
      </p:sp>
      <p:sp>
        <p:nvSpPr>
          <p:cNvPr id="5" name="Rectangle 4"/>
          <p:cNvSpPr/>
          <p:nvPr/>
        </p:nvSpPr>
        <p:spPr>
          <a:xfrm>
            <a:off x="3358800" y="5007005"/>
            <a:ext cx="1222078" cy="843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475" y="4364766"/>
            <a:ext cx="4304259" cy="2341603"/>
          </a:xfrm>
          <a:prstGeom prst="rect">
            <a:avLst/>
          </a:prstGeom>
        </p:spPr>
      </p:pic>
    </p:spTree>
    <p:extLst>
      <p:ext uri="{BB962C8B-B14F-4D97-AF65-F5344CB8AC3E}">
        <p14:creationId xmlns:p14="http://schemas.microsoft.com/office/powerpoint/2010/main" val="1609703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1490" y="1834813"/>
            <a:ext cx="3020379" cy="769441"/>
          </a:xfrm>
          <a:prstGeom prst="rect">
            <a:avLst/>
          </a:prstGeom>
          <a:noFill/>
        </p:spPr>
        <p:txBody>
          <a:bodyPr wrap="none" rtlCol="0">
            <a:spAutoFit/>
          </a:bodyPr>
          <a:lstStyle/>
          <a:p>
            <a:pPr algn="ctr"/>
            <a:r>
              <a:rPr lang="en-US" sz="4400" dirty="0"/>
              <a:t>Pre-attentive</a:t>
            </a:r>
          </a:p>
        </p:txBody>
      </p:sp>
      <p:sp>
        <p:nvSpPr>
          <p:cNvPr id="5" name="TextBox 4"/>
          <p:cNvSpPr txBox="1"/>
          <p:nvPr/>
        </p:nvSpPr>
        <p:spPr>
          <a:xfrm>
            <a:off x="3474141" y="3647440"/>
            <a:ext cx="2154757" cy="769441"/>
          </a:xfrm>
          <a:prstGeom prst="rect">
            <a:avLst/>
          </a:prstGeom>
          <a:noFill/>
        </p:spPr>
        <p:txBody>
          <a:bodyPr wrap="none" rtlCol="0">
            <a:spAutoFit/>
          </a:bodyPr>
          <a:lstStyle/>
          <a:p>
            <a:r>
              <a:rPr lang="en-US" sz="4400" dirty="0"/>
              <a:t>Attentive</a:t>
            </a:r>
          </a:p>
        </p:txBody>
      </p:sp>
      <p:sp>
        <p:nvSpPr>
          <p:cNvPr id="6" name="Rectangle 5"/>
          <p:cNvSpPr/>
          <p:nvPr/>
        </p:nvSpPr>
        <p:spPr>
          <a:xfrm>
            <a:off x="2906290" y="2604254"/>
            <a:ext cx="3310779" cy="461665"/>
          </a:xfrm>
          <a:prstGeom prst="rect">
            <a:avLst/>
          </a:prstGeom>
        </p:spPr>
        <p:txBody>
          <a:bodyPr wrap="none">
            <a:spAutoFit/>
          </a:bodyPr>
          <a:lstStyle/>
          <a:p>
            <a:pPr algn="ctr"/>
            <a:r>
              <a:rPr lang="en-US" sz="2400" dirty="0"/>
              <a:t>unconscious, parallel, fast </a:t>
            </a:r>
          </a:p>
        </p:txBody>
      </p:sp>
      <p:sp>
        <p:nvSpPr>
          <p:cNvPr id="7" name="Rectangle 6"/>
          <p:cNvSpPr/>
          <p:nvPr/>
        </p:nvSpPr>
        <p:spPr>
          <a:xfrm>
            <a:off x="3138087" y="4416881"/>
            <a:ext cx="2826864" cy="461665"/>
          </a:xfrm>
          <a:prstGeom prst="rect">
            <a:avLst/>
          </a:prstGeom>
        </p:spPr>
        <p:txBody>
          <a:bodyPr wrap="none">
            <a:spAutoFit/>
          </a:bodyPr>
          <a:lstStyle/>
          <a:p>
            <a:pPr algn="ctr"/>
            <a:r>
              <a:rPr lang="en-US" sz="2400" dirty="0"/>
              <a:t>conscious, serial, slow</a:t>
            </a:r>
          </a:p>
        </p:txBody>
      </p:sp>
    </p:spTree>
    <p:extLst>
      <p:ext uri="{BB962C8B-B14F-4D97-AF65-F5344CB8AC3E}">
        <p14:creationId xmlns:p14="http://schemas.microsoft.com/office/powerpoint/2010/main" val="264385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71469" cy="6858000"/>
          </a:xfrm>
          <a:prstGeom prst="rect">
            <a:avLst/>
          </a:prstGeom>
        </p:spPr>
      </p:pic>
      <p:sp>
        <p:nvSpPr>
          <p:cNvPr id="7" name="TextBox 6"/>
          <p:cNvSpPr txBox="1"/>
          <p:nvPr/>
        </p:nvSpPr>
        <p:spPr>
          <a:xfrm>
            <a:off x="0" y="0"/>
            <a:ext cx="1847365" cy="369332"/>
          </a:xfrm>
          <a:prstGeom prst="rect">
            <a:avLst/>
          </a:prstGeom>
          <a:noFill/>
        </p:spPr>
        <p:txBody>
          <a:bodyPr wrap="none" rtlCol="0">
            <a:spAutoFit/>
          </a:bodyPr>
          <a:lstStyle/>
          <a:p>
            <a:r>
              <a:rPr lang="en-US" dirty="0"/>
              <a:t>[Tor </a:t>
            </a:r>
            <a:r>
              <a:rPr lang="en-US" dirty="0" err="1"/>
              <a:t>Nørretranders</a:t>
            </a:r>
            <a:r>
              <a:rPr lang="en-US" dirty="0"/>
              <a:t>]</a:t>
            </a:r>
            <a:endParaRPr lang="en-US" dirty="0">
              <a:solidFill>
                <a:schemeClr val="bg1"/>
              </a:solidFill>
            </a:endParaRPr>
          </a:p>
        </p:txBody>
      </p:sp>
    </p:spTree>
    <p:extLst>
      <p:ext uri="{BB962C8B-B14F-4D97-AF65-F5344CB8AC3E}">
        <p14:creationId xmlns:p14="http://schemas.microsoft.com/office/powerpoint/2010/main" val="2322960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729157"/>
            <a:ext cx="8829040" cy="1471172"/>
          </a:xfrm>
          <a:prstGeom prst="rect">
            <a:avLst/>
          </a:prstGeom>
        </p:spPr>
        <p:txBody>
          <a:bodyPr wrap="square">
            <a:spAutoFit/>
          </a:bodyPr>
          <a:lstStyle/>
          <a:p>
            <a:pPr>
              <a:lnSpc>
                <a:spcPct val="70000"/>
              </a:lnSpc>
            </a:pPr>
            <a:r>
              <a:rPr lang="en-US" sz="3200" dirty="0">
                <a:solidFill>
                  <a:schemeClr val="bg1">
                    <a:lumMod val="75000"/>
                  </a:schemeClr>
                </a:solidFill>
              </a:rPr>
              <a:t>1281768756138976546984506985604982826762</a:t>
            </a:r>
          </a:p>
          <a:p>
            <a:pPr>
              <a:lnSpc>
                <a:spcPct val="70000"/>
              </a:lnSpc>
            </a:pPr>
            <a:r>
              <a:rPr lang="en-US" sz="3200" dirty="0">
                <a:solidFill>
                  <a:schemeClr val="bg1">
                    <a:lumMod val="75000"/>
                  </a:schemeClr>
                </a:solidFill>
              </a:rPr>
              <a:t>9809858458224509856458945098450980943585</a:t>
            </a:r>
          </a:p>
          <a:p>
            <a:pPr>
              <a:lnSpc>
                <a:spcPct val="70000"/>
              </a:lnSpc>
            </a:pPr>
            <a:r>
              <a:rPr lang="en-US" sz="3200" dirty="0">
                <a:solidFill>
                  <a:schemeClr val="bg1">
                    <a:lumMod val="75000"/>
                  </a:schemeClr>
                </a:solidFill>
              </a:rPr>
              <a:t>9091030209905959595772564675050678904567</a:t>
            </a:r>
          </a:p>
          <a:p>
            <a:pPr>
              <a:lnSpc>
                <a:spcPct val="70000"/>
              </a:lnSpc>
            </a:pPr>
            <a:r>
              <a:rPr lang="en-US" sz="3200" dirty="0">
                <a:solidFill>
                  <a:schemeClr val="bg1">
                    <a:lumMod val="75000"/>
                  </a:schemeClr>
                </a:solidFill>
              </a:rPr>
              <a:t>8845789809821677654876364908560912949686</a:t>
            </a:r>
          </a:p>
        </p:txBody>
      </p:sp>
      <p:sp>
        <p:nvSpPr>
          <p:cNvPr id="5" name="TextBox 4"/>
          <p:cNvSpPr txBox="1"/>
          <p:nvPr/>
        </p:nvSpPr>
        <p:spPr>
          <a:xfrm>
            <a:off x="3398520" y="1691005"/>
            <a:ext cx="1915204" cy="461665"/>
          </a:xfrm>
          <a:prstGeom prst="rect">
            <a:avLst/>
          </a:prstGeom>
          <a:noFill/>
        </p:spPr>
        <p:txBody>
          <a:bodyPr wrap="none" rtlCol="0">
            <a:spAutoFit/>
          </a:bodyPr>
          <a:lstStyle/>
          <a:p>
            <a:r>
              <a:rPr lang="en-US" sz="2400" dirty="0"/>
              <a:t>How many 3’s?</a:t>
            </a:r>
          </a:p>
        </p:txBody>
      </p:sp>
    </p:spTree>
    <p:extLst>
      <p:ext uri="{BB962C8B-B14F-4D97-AF65-F5344CB8AC3E}">
        <p14:creationId xmlns:p14="http://schemas.microsoft.com/office/powerpoint/2010/main" val="1740869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729157"/>
            <a:ext cx="8829040" cy="1471172"/>
          </a:xfrm>
          <a:prstGeom prst="rect">
            <a:avLst/>
          </a:prstGeom>
        </p:spPr>
        <p:txBody>
          <a:bodyPr wrap="square">
            <a:spAutoFit/>
          </a:bodyPr>
          <a:lstStyle/>
          <a:p>
            <a:pPr>
              <a:lnSpc>
                <a:spcPct val="70000"/>
              </a:lnSpc>
            </a:pPr>
            <a:r>
              <a:rPr lang="en-US" sz="3200" dirty="0">
                <a:solidFill>
                  <a:schemeClr val="bg1">
                    <a:lumMod val="75000"/>
                  </a:schemeClr>
                </a:solidFill>
              </a:rPr>
              <a:t>12817687561</a:t>
            </a:r>
            <a:r>
              <a:rPr lang="en-US" sz="3200" dirty="0"/>
              <a:t>3</a:t>
            </a:r>
            <a:r>
              <a:rPr lang="en-US" sz="3200" dirty="0">
                <a:solidFill>
                  <a:schemeClr val="bg1">
                    <a:lumMod val="75000"/>
                  </a:schemeClr>
                </a:solidFill>
              </a:rPr>
              <a:t>8976546984506985604982826762</a:t>
            </a:r>
          </a:p>
          <a:p>
            <a:pPr>
              <a:lnSpc>
                <a:spcPct val="70000"/>
              </a:lnSpc>
            </a:pPr>
            <a:r>
              <a:rPr lang="en-US" sz="3200" dirty="0">
                <a:solidFill>
                  <a:schemeClr val="bg1">
                    <a:lumMod val="75000"/>
                  </a:schemeClr>
                </a:solidFill>
              </a:rPr>
              <a:t>980985845822450985645894509845098094</a:t>
            </a:r>
            <a:r>
              <a:rPr lang="en-US" sz="3200" dirty="0"/>
              <a:t>3</a:t>
            </a:r>
            <a:r>
              <a:rPr lang="en-US" sz="3200" dirty="0">
                <a:solidFill>
                  <a:schemeClr val="bg1">
                    <a:lumMod val="75000"/>
                  </a:schemeClr>
                </a:solidFill>
              </a:rPr>
              <a:t>585</a:t>
            </a:r>
          </a:p>
          <a:p>
            <a:pPr>
              <a:lnSpc>
                <a:spcPct val="70000"/>
              </a:lnSpc>
            </a:pPr>
            <a:r>
              <a:rPr lang="en-US" sz="3200" dirty="0">
                <a:solidFill>
                  <a:schemeClr val="bg1">
                    <a:lumMod val="75000"/>
                  </a:schemeClr>
                </a:solidFill>
              </a:rPr>
              <a:t>90910</a:t>
            </a:r>
            <a:r>
              <a:rPr lang="en-US" sz="3200" dirty="0"/>
              <a:t>3</a:t>
            </a:r>
            <a:r>
              <a:rPr lang="en-US" sz="3200" dirty="0">
                <a:solidFill>
                  <a:schemeClr val="bg1">
                    <a:lumMod val="75000"/>
                  </a:schemeClr>
                </a:solidFill>
              </a:rPr>
              <a:t>0209905959595772564675050678904567</a:t>
            </a:r>
          </a:p>
          <a:p>
            <a:pPr>
              <a:lnSpc>
                <a:spcPct val="70000"/>
              </a:lnSpc>
            </a:pPr>
            <a:r>
              <a:rPr lang="en-US" sz="3200" dirty="0">
                <a:solidFill>
                  <a:schemeClr val="bg1">
                    <a:lumMod val="75000"/>
                  </a:schemeClr>
                </a:solidFill>
              </a:rPr>
              <a:t>8845789809821677654876</a:t>
            </a:r>
            <a:r>
              <a:rPr lang="en-US" sz="3200" dirty="0"/>
              <a:t>3</a:t>
            </a:r>
            <a:r>
              <a:rPr lang="en-US" sz="3200" dirty="0">
                <a:solidFill>
                  <a:schemeClr val="bg1">
                    <a:lumMod val="75000"/>
                  </a:schemeClr>
                </a:solidFill>
              </a:rPr>
              <a:t>64908560912949686</a:t>
            </a:r>
          </a:p>
        </p:txBody>
      </p:sp>
      <p:sp>
        <p:nvSpPr>
          <p:cNvPr id="6" name="TextBox 5"/>
          <p:cNvSpPr txBox="1"/>
          <p:nvPr/>
        </p:nvSpPr>
        <p:spPr>
          <a:xfrm>
            <a:off x="3398520" y="1691005"/>
            <a:ext cx="1915204" cy="461665"/>
          </a:xfrm>
          <a:prstGeom prst="rect">
            <a:avLst/>
          </a:prstGeom>
          <a:noFill/>
        </p:spPr>
        <p:txBody>
          <a:bodyPr wrap="none" rtlCol="0">
            <a:spAutoFit/>
          </a:bodyPr>
          <a:lstStyle/>
          <a:p>
            <a:r>
              <a:rPr lang="en-US" sz="2400" dirty="0"/>
              <a:t>How many 3’s?</a:t>
            </a:r>
          </a:p>
        </p:txBody>
      </p:sp>
    </p:spTree>
    <p:extLst>
      <p:ext uri="{BB962C8B-B14F-4D97-AF65-F5344CB8AC3E}">
        <p14:creationId xmlns:p14="http://schemas.microsoft.com/office/powerpoint/2010/main" val="2061008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38301" y="354707"/>
            <a:ext cx="5753098" cy="5901886"/>
          </a:xfrm>
          <a:prstGeom prst="rect">
            <a:avLst/>
          </a:prstGeom>
        </p:spPr>
      </p:pic>
      <p:sp>
        <p:nvSpPr>
          <p:cNvPr id="5" name="TextBox 4"/>
          <p:cNvSpPr txBox="1"/>
          <p:nvPr/>
        </p:nvSpPr>
        <p:spPr>
          <a:xfrm>
            <a:off x="0" y="6372225"/>
            <a:ext cx="3457806" cy="369332"/>
          </a:xfrm>
          <a:prstGeom prst="rect">
            <a:avLst/>
          </a:prstGeom>
          <a:noFill/>
        </p:spPr>
        <p:txBody>
          <a:bodyPr wrap="none" rtlCol="0">
            <a:spAutoFit/>
          </a:bodyPr>
          <a:lstStyle/>
          <a:p>
            <a:r>
              <a:rPr lang="en-US" dirty="0"/>
              <a:t>[</a:t>
            </a:r>
            <a:r>
              <a:rPr lang="en-US" dirty="0" err="1"/>
              <a:t>Bertin</a:t>
            </a:r>
            <a:r>
              <a:rPr lang="en-US" dirty="0"/>
              <a:t>, </a:t>
            </a:r>
            <a:r>
              <a:rPr lang="en-US" dirty="0" err="1"/>
              <a:t>Simonolgy</a:t>
            </a:r>
            <a:r>
              <a:rPr lang="en-US" dirty="0"/>
              <a:t> of Graphics, 1983]</a:t>
            </a:r>
          </a:p>
        </p:txBody>
      </p:sp>
    </p:spTree>
    <p:extLst>
      <p:ext uri="{BB962C8B-B14F-4D97-AF65-F5344CB8AC3E}">
        <p14:creationId xmlns:p14="http://schemas.microsoft.com/office/powerpoint/2010/main" val="2047916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085850"/>
            <a:ext cx="9144000" cy="4629048"/>
          </a:xfrm>
          <a:prstGeom prst="rect">
            <a:avLst/>
          </a:prstGeom>
        </p:spPr>
      </p:pic>
    </p:spTree>
    <p:extLst>
      <p:ext uri="{BB962C8B-B14F-4D97-AF65-F5344CB8AC3E}">
        <p14:creationId xmlns:p14="http://schemas.microsoft.com/office/powerpoint/2010/main" val="2083013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546" y="1317439"/>
            <a:ext cx="1666875" cy="16764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3561" y="1317439"/>
            <a:ext cx="1666875" cy="167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7576" y="1317439"/>
            <a:ext cx="1666875" cy="16764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1591" y="1317439"/>
            <a:ext cx="1666875" cy="1676400"/>
          </a:xfrm>
          <a:prstGeom prst="rect">
            <a:avLst/>
          </a:prstGeom>
        </p:spPr>
      </p:pic>
      <p:sp>
        <p:nvSpPr>
          <p:cNvPr id="8" name="TextBox 7"/>
          <p:cNvSpPr txBox="1"/>
          <p:nvPr/>
        </p:nvSpPr>
        <p:spPr>
          <a:xfrm>
            <a:off x="514810" y="2985450"/>
            <a:ext cx="1548822" cy="369332"/>
          </a:xfrm>
          <a:prstGeom prst="rect">
            <a:avLst/>
          </a:prstGeom>
          <a:noFill/>
        </p:spPr>
        <p:txBody>
          <a:bodyPr wrap="none" rtlCol="0">
            <a:spAutoFit/>
          </a:bodyPr>
          <a:lstStyle/>
          <a:p>
            <a:r>
              <a:rPr lang="en-US" dirty="0"/>
              <a:t>Line orientation</a:t>
            </a:r>
          </a:p>
        </p:txBody>
      </p:sp>
      <p:sp>
        <p:nvSpPr>
          <p:cNvPr id="9" name="TextBox 8"/>
          <p:cNvSpPr txBox="1"/>
          <p:nvPr/>
        </p:nvSpPr>
        <p:spPr>
          <a:xfrm>
            <a:off x="2688825" y="2993839"/>
            <a:ext cx="1374094" cy="369332"/>
          </a:xfrm>
          <a:prstGeom prst="rect">
            <a:avLst/>
          </a:prstGeom>
          <a:noFill/>
        </p:spPr>
        <p:txBody>
          <a:bodyPr wrap="none" rtlCol="0">
            <a:spAutoFit/>
          </a:bodyPr>
          <a:lstStyle/>
          <a:p>
            <a:r>
              <a:rPr lang="en-US" dirty="0"/>
              <a:t>Length, width</a:t>
            </a:r>
          </a:p>
        </p:txBody>
      </p:sp>
      <p:sp>
        <p:nvSpPr>
          <p:cNvPr id="10" name="TextBox 9"/>
          <p:cNvSpPr txBox="1"/>
          <p:nvPr/>
        </p:nvSpPr>
        <p:spPr>
          <a:xfrm>
            <a:off x="5270350" y="2985450"/>
            <a:ext cx="819776" cy="369332"/>
          </a:xfrm>
          <a:prstGeom prst="rect">
            <a:avLst/>
          </a:prstGeom>
          <a:noFill/>
        </p:spPr>
        <p:txBody>
          <a:bodyPr wrap="none" rtlCol="0">
            <a:spAutoFit/>
          </a:bodyPr>
          <a:lstStyle/>
          <a:p>
            <a:r>
              <a:rPr lang="en-US" dirty="0"/>
              <a:t>closure</a:t>
            </a:r>
          </a:p>
        </p:txBody>
      </p:sp>
      <p:sp>
        <p:nvSpPr>
          <p:cNvPr id="11" name="TextBox 10"/>
          <p:cNvSpPr txBox="1"/>
          <p:nvPr/>
        </p:nvSpPr>
        <p:spPr>
          <a:xfrm>
            <a:off x="7637605" y="2993839"/>
            <a:ext cx="542136" cy="369332"/>
          </a:xfrm>
          <a:prstGeom prst="rect">
            <a:avLst/>
          </a:prstGeom>
          <a:noFill/>
        </p:spPr>
        <p:txBody>
          <a:bodyPr wrap="none" rtlCol="0">
            <a:spAutoFit/>
          </a:bodyPr>
          <a:lstStyle/>
          <a:p>
            <a:r>
              <a:rPr lang="en-US" dirty="0"/>
              <a:t>size</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46" y="3623432"/>
            <a:ext cx="1666875" cy="16764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8825" y="3623432"/>
            <a:ext cx="1666875" cy="167640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7576" y="3623432"/>
            <a:ext cx="1666875" cy="167640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1591" y="3623432"/>
            <a:ext cx="1666875" cy="1676400"/>
          </a:xfrm>
          <a:prstGeom prst="rect">
            <a:avLst/>
          </a:prstGeom>
        </p:spPr>
      </p:pic>
      <p:sp>
        <p:nvSpPr>
          <p:cNvPr id="16" name="TextBox 15"/>
          <p:cNvSpPr txBox="1"/>
          <p:nvPr/>
        </p:nvSpPr>
        <p:spPr>
          <a:xfrm>
            <a:off x="790127" y="5299832"/>
            <a:ext cx="1010213" cy="369332"/>
          </a:xfrm>
          <a:prstGeom prst="rect">
            <a:avLst/>
          </a:prstGeom>
          <a:noFill/>
        </p:spPr>
        <p:txBody>
          <a:bodyPr wrap="none" rtlCol="0">
            <a:spAutoFit/>
          </a:bodyPr>
          <a:lstStyle/>
          <a:p>
            <a:r>
              <a:rPr lang="en-US" dirty="0"/>
              <a:t>curvature</a:t>
            </a:r>
          </a:p>
        </p:txBody>
      </p:sp>
      <p:sp>
        <p:nvSpPr>
          <p:cNvPr id="17" name="TextBox 16"/>
          <p:cNvSpPr txBox="1"/>
          <p:nvPr/>
        </p:nvSpPr>
        <p:spPr>
          <a:xfrm>
            <a:off x="2978683" y="5355009"/>
            <a:ext cx="825867" cy="369332"/>
          </a:xfrm>
          <a:prstGeom prst="rect">
            <a:avLst/>
          </a:prstGeom>
          <a:noFill/>
        </p:spPr>
        <p:txBody>
          <a:bodyPr wrap="none" rtlCol="0">
            <a:spAutoFit/>
          </a:bodyPr>
          <a:lstStyle/>
          <a:p>
            <a:r>
              <a:rPr lang="en-US" dirty="0"/>
              <a:t>density</a:t>
            </a:r>
          </a:p>
        </p:txBody>
      </p:sp>
      <p:sp>
        <p:nvSpPr>
          <p:cNvPr id="18" name="TextBox 17"/>
          <p:cNvSpPr txBox="1"/>
          <p:nvPr/>
        </p:nvSpPr>
        <p:spPr>
          <a:xfrm>
            <a:off x="4691185" y="5383816"/>
            <a:ext cx="1868397" cy="369332"/>
          </a:xfrm>
          <a:prstGeom prst="rect">
            <a:avLst/>
          </a:prstGeom>
          <a:noFill/>
        </p:spPr>
        <p:txBody>
          <a:bodyPr wrap="none" rtlCol="0">
            <a:spAutoFit/>
          </a:bodyPr>
          <a:lstStyle/>
          <a:p>
            <a:r>
              <a:rPr lang="en-US" dirty="0"/>
              <a:t>number, estimation</a:t>
            </a:r>
          </a:p>
        </p:txBody>
      </p:sp>
      <p:sp>
        <p:nvSpPr>
          <p:cNvPr id="19" name="TextBox 18"/>
          <p:cNvSpPr txBox="1"/>
          <p:nvPr/>
        </p:nvSpPr>
        <p:spPr>
          <a:xfrm>
            <a:off x="7603158" y="5355009"/>
            <a:ext cx="497252" cy="369332"/>
          </a:xfrm>
          <a:prstGeom prst="rect">
            <a:avLst/>
          </a:prstGeom>
          <a:noFill/>
        </p:spPr>
        <p:txBody>
          <a:bodyPr wrap="none" rtlCol="0">
            <a:spAutoFit/>
          </a:bodyPr>
          <a:lstStyle/>
          <a:p>
            <a:r>
              <a:rPr lang="en-US" dirty="0"/>
              <a:t>hue</a:t>
            </a:r>
          </a:p>
        </p:txBody>
      </p:sp>
    </p:spTree>
    <p:extLst>
      <p:ext uri="{BB962C8B-B14F-4D97-AF65-F5344CB8AC3E}">
        <p14:creationId xmlns:p14="http://schemas.microsoft.com/office/powerpoint/2010/main" val="175334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40664" y="2290180"/>
            <a:ext cx="7663540" cy="2277640"/>
          </a:xfrm>
          <a:prstGeom prst="rect">
            <a:avLst/>
          </a:prstGeom>
        </p:spPr>
      </p:pic>
    </p:spTree>
    <p:extLst>
      <p:ext uri="{BB962C8B-B14F-4D97-AF65-F5344CB8AC3E}">
        <p14:creationId xmlns:p14="http://schemas.microsoft.com/office/powerpoint/2010/main" val="1001253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2713" y="1221011"/>
            <a:ext cx="1666875" cy="1676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316" y="1206330"/>
            <a:ext cx="1666875" cy="1676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887" y="1206330"/>
            <a:ext cx="1666875" cy="1676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602" y="3607807"/>
            <a:ext cx="1666875" cy="16668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4996" y="3607806"/>
            <a:ext cx="1666875" cy="1666875"/>
          </a:xfrm>
          <a:prstGeom prst="rect">
            <a:avLst/>
          </a:prstGeom>
        </p:spPr>
      </p:pic>
      <p:sp>
        <p:nvSpPr>
          <p:cNvPr id="9" name="TextBox 8"/>
          <p:cNvSpPr txBox="1"/>
          <p:nvPr/>
        </p:nvSpPr>
        <p:spPr>
          <a:xfrm>
            <a:off x="1349764" y="2935752"/>
            <a:ext cx="992772" cy="369332"/>
          </a:xfrm>
          <a:prstGeom prst="rect">
            <a:avLst/>
          </a:prstGeom>
          <a:noFill/>
        </p:spPr>
        <p:txBody>
          <a:bodyPr wrap="none" rtlCol="0">
            <a:spAutoFit/>
          </a:bodyPr>
          <a:lstStyle/>
          <a:p>
            <a:r>
              <a:rPr lang="en-US" dirty="0"/>
              <a:t>intensity</a:t>
            </a:r>
          </a:p>
        </p:txBody>
      </p:sp>
      <p:sp>
        <p:nvSpPr>
          <p:cNvPr id="10" name="TextBox 9"/>
          <p:cNvSpPr txBox="1"/>
          <p:nvPr/>
        </p:nvSpPr>
        <p:spPr>
          <a:xfrm>
            <a:off x="3767191" y="2928870"/>
            <a:ext cx="1244251" cy="369332"/>
          </a:xfrm>
          <a:prstGeom prst="rect">
            <a:avLst/>
          </a:prstGeom>
          <a:noFill/>
        </p:spPr>
        <p:txBody>
          <a:bodyPr wrap="none" rtlCol="0">
            <a:spAutoFit/>
          </a:bodyPr>
          <a:lstStyle/>
          <a:p>
            <a:r>
              <a:rPr lang="en-US" dirty="0"/>
              <a:t>intersection</a:t>
            </a:r>
          </a:p>
        </p:txBody>
      </p:sp>
      <p:sp>
        <p:nvSpPr>
          <p:cNvPr id="11" name="TextBox 10"/>
          <p:cNvSpPr txBox="1"/>
          <p:nvPr/>
        </p:nvSpPr>
        <p:spPr>
          <a:xfrm>
            <a:off x="6491625" y="2928870"/>
            <a:ext cx="1213794" cy="369332"/>
          </a:xfrm>
          <a:prstGeom prst="rect">
            <a:avLst/>
          </a:prstGeom>
          <a:noFill/>
        </p:spPr>
        <p:txBody>
          <a:bodyPr wrap="none" rtlCol="0">
            <a:spAutoFit/>
          </a:bodyPr>
          <a:lstStyle/>
          <a:p>
            <a:r>
              <a:rPr lang="en-US" dirty="0"/>
              <a:t>terminators</a:t>
            </a:r>
          </a:p>
        </p:txBody>
      </p:sp>
      <p:sp>
        <p:nvSpPr>
          <p:cNvPr id="12" name="TextBox 11"/>
          <p:cNvSpPr txBox="1"/>
          <p:nvPr/>
        </p:nvSpPr>
        <p:spPr>
          <a:xfrm>
            <a:off x="970767" y="5338747"/>
            <a:ext cx="1872629" cy="646331"/>
          </a:xfrm>
          <a:prstGeom prst="rect">
            <a:avLst/>
          </a:prstGeom>
          <a:noFill/>
        </p:spPr>
        <p:txBody>
          <a:bodyPr wrap="none" rtlCol="0">
            <a:spAutoFit/>
          </a:bodyPr>
          <a:lstStyle/>
          <a:p>
            <a:r>
              <a:rPr lang="en-US" dirty="0"/>
              <a:t>3D depth cues, </a:t>
            </a:r>
          </a:p>
          <a:p>
            <a:r>
              <a:rPr lang="en-US" dirty="0"/>
              <a:t>stereoscopic depth</a:t>
            </a:r>
          </a:p>
        </p:txBody>
      </p:sp>
      <p:sp>
        <p:nvSpPr>
          <p:cNvPr id="13" name="TextBox 12"/>
          <p:cNvSpPr txBox="1"/>
          <p:nvPr/>
        </p:nvSpPr>
        <p:spPr>
          <a:xfrm>
            <a:off x="3540333" y="5280739"/>
            <a:ext cx="1704313" cy="369332"/>
          </a:xfrm>
          <a:prstGeom prst="rect">
            <a:avLst/>
          </a:prstGeom>
          <a:noFill/>
        </p:spPr>
        <p:txBody>
          <a:bodyPr wrap="none" rtlCol="0">
            <a:spAutoFit/>
          </a:bodyPr>
          <a:lstStyle/>
          <a:p>
            <a:r>
              <a:rPr lang="en-US" dirty="0"/>
              <a:t>Lighting direction</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3877" y="3671872"/>
            <a:ext cx="1666875" cy="1666875"/>
          </a:xfrm>
          <a:prstGeom prst="rect">
            <a:avLst/>
          </a:prstGeom>
        </p:spPr>
      </p:pic>
      <p:sp>
        <p:nvSpPr>
          <p:cNvPr id="15" name="TextBox 14"/>
          <p:cNvSpPr txBox="1"/>
          <p:nvPr/>
        </p:nvSpPr>
        <p:spPr>
          <a:xfrm>
            <a:off x="6373796" y="5270780"/>
            <a:ext cx="1435008" cy="369332"/>
          </a:xfrm>
          <a:prstGeom prst="rect">
            <a:avLst/>
          </a:prstGeom>
          <a:noFill/>
        </p:spPr>
        <p:txBody>
          <a:bodyPr wrap="none" rtlCol="0">
            <a:spAutoFit/>
          </a:bodyPr>
          <a:lstStyle/>
          <a:p>
            <a:r>
              <a:rPr lang="en-US" dirty="0"/>
              <a:t>3D orientation</a:t>
            </a:r>
          </a:p>
        </p:txBody>
      </p:sp>
    </p:spTree>
    <p:extLst>
      <p:ext uri="{BB962C8B-B14F-4D97-AF65-F5344CB8AC3E}">
        <p14:creationId xmlns:p14="http://schemas.microsoft.com/office/powerpoint/2010/main" val="270943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319" y="2349572"/>
            <a:ext cx="1666875" cy="1676400"/>
          </a:xfrm>
          <a:prstGeom prst="rect">
            <a:avLst/>
          </a:prstGeom>
        </p:spPr>
      </p:pic>
      <p:sp>
        <p:nvSpPr>
          <p:cNvPr id="6" name="TextBox 5"/>
          <p:cNvSpPr txBox="1"/>
          <p:nvPr/>
        </p:nvSpPr>
        <p:spPr>
          <a:xfrm>
            <a:off x="4252571" y="4219037"/>
            <a:ext cx="794546" cy="369332"/>
          </a:xfrm>
          <a:prstGeom prst="rect">
            <a:avLst/>
          </a:prstGeom>
          <a:noFill/>
        </p:spPr>
        <p:txBody>
          <a:bodyPr wrap="none" rtlCol="0">
            <a:spAutoFit/>
          </a:bodyPr>
          <a:lstStyle/>
          <a:p>
            <a:r>
              <a:rPr lang="en-US" dirty="0"/>
              <a:t>Flicker</a:t>
            </a:r>
          </a:p>
        </p:txBody>
      </p:sp>
    </p:spTree>
    <p:extLst>
      <p:ext uri="{BB962C8B-B14F-4D97-AF65-F5344CB8AC3E}">
        <p14:creationId xmlns:p14="http://schemas.microsoft.com/office/powerpoint/2010/main" val="1718341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http://www.csc.ncsu.edu/faculty/healey/PP/figs/colour_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315" y="2125266"/>
            <a:ext cx="2785310" cy="2737494"/>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http://www.csc.ncsu.edu/faculty/healey/PP/figs/colour_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125266"/>
            <a:ext cx="2785310" cy="273749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6353770"/>
            <a:ext cx="5778500" cy="369332"/>
          </a:xfrm>
          <a:prstGeom prst="rect">
            <a:avLst/>
          </a:prstGeom>
        </p:spPr>
        <p:txBody>
          <a:bodyPr wrap="square">
            <a:spAutoFit/>
          </a:bodyPr>
          <a:lstStyle/>
          <a:p>
            <a:r>
              <a:rPr lang="en-US" dirty="0"/>
              <a:t>[http://www.csc.ncsu.edu/faculty/healey/PP/index.html]</a:t>
            </a:r>
          </a:p>
        </p:txBody>
      </p:sp>
    </p:spTree>
    <p:extLst>
      <p:ext uri="{BB962C8B-B14F-4D97-AF65-F5344CB8AC3E}">
        <p14:creationId xmlns:p14="http://schemas.microsoft.com/office/powerpoint/2010/main" val="133684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6604" y="2125266"/>
            <a:ext cx="2783870" cy="273607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977" y="2125266"/>
            <a:ext cx="2783870" cy="2736078"/>
          </a:xfrm>
          <a:prstGeom prst="rect">
            <a:avLst/>
          </a:prstGeom>
        </p:spPr>
      </p:pic>
      <p:sp>
        <p:nvSpPr>
          <p:cNvPr id="3" name="Title 2"/>
          <p:cNvSpPr>
            <a:spLocks noGrp="1"/>
          </p:cNvSpPr>
          <p:nvPr>
            <p:ph type="title"/>
          </p:nvPr>
        </p:nvSpPr>
        <p:spPr/>
        <p:txBody>
          <a:bodyPr/>
          <a:lstStyle/>
          <a:p>
            <a:endParaRPr lang="en-US"/>
          </a:p>
        </p:txBody>
      </p:sp>
      <p:sp>
        <p:nvSpPr>
          <p:cNvPr id="6" name="Rectangle 5"/>
          <p:cNvSpPr/>
          <p:nvPr/>
        </p:nvSpPr>
        <p:spPr>
          <a:xfrm>
            <a:off x="0" y="6353770"/>
            <a:ext cx="5778500" cy="369332"/>
          </a:xfrm>
          <a:prstGeom prst="rect">
            <a:avLst/>
          </a:prstGeom>
        </p:spPr>
        <p:txBody>
          <a:bodyPr wrap="square">
            <a:spAutoFit/>
          </a:bodyPr>
          <a:lstStyle/>
          <a:p>
            <a:r>
              <a:rPr lang="en-US" dirty="0"/>
              <a:t>[http://www.csc.ncsu.edu/faculty/healey/PP/index.html]</a:t>
            </a:r>
          </a:p>
        </p:txBody>
      </p:sp>
    </p:spTree>
    <p:extLst>
      <p:ext uri="{BB962C8B-B14F-4D97-AF65-F5344CB8AC3E}">
        <p14:creationId xmlns:p14="http://schemas.microsoft.com/office/powerpoint/2010/main" val="3990168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5301" y="2125265"/>
            <a:ext cx="2741779" cy="269471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023" y="2125266"/>
            <a:ext cx="2751524" cy="2704288"/>
          </a:xfrm>
          <a:prstGeom prst="rect">
            <a:avLst/>
          </a:prstGeom>
        </p:spPr>
      </p:pic>
      <p:sp>
        <p:nvSpPr>
          <p:cNvPr id="6" name="Rectangle 5"/>
          <p:cNvSpPr/>
          <p:nvPr/>
        </p:nvSpPr>
        <p:spPr>
          <a:xfrm>
            <a:off x="0" y="6353770"/>
            <a:ext cx="5778500" cy="369332"/>
          </a:xfrm>
          <a:prstGeom prst="rect">
            <a:avLst/>
          </a:prstGeom>
        </p:spPr>
        <p:txBody>
          <a:bodyPr wrap="square">
            <a:spAutoFit/>
          </a:bodyPr>
          <a:lstStyle/>
          <a:p>
            <a:r>
              <a:rPr lang="en-US" dirty="0"/>
              <a:t>[http://www.csc.ncsu.edu/faculty/healey/PP/index.html]</a:t>
            </a:r>
          </a:p>
        </p:txBody>
      </p:sp>
    </p:spTree>
    <p:extLst>
      <p:ext uri="{BB962C8B-B14F-4D97-AF65-F5344CB8AC3E}">
        <p14:creationId xmlns:p14="http://schemas.microsoft.com/office/powerpoint/2010/main" val="1629313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sc.ncsu.edu/faculty/healey/PP/figs/hue_boundar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304" y="2121408"/>
            <a:ext cx="2706623" cy="2706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sc.ncsu.edu/faculty/healey/PP/figs/conjoin_boundar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168" y="2121408"/>
            <a:ext cx="2706623" cy="27066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353770"/>
            <a:ext cx="5778500" cy="369332"/>
          </a:xfrm>
          <a:prstGeom prst="rect">
            <a:avLst/>
          </a:prstGeom>
        </p:spPr>
        <p:txBody>
          <a:bodyPr wrap="square">
            <a:spAutoFit/>
          </a:bodyPr>
          <a:lstStyle/>
          <a:p>
            <a:r>
              <a:rPr lang="en-US" dirty="0"/>
              <a:t>[http://www.csc.ncsu.edu/faculty/healey/PP/index.html]</a:t>
            </a:r>
          </a:p>
        </p:txBody>
      </p:sp>
      <p:sp>
        <p:nvSpPr>
          <p:cNvPr id="2" name="Rectangle 1"/>
          <p:cNvSpPr/>
          <p:nvPr/>
        </p:nvSpPr>
        <p:spPr>
          <a:xfrm>
            <a:off x="6429676" y="2204185"/>
            <a:ext cx="914400" cy="2483318"/>
          </a:xfrm>
          <a:prstGeom prst="rect">
            <a:avLst/>
          </a:prstGeom>
          <a:solidFill>
            <a:schemeClr val="accent1">
              <a:alpha val="34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1854" y="2205655"/>
            <a:ext cx="1541646" cy="2483318"/>
          </a:xfrm>
          <a:prstGeom prst="rect">
            <a:avLst/>
          </a:prstGeom>
          <a:solidFill>
            <a:schemeClr val="accent1">
              <a:alpha val="34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77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547217"/>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pPr algn="ctr"/>
            <a:r>
              <a:rPr lang="en-US" dirty="0"/>
              <a:t>Mapping</a:t>
            </a:r>
          </a:p>
        </p:txBody>
      </p:sp>
      <p:sp>
        <p:nvSpPr>
          <p:cNvPr id="3" name="Rectangle 2"/>
          <p:cNvSpPr/>
          <p:nvPr/>
        </p:nvSpPr>
        <p:spPr>
          <a:xfrm>
            <a:off x="1846555" y="5495277"/>
            <a:ext cx="1322772" cy="8078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75" y="4364766"/>
            <a:ext cx="4304259" cy="2341603"/>
          </a:xfrm>
          <a:prstGeom prst="rect">
            <a:avLst/>
          </a:prstGeom>
        </p:spPr>
      </p:pic>
    </p:spTree>
    <p:extLst>
      <p:ext uri="{BB962C8B-B14F-4D97-AF65-F5344CB8AC3E}">
        <p14:creationId xmlns:p14="http://schemas.microsoft.com/office/powerpoint/2010/main" val="3019796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60190" y="0"/>
            <a:ext cx="5814776" cy="3309282"/>
          </a:xfrm>
          <a:prstGeom prst="rect">
            <a:avLst/>
          </a:prstGeom>
        </p:spPr>
      </p:pic>
      <p:pic>
        <p:nvPicPr>
          <p:cNvPr id="5" name="Picture 4"/>
          <p:cNvPicPr>
            <a:picLocks noChangeAspect="1"/>
          </p:cNvPicPr>
          <p:nvPr/>
        </p:nvPicPr>
        <p:blipFill>
          <a:blip r:embed="rId4"/>
          <a:stretch>
            <a:fillRect/>
          </a:stretch>
        </p:blipFill>
        <p:spPr>
          <a:xfrm>
            <a:off x="1803728" y="3309282"/>
            <a:ext cx="5650455" cy="3330642"/>
          </a:xfrm>
          <a:prstGeom prst="rect">
            <a:avLst/>
          </a:prstGeom>
        </p:spPr>
      </p:pic>
    </p:spTree>
    <p:extLst>
      <p:ext uri="{BB962C8B-B14F-4D97-AF65-F5344CB8AC3E}">
        <p14:creationId xmlns:p14="http://schemas.microsoft.com/office/powerpoint/2010/main" val="999895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22399" y="5896570"/>
            <a:ext cx="7298267" cy="369332"/>
          </a:xfrm>
          <a:prstGeom prst="rect">
            <a:avLst/>
          </a:prstGeom>
        </p:spPr>
        <p:txBody>
          <a:bodyPr wrap="square">
            <a:spAutoFit/>
          </a:bodyPr>
          <a:lstStyle/>
          <a:p>
            <a:r>
              <a:rPr lang="en-US" b="1" dirty="0"/>
              <a:t>X: </a:t>
            </a:r>
            <a:r>
              <a:rPr lang="en-US" dirty="0"/>
              <a:t>Critic Scores, </a:t>
            </a:r>
            <a:r>
              <a:rPr lang="en-US" b="1" dirty="0"/>
              <a:t>Y:</a:t>
            </a:r>
            <a:r>
              <a:rPr lang="en-US" dirty="0"/>
              <a:t> Price, </a:t>
            </a:r>
            <a:r>
              <a:rPr lang="en-US" b="1" dirty="0"/>
              <a:t>Size: </a:t>
            </a:r>
            <a:r>
              <a:rPr lang="en-US" dirty="0"/>
              <a:t>User Rating, </a:t>
            </a:r>
            <a:r>
              <a:rPr lang="en-US" b="1" dirty="0"/>
              <a:t>Color:</a:t>
            </a:r>
            <a:r>
              <a:rPr lang="en-US" dirty="0"/>
              <a:t> Vintage, </a:t>
            </a:r>
            <a:r>
              <a:rPr lang="en-US" b="1" dirty="0"/>
              <a:t>Shape:</a:t>
            </a:r>
            <a:r>
              <a:rPr lang="en-US" dirty="0"/>
              <a:t> Type</a:t>
            </a:r>
          </a:p>
        </p:txBody>
      </p:sp>
      <p:pic>
        <p:nvPicPr>
          <p:cNvPr id="10" name="Picture 9"/>
          <p:cNvPicPr>
            <a:picLocks noChangeAspect="1"/>
          </p:cNvPicPr>
          <p:nvPr/>
        </p:nvPicPr>
        <p:blipFill>
          <a:blip r:embed="rId3"/>
          <a:stretch>
            <a:fillRect/>
          </a:stretch>
        </p:blipFill>
        <p:spPr>
          <a:xfrm>
            <a:off x="682425" y="686730"/>
            <a:ext cx="7779150" cy="5010407"/>
          </a:xfrm>
          <a:prstGeom prst="rect">
            <a:avLst/>
          </a:prstGeom>
        </p:spPr>
      </p:pic>
    </p:spTree>
    <p:extLst>
      <p:ext uri="{BB962C8B-B14F-4D97-AF65-F5344CB8AC3E}">
        <p14:creationId xmlns:p14="http://schemas.microsoft.com/office/powerpoint/2010/main" val="599514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9973" y="3023754"/>
            <a:ext cx="488373" cy="25665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35831" y="1470312"/>
            <a:ext cx="488373" cy="9040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22614" y="1672936"/>
            <a:ext cx="488373" cy="498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28208" y="909205"/>
            <a:ext cx="488373" cy="33978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73190" y="2930236"/>
            <a:ext cx="488373" cy="20989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9198" y="205105"/>
            <a:ext cx="2690480" cy="738664"/>
          </a:xfrm>
          <a:prstGeom prst="rect">
            <a:avLst/>
          </a:prstGeom>
          <a:noFill/>
        </p:spPr>
        <p:txBody>
          <a:bodyPr wrap="none" rtlCol="0">
            <a:spAutoFit/>
          </a:bodyPr>
          <a:lstStyle/>
          <a:p>
            <a:r>
              <a:rPr lang="en-US" sz="2400" dirty="0"/>
              <a:t>Can you order these? </a:t>
            </a:r>
          </a:p>
          <a:p>
            <a:r>
              <a:rPr lang="en-US" dirty="0"/>
              <a:t>(low -&gt; high)</a:t>
            </a:r>
          </a:p>
        </p:txBody>
      </p:sp>
    </p:spTree>
    <p:extLst>
      <p:ext uri="{BB962C8B-B14F-4D97-AF65-F5344CB8AC3E}">
        <p14:creationId xmlns:p14="http://schemas.microsoft.com/office/powerpoint/2010/main" val="88741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0664" y="1799773"/>
            <a:ext cx="7662672" cy="3260898"/>
          </a:xfrm>
          <a:prstGeom prst="rect">
            <a:avLst/>
          </a:prstGeom>
        </p:spPr>
      </p:pic>
    </p:spTree>
    <p:extLst>
      <p:ext uri="{BB962C8B-B14F-4D97-AF65-F5344CB8AC3E}">
        <p14:creationId xmlns:p14="http://schemas.microsoft.com/office/powerpoint/2010/main" val="2264323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4755" y="2218456"/>
            <a:ext cx="488373" cy="25665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30729" y="3881001"/>
            <a:ext cx="488373" cy="9040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08560" y="4286247"/>
            <a:ext cx="488373" cy="498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26283" y="1387184"/>
            <a:ext cx="488373" cy="33978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79318" y="2686047"/>
            <a:ext cx="488373" cy="20989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906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610099" y="1735279"/>
            <a:ext cx="2909455" cy="28886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69672" y="4800599"/>
            <a:ext cx="1234950" cy="122612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76893" y="1343887"/>
            <a:ext cx="1848935" cy="183572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78136" y="405245"/>
            <a:ext cx="651164" cy="6465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57893" y="4019127"/>
            <a:ext cx="342900" cy="3404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9198" y="205105"/>
            <a:ext cx="2690480" cy="738664"/>
          </a:xfrm>
          <a:prstGeom prst="rect">
            <a:avLst/>
          </a:prstGeom>
          <a:noFill/>
        </p:spPr>
        <p:txBody>
          <a:bodyPr wrap="none" rtlCol="0">
            <a:spAutoFit/>
          </a:bodyPr>
          <a:lstStyle/>
          <a:p>
            <a:r>
              <a:rPr lang="en-US" sz="2400" dirty="0"/>
              <a:t>Can you order these? </a:t>
            </a:r>
          </a:p>
          <a:p>
            <a:r>
              <a:rPr lang="en-US" dirty="0"/>
              <a:t>(low -&gt; high)</a:t>
            </a:r>
          </a:p>
        </p:txBody>
      </p:sp>
    </p:spTree>
    <p:extLst>
      <p:ext uri="{BB962C8B-B14F-4D97-AF65-F5344CB8AC3E}">
        <p14:creationId xmlns:p14="http://schemas.microsoft.com/office/powerpoint/2010/main" val="1558211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824206" y="1452572"/>
            <a:ext cx="2909455" cy="28886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15453" y="2454068"/>
            <a:ext cx="1234950" cy="122612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612837" y="2149268"/>
            <a:ext cx="1848935" cy="183572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01855" y="2743877"/>
            <a:ext cx="651164" cy="6465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1503" y="2896909"/>
            <a:ext cx="342900" cy="3404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621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9032" y="3574473"/>
            <a:ext cx="1261632" cy="12884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26381" y="2466107"/>
            <a:ext cx="1261632" cy="128847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75972" y="4367645"/>
            <a:ext cx="1261632" cy="128847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10362" y="1413162"/>
            <a:ext cx="1261632" cy="128847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89209" y="1177634"/>
            <a:ext cx="1261632" cy="128847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9198" y="205105"/>
            <a:ext cx="2690480" cy="738664"/>
          </a:xfrm>
          <a:prstGeom prst="rect">
            <a:avLst/>
          </a:prstGeom>
          <a:noFill/>
        </p:spPr>
        <p:txBody>
          <a:bodyPr wrap="none" rtlCol="0">
            <a:spAutoFit/>
          </a:bodyPr>
          <a:lstStyle/>
          <a:p>
            <a:r>
              <a:rPr lang="en-US" sz="2400" dirty="0"/>
              <a:t>Can you order these? </a:t>
            </a:r>
          </a:p>
          <a:p>
            <a:r>
              <a:rPr lang="en-US" dirty="0"/>
              <a:t>(low -&gt; high)</a:t>
            </a:r>
          </a:p>
        </p:txBody>
      </p:sp>
    </p:spTree>
    <p:extLst>
      <p:ext uri="{BB962C8B-B14F-4D97-AF65-F5344CB8AC3E}">
        <p14:creationId xmlns:p14="http://schemas.microsoft.com/office/powerpoint/2010/main" val="2915232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4243" y="2734330"/>
            <a:ext cx="1261632" cy="12884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08324" y="2734330"/>
            <a:ext cx="1261632" cy="128847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71932" y="2734329"/>
            <a:ext cx="1261632" cy="128847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7887" y="2734331"/>
            <a:ext cx="1261632" cy="128847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72496" y="2734330"/>
            <a:ext cx="1261632" cy="128847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789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9032" y="3574473"/>
            <a:ext cx="1261632" cy="12884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26381" y="2466107"/>
            <a:ext cx="1261632" cy="12884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75972" y="4367645"/>
            <a:ext cx="1261632" cy="12884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10362" y="1413162"/>
            <a:ext cx="1261632" cy="128847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89209" y="1177634"/>
            <a:ext cx="1261632" cy="128847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9198" y="205105"/>
            <a:ext cx="2690480" cy="738664"/>
          </a:xfrm>
          <a:prstGeom prst="rect">
            <a:avLst/>
          </a:prstGeom>
          <a:noFill/>
        </p:spPr>
        <p:txBody>
          <a:bodyPr wrap="none" rtlCol="0">
            <a:spAutoFit/>
          </a:bodyPr>
          <a:lstStyle/>
          <a:p>
            <a:r>
              <a:rPr lang="en-US" sz="2400" dirty="0"/>
              <a:t>Can you order these? </a:t>
            </a:r>
          </a:p>
          <a:p>
            <a:r>
              <a:rPr lang="en-US" dirty="0"/>
              <a:t>(low -&gt; high)</a:t>
            </a:r>
          </a:p>
        </p:txBody>
      </p:sp>
    </p:spTree>
    <p:extLst>
      <p:ext uri="{BB962C8B-B14F-4D97-AF65-F5344CB8AC3E}">
        <p14:creationId xmlns:p14="http://schemas.microsoft.com/office/powerpoint/2010/main" val="740930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9032" y="3574473"/>
            <a:ext cx="1261632" cy="12884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26381" y="2466107"/>
            <a:ext cx="1261632" cy="12884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75972" y="4367645"/>
            <a:ext cx="1261632" cy="12884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10362" y="1413162"/>
            <a:ext cx="1261632" cy="128847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89209" y="1177634"/>
            <a:ext cx="1261632" cy="128847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469292" y="4218709"/>
            <a:ext cx="1005403" cy="2215991"/>
          </a:xfrm>
          <a:prstGeom prst="rect">
            <a:avLst/>
          </a:prstGeom>
          <a:noFill/>
        </p:spPr>
        <p:txBody>
          <a:bodyPr wrap="none" rtlCol="0">
            <a:spAutoFit/>
          </a:bodyPr>
          <a:lstStyle/>
          <a:p>
            <a:r>
              <a:rPr lang="en-US" sz="13800" dirty="0"/>
              <a:t>?</a:t>
            </a:r>
          </a:p>
        </p:txBody>
      </p:sp>
    </p:spTree>
    <p:extLst>
      <p:ext uri="{BB962C8B-B14F-4D97-AF65-F5344CB8AC3E}">
        <p14:creationId xmlns:p14="http://schemas.microsoft.com/office/powerpoint/2010/main" val="2353307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29841928"/>
              </p:ext>
            </p:extLst>
          </p:nvPr>
        </p:nvGraphicFramePr>
        <p:xfrm>
          <a:off x="2694432" y="1638316"/>
          <a:ext cx="2809089" cy="508174"/>
        </p:xfrm>
        <a:graphic>
          <a:graphicData uri="http://schemas.openxmlformats.org/drawingml/2006/table">
            <a:tbl>
              <a:tblPr firstRow="1" bandRow="1">
                <a:tableStyleId>{2D5ABB26-0587-4C30-8999-92F81FD0307C}</a:tableStyleId>
              </a:tblPr>
              <a:tblGrid>
                <a:gridCol w="936363">
                  <a:extLst>
                    <a:ext uri="{9D8B030D-6E8A-4147-A177-3AD203B41FA5}">
                      <a16:colId xmlns:a16="http://schemas.microsoft.com/office/drawing/2014/main" val="20000"/>
                    </a:ext>
                  </a:extLst>
                </a:gridCol>
                <a:gridCol w="936363">
                  <a:extLst>
                    <a:ext uri="{9D8B030D-6E8A-4147-A177-3AD203B41FA5}">
                      <a16:colId xmlns:a16="http://schemas.microsoft.com/office/drawing/2014/main" val="20001"/>
                    </a:ext>
                  </a:extLst>
                </a:gridCol>
                <a:gridCol w="936363">
                  <a:extLst>
                    <a:ext uri="{9D8B030D-6E8A-4147-A177-3AD203B41FA5}">
                      <a16:colId xmlns:a16="http://schemas.microsoft.com/office/drawing/2014/main" val="20002"/>
                    </a:ext>
                  </a:extLst>
                </a:gridCol>
              </a:tblGrid>
              <a:tr h="508174">
                <a:tc>
                  <a:txBody>
                    <a:bodyPr/>
                    <a:lstStyle/>
                    <a:p>
                      <a:pPr algn="ctr"/>
                      <a:r>
                        <a:rPr lang="en-US"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51508652"/>
              </p:ext>
            </p:extLst>
          </p:nvPr>
        </p:nvGraphicFramePr>
        <p:xfrm>
          <a:off x="2694432" y="2537843"/>
          <a:ext cx="2809089" cy="1016348"/>
        </p:xfrm>
        <a:graphic>
          <a:graphicData uri="http://schemas.openxmlformats.org/drawingml/2006/table">
            <a:tbl>
              <a:tblPr firstRow="1" bandRow="1">
                <a:tableStyleId>{2D5ABB26-0587-4C30-8999-92F81FD0307C}</a:tableStyleId>
              </a:tblPr>
              <a:tblGrid>
                <a:gridCol w="936363">
                  <a:extLst>
                    <a:ext uri="{9D8B030D-6E8A-4147-A177-3AD203B41FA5}">
                      <a16:colId xmlns:a16="http://schemas.microsoft.com/office/drawing/2014/main" val="20000"/>
                    </a:ext>
                  </a:extLst>
                </a:gridCol>
                <a:gridCol w="936363">
                  <a:extLst>
                    <a:ext uri="{9D8B030D-6E8A-4147-A177-3AD203B41FA5}">
                      <a16:colId xmlns:a16="http://schemas.microsoft.com/office/drawing/2014/main" val="20001"/>
                    </a:ext>
                  </a:extLst>
                </a:gridCol>
                <a:gridCol w="936363">
                  <a:extLst>
                    <a:ext uri="{9D8B030D-6E8A-4147-A177-3AD203B41FA5}">
                      <a16:colId xmlns:a16="http://schemas.microsoft.com/office/drawing/2014/main" val="20002"/>
                    </a:ext>
                  </a:extLst>
                </a:gridCol>
              </a:tblGrid>
              <a:tr h="508174">
                <a:tc>
                  <a:txBody>
                    <a:bodyPr/>
                    <a:lstStyle/>
                    <a:p>
                      <a:pPr algn="ctr"/>
                      <a:r>
                        <a:rPr lang="en-US"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8174">
                <a:tc>
                  <a:txBody>
                    <a:bodyPr/>
                    <a:lstStyle/>
                    <a:p>
                      <a:pPr algn="ctr"/>
                      <a:r>
                        <a:rPr lang="en-US"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79897024"/>
              </p:ext>
            </p:extLst>
          </p:nvPr>
        </p:nvGraphicFramePr>
        <p:xfrm>
          <a:off x="2694432" y="3834675"/>
          <a:ext cx="2809089" cy="2032696"/>
        </p:xfrm>
        <a:graphic>
          <a:graphicData uri="http://schemas.openxmlformats.org/drawingml/2006/table">
            <a:tbl>
              <a:tblPr firstRow="1" bandRow="1">
                <a:tableStyleId>{2D5ABB26-0587-4C30-8999-92F81FD0307C}</a:tableStyleId>
              </a:tblPr>
              <a:tblGrid>
                <a:gridCol w="936363">
                  <a:extLst>
                    <a:ext uri="{9D8B030D-6E8A-4147-A177-3AD203B41FA5}">
                      <a16:colId xmlns:a16="http://schemas.microsoft.com/office/drawing/2014/main" val="20000"/>
                    </a:ext>
                  </a:extLst>
                </a:gridCol>
                <a:gridCol w="936363">
                  <a:extLst>
                    <a:ext uri="{9D8B030D-6E8A-4147-A177-3AD203B41FA5}">
                      <a16:colId xmlns:a16="http://schemas.microsoft.com/office/drawing/2014/main" val="20001"/>
                    </a:ext>
                  </a:extLst>
                </a:gridCol>
                <a:gridCol w="936363">
                  <a:extLst>
                    <a:ext uri="{9D8B030D-6E8A-4147-A177-3AD203B41FA5}">
                      <a16:colId xmlns:a16="http://schemas.microsoft.com/office/drawing/2014/main" val="20002"/>
                    </a:ext>
                  </a:extLst>
                </a:gridCol>
              </a:tblGrid>
              <a:tr h="508174">
                <a:tc>
                  <a:txBody>
                    <a:bodyPr/>
                    <a:lstStyle/>
                    <a:p>
                      <a:pPr algn="ctr"/>
                      <a:r>
                        <a:rPr lang="en-US"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8174">
                <a:tc>
                  <a:txBody>
                    <a:bodyPr/>
                    <a:lstStyle/>
                    <a:p>
                      <a:pPr algn="ctr"/>
                      <a:r>
                        <a:rPr lang="en-US"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8174">
                <a:tc>
                  <a:txBody>
                    <a:bodyPr/>
                    <a:lstStyle/>
                    <a:p>
                      <a:pPr algn="ctr"/>
                      <a:r>
                        <a:rPr lang="en-US"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8174">
                <a:tc>
                  <a:txBody>
                    <a:bodyPr/>
                    <a:lstStyle/>
                    <a:p>
                      <a:pPr algn="ctr"/>
                      <a:r>
                        <a:rPr lang="en-US"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p:cNvSpPr txBox="1"/>
          <p:nvPr/>
        </p:nvSpPr>
        <p:spPr>
          <a:xfrm>
            <a:off x="647485" y="1556515"/>
            <a:ext cx="1306768" cy="523220"/>
          </a:xfrm>
          <a:prstGeom prst="rect">
            <a:avLst/>
          </a:prstGeom>
          <a:noFill/>
        </p:spPr>
        <p:txBody>
          <a:bodyPr wrap="none" rtlCol="0">
            <a:spAutoFit/>
          </a:bodyPr>
          <a:lstStyle/>
          <a:p>
            <a:r>
              <a:rPr lang="en-US" sz="2800" b="1" dirty="0"/>
              <a:t>Position</a:t>
            </a:r>
          </a:p>
        </p:txBody>
      </p:sp>
      <p:sp>
        <p:nvSpPr>
          <p:cNvPr id="8" name="TextBox 7"/>
          <p:cNvSpPr txBox="1"/>
          <p:nvPr/>
        </p:nvSpPr>
        <p:spPr>
          <a:xfrm>
            <a:off x="647485" y="2450679"/>
            <a:ext cx="766055" cy="523220"/>
          </a:xfrm>
          <a:prstGeom prst="rect">
            <a:avLst/>
          </a:prstGeom>
          <a:noFill/>
        </p:spPr>
        <p:txBody>
          <a:bodyPr wrap="none" rtlCol="0">
            <a:spAutoFit/>
          </a:bodyPr>
          <a:lstStyle/>
          <a:p>
            <a:r>
              <a:rPr lang="en-US" sz="2800" b="1" dirty="0"/>
              <a:t>Size</a:t>
            </a:r>
          </a:p>
        </p:txBody>
      </p:sp>
      <p:sp>
        <p:nvSpPr>
          <p:cNvPr id="9" name="TextBox 8"/>
          <p:cNvSpPr txBox="1"/>
          <p:nvPr/>
        </p:nvSpPr>
        <p:spPr>
          <a:xfrm>
            <a:off x="647485" y="2985627"/>
            <a:ext cx="914674" cy="523220"/>
          </a:xfrm>
          <a:prstGeom prst="rect">
            <a:avLst/>
          </a:prstGeom>
          <a:noFill/>
        </p:spPr>
        <p:txBody>
          <a:bodyPr wrap="none" rtlCol="0">
            <a:spAutoFit/>
          </a:bodyPr>
          <a:lstStyle/>
          <a:p>
            <a:r>
              <a:rPr lang="en-US" sz="2800" b="1" dirty="0"/>
              <a:t>Value</a:t>
            </a:r>
          </a:p>
        </p:txBody>
      </p:sp>
      <p:sp>
        <p:nvSpPr>
          <p:cNvPr id="10" name="TextBox 9"/>
          <p:cNvSpPr txBox="1"/>
          <p:nvPr/>
        </p:nvSpPr>
        <p:spPr>
          <a:xfrm>
            <a:off x="647485" y="3759963"/>
            <a:ext cx="1197828" cy="523220"/>
          </a:xfrm>
          <a:prstGeom prst="rect">
            <a:avLst/>
          </a:prstGeom>
          <a:noFill/>
        </p:spPr>
        <p:txBody>
          <a:bodyPr wrap="none" rtlCol="0">
            <a:spAutoFit/>
          </a:bodyPr>
          <a:lstStyle/>
          <a:p>
            <a:r>
              <a:rPr lang="en-US" sz="2800" b="1" dirty="0"/>
              <a:t>Texture</a:t>
            </a:r>
          </a:p>
        </p:txBody>
      </p:sp>
      <p:sp>
        <p:nvSpPr>
          <p:cNvPr id="11" name="TextBox 10"/>
          <p:cNvSpPr txBox="1"/>
          <p:nvPr/>
        </p:nvSpPr>
        <p:spPr>
          <a:xfrm>
            <a:off x="647485" y="4298379"/>
            <a:ext cx="876843" cy="523220"/>
          </a:xfrm>
          <a:prstGeom prst="rect">
            <a:avLst/>
          </a:prstGeom>
          <a:noFill/>
        </p:spPr>
        <p:txBody>
          <a:bodyPr wrap="none" rtlCol="0">
            <a:spAutoFit/>
          </a:bodyPr>
          <a:lstStyle/>
          <a:p>
            <a:r>
              <a:rPr lang="en-US" sz="2800" b="1" dirty="0"/>
              <a:t>Color</a:t>
            </a:r>
          </a:p>
        </p:txBody>
      </p:sp>
      <p:sp>
        <p:nvSpPr>
          <p:cNvPr id="12" name="TextBox 11"/>
          <p:cNvSpPr txBox="1"/>
          <p:nvPr/>
        </p:nvSpPr>
        <p:spPr>
          <a:xfrm>
            <a:off x="647485" y="4833821"/>
            <a:ext cx="1704313" cy="523220"/>
          </a:xfrm>
          <a:prstGeom prst="rect">
            <a:avLst/>
          </a:prstGeom>
          <a:noFill/>
        </p:spPr>
        <p:txBody>
          <a:bodyPr wrap="none" rtlCol="0">
            <a:spAutoFit/>
          </a:bodyPr>
          <a:lstStyle/>
          <a:p>
            <a:r>
              <a:rPr lang="en-US" sz="2800" b="1" dirty="0"/>
              <a:t>Orientation</a:t>
            </a:r>
          </a:p>
        </p:txBody>
      </p:sp>
      <p:sp>
        <p:nvSpPr>
          <p:cNvPr id="13" name="TextBox 12"/>
          <p:cNvSpPr txBox="1"/>
          <p:nvPr/>
        </p:nvSpPr>
        <p:spPr>
          <a:xfrm>
            <a:off x="647485" y="5369149"/>
            <a:ext cx="1024639" cy="523220"/>
          </a:xfrm>
          <a:prstGeom prst="rect">
            <a:avLst/>
          </a:prstGeom>
          <a:noFill/>
        </p:spPr>
        <p:txBody>
          <a:bodyPr wrap="none" rtlCol="0">
            <a:spAutoFit/>
          </a:bodyPr>
          <a:lstStyle/>
          <a:p>
            <a:r>
              <a:rPr lang="en-US" sz="2800" b="1" dirty="0"/>
              <a:t>Shape</a:t>
            </a:r>
          </a:p>
        </p:txBody>
      </p:sp>
      <p:sp>
        <p:nvSpPr>
          <p:cNvPr id="14" name="TextBox 13"/>
          <p:cNvSpPr txBox="1"/>
          <p:nvPr/>
        </p:nvSpPr>
        <p:spPr>
          <a:xfrm>
            <a:off x="6300410" y="2475583"/>
            <a:ext cx="2106667" cy="1569660"/>
          </a:xfrm>
          <a:prstGeom prst="rect">
            <a:avLst/>
          </a:prstGeom>
          <a:noFill/>
        </p:spPr>
        <p:txBody>
          <a:bodyPr wrap="none" rtlCol="0">
            <a:spAutoFit/>
          </a:bodyPr>
          <a:lstStyle/>
          <a:p>
            <a:r>
              <a:rPr lang="en-US" sz="3200" b="1" dirty="0"/>
              <a:t>N</a:t>
            </a:r>
            <a:r>
              <a:rPr lang="en-US" sz="3200" dirty="0"/>
              <a:t>ominal</a:t>
            </a:r>
          </a:p>
          <a:p>
            <a:r>
              <a:rPr lang="en-US" sz="3200" b="1" dirty="0"/>
              <a:t>O</a:t>
            </a:r>
            <a:r>
              <a:rPr lang="en-US" sz="3200" dirty="0"/>
              <a:t>rdered</a:t>
            </a:r>
          </a:p>
          <a:p>
            <a:r>
              <a:rPr lang="en-US" sz="3200" b="1" dirty="0"/>
              <a:t>Q</a:t>
            </a:r>
            <a:r>
              <a:rPr lang="en-US" sz="3200" dirty="0"/>
              <a:t>uantitative</a:t>
            </a:r>
          </a:p>
        </p:txBody>
      </p:sp>
      <p:sp>
        <p:nvSpPr>
          <p:cNvPr id="15" name="TextBox 14"/>
          <p:cNvSpPr txBox="1"/>
          <p:nvPr/>
        </p:nvSpPr>
        <p:spPr>
          <a:xfrm>
            <a:off x="541824" y="358613"/>
            <a:ext cx="7859226" cy="769441"/>
          </a:xfrm>
          <a:prstGeom prst="rect">
            <a:avLst/>
          </a:prstGeom>
          <a:noFill/>
        </p:spPr>
        <p:txBody>
          <a:bodyPr wrap="square" rtlCol="0">
            <a:spAutoFit/>
          </a:bodyPr>
          <a:lstStyle/>
          <a:p>
            <a:r>
              <a:rPr lang="en-US" sz="4400" dirty="0"/>
              <a:t>Nominal, Ordinal and Quantitative</a:t>
            </a:r>
          </a:p>
        </p:txBody>
      </p:sp>
    </p:spTree>
    <p:extLst>
      <p:ext uri="{BB962C8B-B14F-4D97-AF65-F5344CB8AC3E}">
        <p14:creationId xmlns:p14="http://schemas.microsoft.com/office/powerpoint/2010/main" val="4271540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8573" y="1028700"/>
            <a:ext cx="5829054" cy="4525963"/>
          </a:xfrm>
        </p:spPr>
      </p:pic>
      <p:sp>
        <p:nvSpPr>
          <p:cNvPr id="5" name="TextBox 4"/>
          <p:cNvSpPr txBox="1"/>
          <p:nvPr/>
        </p:nvSpPr>
        <p:spPr>
          <a:xfrm>
            <a:off x="0" y="6374368"/>
            <a:ext cx="2285690" cy="369332"/>
          </a:xfrm>
          <a:prstGeom prst="rect">
            <a:avLst/>
          </a:prstGeom>
          <a:noFill/>
        </p:spPr>
        <p:txBody>
          <a:bodyPr wrap="none" rtlCol="0">
            <a:spAutoFit/>
          </a:bodyPr>
          <a:lstStyle/>
          <a:p>
            <a:r>
              <a:rPr lang="en-US" dirty="0"/>
              <a:t>[Edward Adelson, 1995]</a:t>
            </a:r>
          </a:p>
        </p:txBody>
      </p:sp>
    </p:spTree>
    <p:extLst>
      <p:ext uri="{BB962C8B-B14F-4D97-AF65-F5344CB8AC3E}">
        <p14:creationId xmlns:p14="http://schemas.microsoft.com/office/powerpoint/2010/main" val="3440830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573" y="1028700"/>
            <a:ext cx="5829054" cy="4525963"/>
          </a:xfrm>
        </p:spPr>
      </p:pic>
      <p:sp>
        <p:nvSpPr>
          <p:cNvPr id="5" name="TextBox 4"/>
          <p:cNvSpPr txBox="1"/>
          <p:nvPr/>
        </p:nvSpPr>
        <p:spPr>
          <a:xfrm>
            <a:off x="0" y="6374368"/>
            <a:ext cx="2285690" cy="369332"/>
          </a:xfrm>
          <a:prstGeom prst="rect">
            <a:avLst/>
          </a:prstGeom>
          <a:noFill/>
        </p:spPr>
        <p:txBody>
          <a:bodyPr wrap="none" rtlCol="0">
            <a:spAutoFit/>
          </a:bodyPr>
          <a:lstStyle/>
          <a:p>
            <a:r>
              <a:rPr lang="en-US" dirty="0"/>
              <a:t>[Edward Adelson, 1995]</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573" y="1028699"/>
            <a:ext cx="5829054" cy="4525963"/>
          </a:xfrm>
          <a:prstGeom prst="rect">
            <a:avLst/>
          </a:prstGeom>
        </p:spPr>
      </p:pic>
    </p:spTree>
    <p:extLst>
      <p:ext uri="{BB962C8B-B14F-4D97-AF65-F5344CB8AC3E}">
        <p14:creationId xmlns:p14="http://schemas.microsoft.com/office/powerpoint/2010/main" val="76530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71469" cy="6858000"/>
          </a:xfrm>
          <a:prstGeom prst="rect">
            <a:avLst/>
          </a:prstGeom>
        </p:spPr>
      </p:pic>
      <p:sp>
        <p:nvSpPr>
          <p:cNvPr id="7" name="TextBox 6"/>
          <p:cNvSpPr txBox="1"/>
          <p:nvPr/>
        </p:nvSpPr>
        <p:spPr>
          <a:xfrm>
            <a:off x="0" y="0"/>
            <a:ext cx="1847365" cy="369332"/>
          </a:xfrm>
          <a:prstGeom prst="rect">
            <a:avLst/>
          </a:prstGeom>
          <a:noFill/>
        </p:spPr>
        <p:txBody>
          <a:bodyPr wrap="none" rtlCol="0">
            <a:spAutoFit/>
          </a:bodyPr>
          <a:lstStyle/>
          <a:p>
            <a:r>
              <a:rPr lang="en-US" dirty="0"/>
              <a:t>[Tor </a:t>
            </a:r>
            <a:r>
              <a:rPr lang="en-US" dirty="0" err="1"/>
              <a:t>Nørretranders</a:t>
            </a:r>
            <a:r>
              <a:rPr lang="en-US" dirty="0"/>
              <a:t>]</a:t>
            </a:r>
            <a:endParaRPr lang="en-US" dirty="0">
              <a:solidFill>
                <a:schemeClr val="bg1"/>
              </a:solidFill>
            </a:endParaRPr>
          </a:p>
        </p:txBody>
      </p:sp>
    </p:spTree>
    <p:extLst>
      <p:ext uri="{BB962C8B-B14F-4D97-AF65-F5344CB8AC3E}">
        <p14:creationId xmlns:p14="http://schemas.microsoft.com/office/powerpoint/2010/main" val="24356265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88668"/>
            <a:ext cx="4151201" cy="369332"/>
          </a:xfrm>
          <a:prstGeom prst="rect">
            <a:avLst/>
          </a:prstGeom>
          <a:noFill/>
        </p:spPr>
        <p:txBody>
          <a:bodyPr wrap="none" rtlCol="0">
            <a:spAutoFit/>
          </a:bodyPr>
          <a:lstStyle/>
          <a:p>
            <a:r>
              <a:rPr lang="en-US" dirty="0"/>
              <a:t>http://vis4.net/blog/posts/choropleth-maps/</a:t>
            </a:r>
          </a:p>
        </p:txBody>
      </p:sp>
      <p:pic>
        <p:nvPicPr>
          <p:cNvPr id="3074" name="Picture 2" descr="http://vis4.net/blog/wp-content/uploads/2011/11/fusiontab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600" y="1682894"/>
            <a:ext cx="4972050"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405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88668"/>
            <a:ext cx="4151201" cy="369332"/>
          </a:xfrm>
          <a:prstGeom prst="rect">
            <a:avLst/>
          </a:prstGeom>
          <a:noFill/>
        </p:spPr>
        <p:txBody>
          <a:bodyPr wrap="none" rtlCol="0">
            <a:spAutoFit/>
          </a:bodyPr>
          <a:lstStyle/>
          <a:p>
            <a:r>
              <a:rPr lang="en-US" dirty="0"/>
              <a:t>http://vis4.net/blog/posts/choropleth-maps/</a:t>
            </a:r>
          </a:p>
        </p:txBody>
      </p:sp>
      <p:pic>
        <p:nvPicPr>
          <p:cNvPr id="3074" name="Picture 2" descr="http://vis4.net/blog/wp-content/uploads/2011/11/fusiontab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1" y="1435535"/>
            <a:ext cx="3839379" cy="229480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vis4.net/blog/wp-content/uploads/2011/11/limit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237" y="4113727"/>
            <a:ext cx="3086101" cy="4763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is4.net/blog/wp-content/uploads/2011/11/guardia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122" y="4837418"/>
            <a:ext cx="2660073" cy="4484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is4.net/blog/wp-content/uploads/2011/11/hsv-color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506" y="4836527"/>
            <a:ext cx="2923565" cy="44805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vis4.net/blog/wp-content/uploads/2011/11/ma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1560" y="1580006"/>
            <a:ext cx="3556578" cy="21503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vis4.net/blog/wp-content/uploads/2011/11/limits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848" y="4114618"/>
            <a:ext cx="3044444" cy="47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754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547217"/>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pPr algn="ctr"/>
            <a:r>
              <a:rPr lang="en-US" dirty="0"/>
              <a:t>Some Principles &amp; Guidelines</a:t>
            </a:r>
          </a:p>
        </p:txBody>
      </p:sp>
    </p:spTree>
    <p:extLst>
      <p:ext uri="{BB962C8B-B14F-4D97-AF65-F5344CB8AC3E}">
        <p14:creationId xmlns:p14="http://schemas.microsoft.com/office/powerpoint/2010/main" val="7469936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3700" y="1990094"/>
            <a:ext cx="8305800" cy="3157212"/>
          </a:xfrm>
          <a:prstGeom prst="rect">
            <a:avLst/>
          </a:prstGeom>
        </p:spPr>
      </p:pic>
      <p:sp>
        <p:nvSpPr>
          <p:cNvPr id="2" name="Rectangle 1"/>
          <p:cNvSpPr/>
          <p:nvPr/>
        </p:nvSpPr>
        <p:spPr>
          <a:xfrm>
            <a:off x="426501" y="6382170"/>
            <a:ext cx="4614148" cy="646331"/>
          </a:xfrm>
          <a:prstGeom prst="rect">
            <a:avLst/>
          </a:prstGeom>
        </p:spPr>
        <p:txBody>
          <a:bodyPr wrap="none">
            <a:spAutoFit/>
          </a:bodyPr>
          <a:lstStyle/>
          <a:p>
            <a:r>
              <a:rPr lang="en-US" dirty="0">
                <a:hlinkClick r:id="rId4"/>
              </a:rPr>
              <a:t>http://homes.cs.washington.edu/~jheer/files/zoo/</a:t>
            </a:r>
            <a:endParaRPr lang="en-US" dirty="0"/>
          </a:p>
          <a:p>
            <a:endParaRPr lang="en-US" dirty="0"/>
          </a:p>
        </p:txBody>
      </p:sp>
    </p:spTree>
    <p:extLst>
      <p:ext uri="{BB962C8B-B14F-4D97-AF65-F5344CB8AC3E}">
        <p14:creationId xmlns:p14="http://schemas.microsoft.com/office/powerpoint/2010/main" val="11830940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Bar chart</a:t>
            </a:r>
          </a:p>
        </p:txBody>
      </p:sp>
      <p:sp>
        <p:nvSpPr>
          <p:cNvPr id="6" name="Rectangle 5"/>
          <p:cNvSpPr/>
          <p:nvPr/>
        </p:nvSpPr>
        <p:spPr>
          <a:xfrm>
            <a:off x="121929" y="713677"/>
            <a:ext cx="4537974" cy="369332"/>
          </a:xfrm>
          <a:prstGeom prst="rect">
            <a:avLst/>
          </a:prstGeom>
        </p:spPr>
        <p:txBody>
          <a:bodyPr wrap="none">
            <a:spAutoFit/>
          </a:bodyPr>
          <a:lstStyle/>
          <a:p>
            <a:r>
              <a:rPr lang="en-US" dirty="0"/>
              <a:t>Display different quantities of single-variable data</a:t>
            </a:r>
          </a:p>
        </p:txBody>
      </p:sp>
      <p:pic>
        <p:nvPicPr>
          <p:cNvPr id="7" name="Picture 6"/>
          <p:cNvPicPr>
            <a:picLocks noChangeAspect="1"/>
          </p:cNvPicPr>
          <p:nvPr/>
        </p:nvPicPr>
        <p:blipFill>
          <a:blip r:embed="rId3"/>
          <a:stretch>
            <a:fillRect/>
          </a:stretch>
        </p:blipFill>
        <p:spPr>
          <a:xfrm>
            <a:off x="480467" y="1607418"/>
            <a:ext cx="8508108" cy="4446872"/>
          </a:xfrm>
          <a:prstGeom prst="rect">
            <a:avLst/>
          </a:prstGeom>
        </p:spPr>
      </p:pic>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4"/>
              </a:rPr>
              <a:t>https://github.com/mbostock/d3/wiki/Gallery</a:t>
            </a:r>
            <a:endParaRPr lang="en-US" dirty="0"/>
          </a:p>
          <a:p>
            <a:endParaRPr lang="en" sz="1100"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37000030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Line chart</a:t>
            </a:r>
          </a:p>
        </p:txBody>
      </p:sp>
      <p:sp>
        <p:nvSpPr>
          <p:cNvPr id="6" name="Rectangle 5"/>
          <p:cNvSpPr/>
          <p:nvPr/>
        </p:nvSpPr>
        <p:spPr>
          <a:xfrm>
            <a:off x="121929" y="713677"/>
            <a:ext cx="3806363" cy="369332"/>
          </a:xfrm>
          <a:prstGeom prst="rect">
            <a:avLst/>
          </a:prstGeom>
        </p:spPr>
        <p:txBody>
          <a:bodyPr wrap="none">
            <a:spAutoFit/>
          </a:bodyPr>
          <a:lstStyle/>
          <a:p>
            <a:r>
              <a:rPr lang="en-US" dirty="0"/>
              <a:t>Display how a variable develops over time</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2" name="Picture 1"/>
          <p:cNvPicPr>
            <a:picLocks noChangeAspect="1"/>
          </p:cNvPicPr>
          <p:nvPr/>
        </p:nvPicPr>
        <p:blipFill>
          <a:blip r:embed="rId4"/>
          <a:stretch>
            <a:fillRect/>
          </a:stretch>
        </p:blipFill>
        <p:spPr>
          <a:xfrm>
            <a:off x="481263" y="1777556"/>
            <a:ext cx="7897224" cy="4094441"/>
          </a:xfrm>
          <a:prstGeom prst="rect">
            <a:avLst/>
          </a:prstGeom>
        </p:spPr>
      </p:pic>
    </p:spTree>
    <p:extLst>
      <p:ext uri="{BB962C8B-B14F-4D97-AF65-F5344CB8AC3E}">
        <p14:creationId xmlns:p14="http://schemas.microsoft.com/office/powerpoint/2010/main" val="397457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Stacked area chart</a:t>
            </a:r>
          </a:p>
        </p:txBody>
      </p:sp>
      <p:sp>
        <p:nvSpPr>
          <p:cNvPr id="6" name="Rectangle 5"/>
          <p:cNvSpPr/>
          <p:nvPr/>
        </p:nvSpPr>
        <p:spPr>
          <a:xfrm>
            <a:off x="121929" y="713677"/>
            <a:ext cx="3266792" cy="369332"/>
          </a:xfrm>
          <a:prstGeom prst="rect">
            <a:avLst/>
          </a:prstGeom>
        </p:spPr>
        <p:txBody>
          <a:bodyPr wrap="none">
            <a:spAutoFit/>
          </a:bodyPr>
          <a:lstStyle/>
          <a:p>
            <a:r>
              <a:rPr lang="en-US" dirty="0"/>
              <a:t>Display total of a variable over time</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3" name="Picture 2"/>
          <p:cNvPicPr>
            <a:picLocks noChangeAspect="1"/>
          </p:cNvPicPr>
          <p:nvPr/>
        </p:nvPicPr>
        <p:blipFill>
          <a:blip r:embed="rId4"/>
          <a:stretch>
            <a:fillRect/>
          </a:stretch>
        </p:blipFill>
        <p:spPr>
          <a:xfrm>
            <a:off x="279617" y="1540043"/>
            <a:ext cx="8231181" cy="4289980"/>
          </a:xfrm>
          <a:prstGeom prst="rect">
            <a:avLst/>
          </a:prstGeom>
        </p:spPr>
      </p:pic>
    </p:spTree>
    <p:extLst>
      <p:ext uri="{BB962C8B-B14F-4D97-AF65-F5344CB8AC3E}">
        <p14:creationId xmlns:p14="http://schemas.microsoft.com/office/powerpoint/2010/main" val="25102256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Pie chart</a:t>
            </a:r>
          </a:p>
        </p:txBody>
      </p:sp>
      <p:sp>
        <p:nvSpPr>
          <p:cNvPr id="6" name="Rectangle 5"/>
          <p:cNvSpPr/>
          <p:nvPr/>
        </p:nvSpPr>
        <p:spPr>
          <a:xfrm>
            <a:off x="121929" y="713677"/>
            <a:ext cx="2981457" cy="369332"/>
          </a:xfrm>
          <a:prstGeom prst="rect">
            <a:avLst/>
          </a:prstGeom>
        </p:spPr>
        <p:txBody>
          <a:bodyPr wrap="none">
            <a:spAutoFit/>
          </a:bodyPr>
          <a:lstStyle/>
          <a:p>
            <a:r>
              <a:rPr lang="en-US" dirty="0"/>
              <a:t>Display distribution of a variable</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2" name="Picture 1"/>
          <p:cNvPicPr>
            <a:picLocks noChangeAspect="1"/>
          </p:cNvPicPr>
          <p:nvPr/>
        </p:nvPicPr>
        <p:blipFill>
          <a:blip r:embed="rId4"/>
          <a:stretch>
            <a:fillRect/>
          </a:stretch>
        </p:blipFill>
        <p:spPr>
          <a:xfrm>
            <a:off x="2165683" y="1426859"/>
            <a:ext cx="4532859" cy="4166104"/>
          </a:xfrm>
          <a:prstGeom prst="rect">
            <a:avLst/>
          </a:prstGeom>
        </p:spPr>
      </p:pic>
    </p:spTree>
    <p:extLst>
      <p:ext uri="{BB962C8B-B14F-4D97-AF65-F5344CB8AC3E}">
        <p14:creationId xmlns:p14="http://schemas.microsoft.com/office/powerpoint/2010/main" val="31462970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Scatterplot</a:t>
            </a:r>
          </a:p>
        </p:txBody>
      </p:sp>
      <p:sp>
        <p:nvSpPr>
          <p:cNvPr id="6" name="Rectangle 5"/>
          <p:cNvSpPr/>
          <p:nvPr/>
        </p:nvSpPr>
        <p:spPr>
          <a:xfrm>
            <a:off x="121929" y="713677"/>
            <a:ext cx="4004173" cy="369332"/>
          </a:xfrm>
          <a:prstGeom prst="rect">
            <a:avLst/>
          </a:prstGeom>
        </p:spPr>
        <p:txBody>
          <a:bodyPr wrap="none">
            <a:spAutoFit/>
          </a:bodyPr>
          <a:lstStyle/>
          <a:p>
            <a:r>
              <a:rPr lang="en-US" dirty="0"/>
              <a:t>Display relationship between two variables</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3" name="Picture 2"/>
          <p:cNvPicPr>
            <a:picLocks noChangeAspect="1"/>
          </p:cNvPicPr>
          <p:nvPr/>
        </p:nvPicPr>
        <p:blipFill>
          <a:blip r:embed="rId4"/>
          <a:stretch>
            <a:fillRect/>
          </a:stretch>
        </p:blipFill>
        <p:spPr>
          <a:xfrm>
            <a:off x="285858" y="1636296"/>
            <a:ext cx="8207632" cy="4245128"/>
          </a:xfrm>
          <a:prstGeom prst="rect">
            <a:avLst/>
          </a:prstGeom>
        </p:spPr>
      </p:pic>
    </p:spTree>
    <p:extLst>
      <p:ext uri="{BB962C8B-B14F-4D97-AF65-F5344CB8AC3E}">
        <p14:creationId xmlns:p14="http://schemas.microsoft.com/office/powerpoint/2010/main" val="1459864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Scatterplot matrix</a:t>
            </a:r>
          </a:p>
        </p:txBody>
      </p:sp>
      <p:sp>
        <p:nvSpPr>
          <p:cNvPr id="6" name="Rectangle 5"/>
          <p:cNvSpPr/>
          <p:nvPr/>
        </p:nvSpPr>
        <p:spPr>
          <a:xfrm>
            <a:off x="121929" y="713677"/>
            <a:ext cx="4300729" cy="369332"/>
          </a:xfrm>
          <a:prstGeom prst="rect">
            <a:avLst/>
          </a:prstGeom>
        </p:spPr>
        <p:txBody>
          <a:bodyPr wrap="none">
            <a:spAutoFit/>
          </a:bodyPr>
          <a:lstStyle/>
          <a:p>
            <a:r>
              <a:rPr lang="en-US" dirty="0"/>
              <a:t>Display relationship between multiple variables</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4" name="Picture 3"/>
          <p:cNvPicPr>
            <a:picLocks noChangeAspect="1"/>
          </p:cNvPicPr>
          <p:nvPr/>
        </p:nvPicPr>
        <p:blipFill>
          <a:blip r:embed="rId4"/>
          <a:stretch>
            <a:fillRect/>
          </a:stretch>
        </p:blipFill>
        <p:spPr>
          <a:xfrm>
            <a:off x="1493172" y="1029902"/>
            <a:ext cx="5380786" cy="5304671"/>
          </a:xfrm>
          <a:prstGeom prst="rect">
            <a:avLst/>
          </a:prstGeom>
        </p:spPr>
      </p:pic>
    </p:spTree>
    <p:extLst>
      <p:ext uri="{BB962C8B-B14F-4D97-AF65-F5344CB8AC3E}">
        <p14:creationId xmlns:p14="http://schemas.microsoft.com/office/powerpoint/2010/main" val="368245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0664" y="1801368"/>
            <a:ext cx="7668181" cy="3264408"/>
          </a:xfrm>
          <a:prstGeom prst="rect">
            <a:avLst/>
          </a:prstGeom>
        </p:spPr>
      </p:pic>
    </p:spTree>
    <p:extLst>
      <p:ext uri="{BB962C8B-B14F-4D97-AF65-F5344CB8AC3E}">
        <p14:creationId xmlns:p14="http://schemas.microsoft.com/office/powerpoint/2010/main" val="9105149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Parallel coordinate plot</a:t>
            </a:r>
          </a:p>
        </p:txBody>
      </p:sp>
      <p:sp>
        <p:nvSpPr>
          <p:cNvPr id="6" name="Rectangle 5"/>
          <p:cNvSpPr/>
          <p:nvPr/>
        </p:nvSpPr>
        <p:spPr>
          <a:xfrm>
            <a:off x="121929" y="713677"/>
            <a:ext cx="4300729" cy="369332"/>
          </a:xfrm>
          <a:prstGeom prst="rect">
            <a:avLst/>
          </a:prstGeom>
        </p:spPr>
        <p:txBody>
          <a:bodyPr wrap="none">
            <a:spAutoFit/>
          </a:bodyPr>
          <a:lstStyle/>
          <a:p>
            <a:r>
              <a:rPr lang="en-US" dirty="0"/>
              <a:t>Display relationship between multiple variables</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2" name="Picture 1"/>
          <p:cNvPicPr>
            <a:picLocks noChangeAspect="1"/>
          </p:cNvPicPr>
          <p:nvPr/>
        </p:nvPicPr>
        <p:blipFill>
          <a:blip r:embed="rId4"/>
          <a:stretch>
            <a:fillRect/>
          </a:stretch>
        </p:blipFill>
        <p:spPr>
          <a:xfrm>
            <a:off x="342426" y="1443788"/>
            <a:ext cx="8308309" cy="4532273"/>
          </a:xfrm>
          <a:prstGeom prst="rect">
            <a:avLst/>
          </a:prstGeom>
        </p:spPr>
      </p:pic>
    </p:spTree>
    <p:extLst>
      <p:ext uri="{BB962C8B-B14F-4D97-AF65-F5344CB8AC3E}">
        <p14:creationId xmlns:p14="http://schemas.microsoft.com/office/powerpoint/2010/main" val="758388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Tree</a:t>
            </a:r>
          </a:p>
        </p:txBody>
      </p:sp>
      <p:sp>
        <p:nvSpPr>
          <p:cNvPr id="6" name="Rectangle 5"/>
          <p:cNvSpPr/>
          <p:nvPr/>
        </p:nvSpPr>
        <p:spPr>
          <a:xfrm>
            <a:off x="121929" y="713677"/>
            <a:ext cx="2326471" cy="369332"/>
          </a:xfrm>
          <a:prstGeom prst="rect">
            <a:avLst/>
          </a:prstGeom>
        </p:spPr>
        <p:txBody>
          <a:bodyPr wrap="none">
            <a:spAutoFit/>
          </a:bodyPr>
          <a:lstStyle/>
          <a:p>
            <a:r>
              <a:rPr lang="en-US" dirty="0"/>
              <a:t>Display hierarchical data</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2" name="Picture 1"/>
          <p:cNvPicPr>
            <a:picLocks noChangeAspect="1"/>
          </p:cNvPicPr>
          <p:nvPr/>
        </p:nvPicPr>
        <p:blipFill>
          <a:blip r:embed="rId4"/>
          <a:stretch>
            <a:fillRect/>
          </a:stretch>
        </p:blipFill>
        <p:spPr>
          <a:xfrm>
            <a:off x="1828799" y="1231950"/>
            <a:ext cx="4909969" cy="4883783"/>
          </a:xfrm>
          <a:prstGeom prst="rect">
            <a:avLst/>
          </a:prstGeom>
        </p:spPr>
      </p:pic>
    </p:spTree>
    <p:extLst>
      <p:ext uri="{BB962C8B-B14F-4D97-AF65-F5344CB8AC3E}">
        <p14:creationId xmlns:p14="http://schemas.microsoft.com/office/powerpoint/2010/main" val="2239234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35781" y="558683"/>
            <a:ext cx="6173837" cy="5917640"/>
          </a:xfrm>
          <a:prstGeom prst="rect">
            <a:avLst/>
          </a:prstGeom>
        </p:spPr>
      </p:pic>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Radial tree</a:t>
            </a:r>
          </a:p>
        </p:txBody>
      </p:sp>
      <p:sp>
        <p:nvSpPr>
          <p:cNvPr id="6" name="Rectangle 5"/>
          <p:cNvSpPr/>
          <p:nvPr/>
        </p:nvSpPr>
        <p:spPr>
          <a:xfrm>
            <a:off x="121929" y="713677"/>
            <a:ext cx="2326471" cy="369332"/>
          </a:xfrm>
          <a:prstGeom prst="rect">
            <a:avLst/>
          </a:prstGeom>
        </p:spPr>
        <p:txBody>
          <a:bodyPr wrap="none">
            <a:spAutoFit/>
          </a:bodyPr>
          <a:lstStyle/>
          <a:p>
            <a:r>
              <a:rPr lang="en-US" dirty="0"/>
              <a:t>Display hierarchical data</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4"/>
              </a:rPr>
              <a:t>https://github.com/mbostock/d3/wiki/Gallery</a:t>
            </a:r>
            <a:endParaRPr lang="en-US" dirty="0"/>
          </a:p>
          <a:p>
            <a:endParaRPr lang="en" sz="1100"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6230430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Tree map</a:t>
            </a:r>
          </a:p>
        </p:txBody>
      </p:sp>
      <p:sp>
        <p:nvSpPr>
          <p:cNvPr id="6" name="Rectangle 5"/>
          <p:cNvSpPr/>
          <p:nvPr/>
        </p:nvSpPr>
        <p:spPr>
          <a:xfrm>
            <a:off x="121929" y="713677"/>
            <a:ext cx="2326471" cy="369332"/>
          </a:xfrm>
          <a:prstGeom prst="rect">
            <a:avLst/>
          </a:prstGeom>
        </p:spPr>
        <p:txBody>
          <a:bodyPr wrap="none">
            <a:spAutoFit/>
          </a:bodyPr>
          <a:lstStyle/>
          <a:p>
            <a:r>
              <a:rPr lang="en-US" dirty="0"/>
              <a:t>Display hierarchical data</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2" name="Picture 1"/>
          <p:cNvPicPr>
            <a:picLocks noChangeAspect="1"/>
          </p:cNvPicPr>
          <p:nvPr/>
        </p:nvPicPr>
        <p:blipFill>
          <a:blip r:embed="rId4"/>
          <a:stretch>
            <a:fillRect/>
          </a:stretch>
        </p:blipFill>
        <p:spPr>
          <a:xfrm>
            <a:off x="785902" y="1636293"/>
            <a:ext cx="7425610" cy="3840833"/>
          </a:xfrm>
          <a:prstGeom prst="rect">
            <a:avLst/>
          </a:prstGeom>
        </p:spPr>
      </p:pic>
    </p:spTree>
    <p:extLst>
      <p:ext uri="{BB962C8B-B14F-4D97-AF65-F5344CB8AC3E}">
        <p14:creationId xmlns:p14="http://schemas.microsoft.com/office/powerpoint/2010/main" val="2216131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Force-directed graph</a:t>
            </a:r>
          </a:p>
        </p:txBody>
      </p:sp>
      <p:sp>
        <p:nvSpPr>
          <p:cNvPr id="6" name="Rectangle 5"/>
          <p:cNvSpPr/>
          <p:nvPr/>
        </p:nvSpPr>
        <p:spPr>
          <a:xfrm>
            <a:off x="121929" y="713677"/>
            <a:ext cx="3721083" cy="369332"/>
          </a:xfrm>
          <a:prstGeom prst="rect">
            <a:avLst/>
          </a:prstGeom>
        </p:spPr>
        <p:txBody>
          <a:bodyPr wrap="none">
            <a:spAutoFit/>
          </a:bodyPr>
          <a:lstStyle/>
          <a:p>
            <a:r>
              <a:rPr lang="en-US" dirty="0"/>
              <a:t>Display graphs, networks, relationships</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3" name="Picture 2"/>
          <p:cNvPicPr>
            <a:picLocks noChangeAspect="1"/>
          </p:cNvPicPr>
          <p:nvPr/>
        </p:nvPicPr>
        <p:blipFill>
          <a:blip r:embed="rId4"/>
          <a:stretch>
            <a:fillRect/>
          </a:stretch>
        </p:blipFill>
        <p:spPr>
          <a:xfrm>
            <a:off x="735998" y="1309851"/>
            <a:ext cx="5404920" cy="4651560"/>
          </a:xfrm>
          <a:prstGeom prst="rect">
            <a:avLst/>
          </a:prstGeom>
        </p:spPr>
      </p:pic>
    </p:spTree>
    <p:extLst>
      <p:ext uri="{BB962C8B-B14F-4D97-AF65-F5344CB8AC3E}">
        <p14:creationId xmlns:p14="http://schemas.microsoft.com/office/powerpoint/2010/main" val="29003439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49667" y="1139499"/>
            <a:ext cx="5178279" cy="5106916"/>
          </a:xfrm>
          <a:prstGeom prst="rect">
            <a:avLst/>
          </a:prstGeom>
        </p:spPr>
      </p:pic>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Radial graph</a:t>
            </a:r>
          </a:p>
        </p:txBody>
      </p:sp>
      <p:sp>
        <p:nvSpPr>
          <p:cNvPr id="6" name="Rectangle 5"/>
          <p:cNvSpPr/>
          <p:nvPr/>
        </p:nvSpPr>
        <p:spPr>
          <a:xfrm>
            <a:off x="121929" y="713677"/>
            <a:ext cx="3721083" cy="369332"/>
          </a:xfrm>
          <a:prstGeom prst="rect">
            <a:avLst/>
          </a:prstGeom>
        </p:spPr>
        <p:txBody>
          <a:bodyPr wrap="none">
            <a:spAutoFit/>
          </a:bodyPr>
          <a:lstStyle/>
          <a:p>
            <a:r>
              <a:rPr lang="en-US" dirty="0"/>
              <a:t>Display graphs, networks, relationships</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4"/>
              </a:rPr>
              <a:t>https://github.com/mbostock/d3/wiki/Gallery</a:t>
            </a:r>
            <a:endParaRPr lang="en-US" dirty="0"/>
          </a:p>
          <a:p>
            <a:endParaRPr lang="en" sz="1100"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1025380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2126" y="1020277"/>
            <a:ext cx="5582180" cy="5278037"/>
          </a:xfrm>
          <a:prstGeom prst="rect">
            <a:avLst/>
          </a:prstGeom>
        </p:spPr>
      </p:pic>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Radial graph</a:t>
            </a:r>
          </a:p>
        </p:txBody>
      </p:sp>
      <p:sp>
        <p:nvSpPr>
          <p:cNvPr id="6" name="Rectangle 5"/>
          <p:cNvSpPr/>
          <p:nvPr/>
        </p:nvSpPr>
        <p:spPr>
          <a:xfrm>
            <a:off x="121929" y="713677"/>
            <a:ext cx="3721083" cy="369332"/>
          </a:xfrm>
          <a:prstGeom prst="rect">
            <a:avLst/>
          </a:prstGeom>
        </p:spPr>
        <p:txBody>
          <a:bodyPr wrap="none">
            <a:spAutoFit/>
          </a:bodyPr>
          <a:lstStyle/>
          <a:p>
            <a:r>
              <a:rPr lang="en-US" dirty="0"/>
              <a:t>Display graphs, networks, relationships</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4"/>
              </a:rPr>
              <a:t>https://github.com/mbostock/d3/wiki/Gallery</a:t>
            </a:r>
            <a:endParaRPr lang="en-US" dirty="0"/>
          </a:p>
          <a:p>
            <a:endParaRPr lang="en" sz="1100"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16588009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Co-occurrence matrix</a:t>
            </a:r>
          </a:p>
        </p:txBody>
      </p:sp>
      <p:sp>
        <p:nvSpPr>
          <p:cNvPr id="6" name="Rectangle 5"/>
          <p:cNvSpPr/>
          <p:nvPr/>
        </p:nvSpPr>
        <p:spPr>
          <a:xfrm>
            <a:off x="121929" y="713677"/>
            <a:ext cx="3721083" cy="369332"/>
          </a:xfrm>
          <a:prstGeom prst="rect">
            <a:avLst/>
          </a:prstGeom>
        </p:spPr>
        <p:txBody>
          <a:bodyPr wrap="none">
            <a:spAutoFit/>
          </a:bodyPr>
          <a:lstStyle/>
          <a:p>
            <a:r>
              <a:rPr lang="en-US" dirty="0"/>
              <a:t>Display graphs, networks, relationships</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3" name="Picture 2"/>
          <p:cNvPicPr>
            <a:picLocks noChangeAspect="1"/>
          </p:cNvPicPr>
          <p:nvPr/>
        </p:nvPicPr>
        <p:blipFill>
          <a:blip r:embed="rId4"/>
          <a:stretch>
            <a:fillRect/>
          </a:stretch>
        </p:blipFill>
        <p:spPr>
          <a:xfrm>
            <a:off x="1587141" y="1126156"/>
            <a:ext cx="5164130" cy="5104981"/>
          </a:xfrm>
          <a:prstGeom prst="rect">
            <a:avLst/>
          </a:prstGeom>
        </p:spPr>
      </p:pic>
    </p:spTree>
    <p:extLst>
      <p:ext uri="{BB962C8B-B14F-4D97-AF65-F5344CB8AC3E}">
        <p14:creationId xmlns:p14="http://schemas.microsoft.com/office/powerpoint/2010/main" val="17761207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Sankey diagram</a:t>
            </a:r>
          </a:p>
        </p:txBody>
      </p:sp>
      <p:sp>
        <p:nvSpPr>
          <p:cNvPr id="6" name="Rectangle 5"/>
          <p:cNvSpPr/>
          <p:nvPr/>
        </p:nvSpPr>
        <p:spPr>
          <a:xfrm>
            <a:off x="121929" y="713677"/>
            <a:ext cx="2894895" cy="369332"/>
          </a:xfrm>
          <a:prstGeom prst="rect">
            <a:avLst/>
          </a:prstGeom>
        </p:spPr>
        <p:txBody>
          <a:bodyPr wrap="none">
            <a:spAutoFit/>
          </a:bodyPr>
          <a:lstStyle/>
          <a:p>
            <a:r>
              <a:rPr lang="en-US" dirty="0"/>
              <a:t>Display flow amongst entities</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3" name="Picture 2"/>
          <p:cNvPicPr>
            <a:picLocks noChangeAspect="1"/>
          </p:cNvPicPr>
          <p:nvPr/>
        </p:nvPicPr>
        <p:blipFill>
          <a:blip r:embed="rId4"/>
          <a:stretch>
            <a:fillRect/>
          </a:stretch>
        </p:blipFill>
        <p:spPr>
          <a:xfrm>
            <a:off x="500653" y="1453415"/>
            <a:ext cx="8109819" cy="4288583"/>
          </a:xfrm>
          <a:prstGeom prst="rect">
            <a:avLst/>
          </a:prstGeom>
        </p:spPr>
      </p:pic>
    </p:spTree>
    <p:extLst>
      <p:ext uri="{BB962C8B-B14F-4D97-AF65-F5344CB8AC3E}">
        <p14:creationId xmlns:p14="http://schemas.microsoft.com/office/powerpoint/2010/main" val="29285205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Maps</a:t>
            </a:r>
          </a:p>
        </p:txBody>
      </p:sp>
      <p:sp>
        <p:nvSpPr>
          <p:cNvPr id="6" name="Rectangle 5"/>
          <p:cNvSpPr/>
          <p:nvPr/>
        </p:nvSpPr>
        <p:spPr>
          <a:xfrm>
            <a:off x="121929" y="713677"/>
            <a:ext cx="2353080" cy="369332"/>
          </a:xfrm>
          <a:prstGeom prst="rect">
            <a:avLst/>
          </a:prstGeom>
        </p:spPr>
        <p:txBody>
          <a:bodyPr wrap="none">
            <a:spAutoFit/>
          </a:bodyPr>
          <a:lstStyle/>
          <a:p>
            <a:r>
              <a:rPr lang="en-US" dirty="0"/>
              <a:t>Display a spatial variable</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hlinkClick r:id="rId3"/>
              </a:rPr>
              <a:t>https://github.com/mbostock/d3/wiki/Gallery</a:t>
            </a:r>
            <a:endParaRPr lang="en-US" dirty="0"/>
          </a:p>
          <a:p>
            <a:endParaRPr lang="en" sz="1100" kern="0" dirty="0">
              <a:solidFill>
                <a:srgbClr val="000000"/>
              </a:solidFill>
              <a:latin typeface="Arial"/>
              <a:ea typeface="Arial"/>
              <a:cs typeface="Arial"/>
              <a:sym typeface="Arial"/>
              <a:rtl val="0"/>
            </a:endParaRPr>
          </a:p>
        </p:txBody>
      </p:sp>
      <p:pic>
        <p:nvPicPr>
          <p:cNvPr id="4" name="Picture 3"/>
          <p:cNvPicPr>
            <a:picLocks noChangeAspect="1"/>
          </p:cNvPicPr>
          <p:nvPr/>
        </p:nvPicPr>
        <p:blipFill>
          <a:blip r:embed="rId4"/>
          <a:stretch>
            <a:fillRect/>
          </a:stretch>
        </p:blipFill>
        <p:spPr>
          <a:xfrm>
            <a:off x="836078" y="1241658"/>
            <a:ext cx="7535459" cy="4746704"/>
          </a:xfrm>
          <a:prstGeom prst="rect">
            <a:avLst/>
          </a:prstGeom>
        </p:spPr>
      </p:pic>
    </p:spTree>
    <p:extLst>
      <p:ext uri="{BB962C8B-B14F-4D97-AF65-F5344CB8AC3E}">
        <p14:creationId xmlns:p14="http://schemas.microsoft.com/office/powerpoint/2010/main" val="379586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28650" y="2091237"/>
            <a:ext cx="7886700" cy="4404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el"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el"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el"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el"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el"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Highest bandwidth sense</a:t>
            </a:r>
          </a:p>
          <a:p>
            <a:pPr marL="0" indent="0" algn="ctr">
              <a:buNone/>
            </a:pPr>
            <a:r>
              <a:rPr lang="en-US" sz="3200" dirty="0"/>
              <a:t>Fast, parallel</a:t>
            </a:r>
          </a:p>
          <a:p>
            <a:pPr marL="0" indent="0" algn="ctr">
              <a:buNone/>
            </a:pPr>
            <a:r>
              <a:rPr lang="en-US" sz="3200" dirty="0"/>
              <a:t>Pattern recognition</a:t>
            </a:r>
          </a:p>
          <a:p>
            <a:pPr marL="0" indent="0" algn="ctr">
              <a:buNone/>
            </a:pPr>
            <a:r>
              <a:rPr lang="en-US" sz="3200" dirty="0"/>
              <a:t>Pre-attentive</a:t>
            </a:r>
          </a:p>
          <a:p>
            <a:pPr marL="0" indent="0" algn="ctr">
              <a:buNone/>
            </a:pPr>
            <a:r>
              <a:rPr lang="en-US" sz="3200" dirty="0"/>
              <a:t>Extends memory and cognitive capacity</a:t>
            </a:r>
          </a:p>
          <a:p>
            <a:pPr marL="0" indent="0" algn="ctr">
              <a:buNone/>
            </a:pPr>
            <a:r>
              <a:rPr lang="en-US" sz="3200" dirty="0"/>
              <a:t>People think visually</a:t>
            </a:r>
          </a:p>
        </p:txBody>
      </p:sp>
      <p:sp>
        <p:nvSpPr>
          <p:cNvPr id="9" name="Title 1"/>
          <p:cNvSpPr txBox="1">
            <a:spLocks/>
          </p:cNvSpPr>
          <p:nvPr/>
        </p:nvSpPr>
        <p:spPr>
          <a:xfrm>
            <a:off x="1" y="479924"/>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pPr algn="ctr"/>
            <a:r>
              <a:rPr lang="en-US" sz="5400" dirty="0"/>
              <a:t>Human Vision</a:t>
            </a:r>
          </a:p>
        </p:txBody>
      </p:sp>
    </p:spTree>
    <p:extLst>
      <p:ext uri="{BB962C8B-B14F-4D97-AF65-F5344CB8AC3E}">
        <p14:creationId xmlns:p14="http://schemas.microsoft.com/office/powerpoint/2010/main" val="20255659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53" y="-214132"/>
            <a:ext cx="91440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Maps</a:t>
            </a:r>
          </a:p>
        </p:txBody>
      </p:sp>
      <p:sp>
        <p:nvSpPr>
          <p:cNvPr id="6" name="Rectangle 5"/>
          <p:cNvSpPr/>
          <p:nvPr/>
        </p:nvSpPr>
        <p:spPr>
          <a:xfrm>
            <a:off x="121929" y="713677"/>
            <a:ext cx="2353080" cy="369332"/>
          </a:xfrm>
          <a:prstGeom prst="rect">
            <a:avLst/>
          </a:prstGeom>
        </p:spPr>
        <p:txBody>
          <a:bodyPr wrap="none">
            <a:spAutoFit/>
          </a:bodyPr>
          <a:lstStyle/>
          <a:p>
            <a:r>
              <a:rPr lang="en-US" dirty="0"/>
              <a:t>Display a spatial variable</a:t>
            </a:r>
          </a:p>
        </p:txBody>
      </p:sp>
      <p:sp>
        <p:nvSpPr>
          <p:cNvPr id="9" name="Shape 195"/>
          <p:cNvSpPr txBox="1"/>
          <p:nvPr/>
        </p:nvSpPr>
        <p:spPr>
          <a:xfrm>
            <a:off x="0" y="6379168"/>
            <a:ext cx="4800600" cy="354599"/>
          </a:xfrm>
          <a:prstGeom prst="rect">
            <a:avLst/>
          </a:prstGeom>
        </p:spPr>
        <p:txBody>
          <a:bodyPr lIns="91425" tIns="91425" rIns="91425" bIns="91425" anchor="t" anchorCtr="0">
            <a:noAutofit/>
          </a:bodyPr>
          <a:lstStyle/>
          <a:p>
            <a:r>
              <a:rPr lang="en-US" dirty="0"/>
              <a:t>[New York Times]</a:t>
            </a:r>
          </a:p>
          <a:p>
            <a:endParaRPr lang="en" sz="1100" kern="0" dirty="0">
              <a:solidFill>
                <a:srgbClr val="000000"/>
              </a:solidFill>
              <a:latin typeface="Arial"/>
              <a:ea typeface="Arial"/>
              <a:cs typeface="Arial"/>
              <a:sym typeface="Arial"/>
              <a:rtl val="0"/>
            </a:endParaRPr>
          </a:p>
        </p:txBody>
      </p:sp>
      <p:pic>
        <p:nvPicPr>
          <p:cNvPr id="8" name="Picture 7"/>
          <p:cNvPicPr>
            <a:picLocks noChangeAspect="1"/>
          </p:cNvPicPr>
          <p:nvPr/>
        </p:nvPicPr>
        <p:blipFill>
          <a:blip r:embed="rId3"/>
          <a:stretch>
            <a:fillRect/>
          </a:stretch>
        </p:blipFill>
        <p:spPr>
          <a:xfrm>
            <a:off x="4676470" y="2088681"/>
            <a:ext cx="3725679" cy="2545881"/>
          </a:xfrm>
          <a:prstGeom prst="rect">
            <a:avLst/>
          </a:prstGeom>
        </p:spPr>
      </p:pic>
      <p:sp>
        <p:nvSpPr>
          <p:cNvPr id="10" name="Shape 195"/>
          <p:cNvSpPr txBox="1"/>
          <p:nvPr/>
        </p:nvSpPr>
        <p:spPr>
          <a:xfrm>
            <a:off x="1605815" y="4577639"/>
            <a:ext cx="1868905" cy="446748"/>
          </a:xfrm>
          <a:prstGeom prst="rect">
            <a:avLst/>
          </a:prstGeom>
        </p:spPr>
        <p:txBody>
          <a:bodyPr lIns="91425" tIns="91425" rIns="91425" bIns="91425" anchor="t" anchorCtr="0">
            <a:noAutofit/>
          </a:bodyPr>
          <a:lstStyle/>
          <a:p>
            <a:r>
              <a:rPr lang="en-US" dirty="0"/>
              <a:t>Kendrick Perkins </a:t>
            </a:r>
            <a:endParaRPr lang="en" sz="1100" kern="0" dirty="0">
              <a:solidFill>
                <a:srgbClr val="000000"/>
              </a:solidFill>
              <a:latin typeface="Arial"/>
              <a:ea typeface="Arial"/>
              <a:cs typeface="Arial"/>
              <a:sym typeface="Arial"/>
              <a:rtl val="0"/>
            </a:endParaRPr>
          </a:p>
        </p:txBody>
      </p:sp>
      <p:sp>
        <p:nvSpPr>
          <p:cNvPr id="11" name="Shape 195"/>
          <p:cNvSpPr txBox="1"/>
          <p:nvPr/>
        </p:nvSpPr>
        <p:spPr>
          <a:xfrm>
            <a:off x="5839328" y="4576036"/>
            <a:ext cx="1629877" cy="446748"/>
          </a:xfrm>
          <a:prstGeom prst="rect">
            <a:avLst/>
          </a:prstGeom>
        </p:spPr>
        <p:txBody>
          <a:bodyPr lIns="91425" tIns="91425" rIns="91425" bIns="91425" anchor="t" anchorCtr="0">
            <a:noAutofit/>
          </a:bodyPr>
          <a:lstStyle/>
          <a:p>
            <a:r>
              <a:rPr lang="en-US" dirty="0"/>
              <a:t>James Harden</a:t>
            </a:r>
            <a:endParaRPr lang="en" sz="1100" kern="0" dirty="0">
              <a:solidFill>
                <a:srgbClr val="000000"/>
              </a:solidFill>
              <a:latin typeface="Arial"/>
              <a:ea typeface="Arial"/>
              <a:cs typeface="Arial"/>
              <a:sym typeface="Arial"/>
              <a:rtl val="0"/>
            </a:endParaRPr>
          </a:p>
        </p:txBody>
      </p:sp>
      <p:pic>
        <p:nvPicPr>
          <p:cNvPr id="12" name="Picture 11"/>
          <p:cNvPicPr>
            <a:picLocks noChangeAspect="1"/>
          </p:cNvPicPr>
          <p:nvPr/>
        </p:nvPicPr>
        <p:blipFill>
          <a:blip r:embed="rId4"/>
          <a:stretch>
            <a:fillRect/>
          </a:stretch>
        </p:blipFill>
        <p:spPr>
          <a:xfrm>
            <a:off x="421639" y="2158634"/>
            <a:ext cx="3930852" cy="2482978"/>
          </a:xfrm>
          <a:prstGeom prst="rect">
            <a:avLst/>
          </a:prstGeom>
        </p:spPr>
      </p:pic>
    </p:spTree>
    <p:extLst>
      <p:ext uri="{BB962C8B-B14F-4D97-AF65-F5344CB8AC3E}">
        <p14:creationId xmlns:p14="http://schemas.microsoft.com/office/powerpoint/2010/main" val="26678537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0BF7DE-703E-F34F-9810-C9D55B613CF3}"/>
              </a:ext>
            </a:extLst>
          </p:cNvPr>
          <p:cNvSpPr>
            <a:spLocks noGrp="1"/>
          </p:cNvSpPr>
          <p:nvPr>
            <p:ph type="title"/>
          </p:nvPr>
        </p:nvSpPr>
        <p:spPr>
          <a:xfrm>
            <a:off x="735106" y="2684794"/>
            <a:ext cx="8408894" cy="2644588"/>
          </a:xfrm>
        </p:spPr>
        <p:txBody>
          <a:bodyPr>
            <a:noAutofit/>
          </a:bodyPr>
          <a:lstStyle/>
          <a:p>
            <a:r>
              <a:rPr lang="en-US" sz="3200" dirty="0"/>
              <a:t>A: Map</a:t>
            </a:r>
            <a:br>
              <a:rPr lang="en-US" sz="3200" dirty="0"/>
            </a:br>
            <a:r>
              <a:rPr lang="en-US" sz="3200" dirty="0"/>
              <a:t>B: Scatterplot</a:t>
            </a:r>
            <a:br>
              <a:rPr lang="en-US" sz="3200" dirty="0"/>
            </a:br>
            <a:r>
              <a:rPr lang="en-US" sz="3200" dirty="0"/>
              <a:t>C: Tree map</a:t>
            </a:r>
            <a:br>
              <a:rPr lang="en-US" sz="3200" dirty="0"/>
            </a:br>
            <a:r>
              <a:rPr lang="en-US" sz="3200" dirty="0"/>
              <a:t>D: Pie chart </a:t>
            </a:r>
            <a:br>
              <a:rPr lang="en-US" sz="2400" dirty="0"/>
            </a:br>
            <a:br>
              <a:rPr lang="en-US" sz="2400" dirty="0"/>
            </a:br>
            <a:r>
              <a:rPr lang="en-US" sz="2400" dirty="0">
                <a:hlinkClick r:id="rId3"/>
              </a:rPr>
              <a:t>https://clicker.csail.mit.edu/6.S080</a:t>
            </a:r>
            <a:endParaRPr lang="en-US" sz="2400" dirty="0"/>
          </a:p>
        </p:txBody>
      </p:sp>
      <p:sp>
        <p:nvSpPr>
          <p:cNvPr id="10" name="Rectangle 9">
            <a:extLst>
              <a:ext uri="{FF2B5EF4-FFF2-40B4-BE49-F238E27FC236}">
                <a16:creationId xmlns:a16="http://schemas.microsoft.com/office/drawing/2014/main" id="{6A61429A-87A2-7746-B7DE-4D75962CD3DA}"/>
              </a:ext>
            </a:extLst>
          </p:cNvPr>
          <p:cNvSpPr/>
          <p:nvPr/>
        </p:nvSpPr>
        <p:spPr>
          <a:xfrm>
            <a:off x="645948" y="2100019"/>
            <a:ext cx="8282899" cy="584775"/>
          </a:xfrm>
          <a:prstGeom prst="rect">
            <a:avLst/>
          </a:prstGeom>
        </p:spPr>
        <p:txBody>
          <a:bodyPr wrap="square">
            <a:spAutoFit/>
          </a:bodyPr>
          <a:lstStyle/>
          <a:p>
            <a:r>
              <a:rPr lang="en-US" sz="3200" b="1" dirty="0"/>
              <a:t>Display relationship between two variables (Q, Q)?</a:t>
            </a:r>
          </a:p>
        </p:txBody>
      </p:sp>
    </p:spTree>
    <p:extLst>
      <p:ext uri="{BB962C8B-B14F-4D97-AF65-F5344CB8AC3E}">
        <p14:creationId xmlns:p14="http://schemas.microsoft.com/office/powerpoint/2010/main" val="14109536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157272-7D89-654E-B40E-F10ACCEED0FB}"/>
              </a:ext>
            </a:extLst>
          </p:cNvPr>
          <p:cNvPicPr>
            <a:picLocks noChangeAspect="1"/>
          </p:cNvPicPr>
          <p:nvPr/>
        </p:nvPicPr>
        <p:blipFill>
          <a:blip r:embed="rId2"/>
          <a:stretch>
            <a:fillRect/>
          </a:stretch>
        </p:blipFill>
        <p:spPr>
          <a:xfrm>
            <a:off x="1624331" y="1649506"/>
            <a:ext cx="5814776" cy="3309282"/>
          </a:xfrm>
          <a:prstGeom prst="rect">
            <a:avLst/>
          </a:prstGeom>
        </p:spPr>
      </p:pic>
    </p:spTree>
    <p:extLst>
      <p:ext uri="{BB962C8B-B14F-4D97-AF65-F5344CB8AC3E}">
        <p14:creationId xmlns:p14="http://schemas.microsoft.com/office/powerpoint/2010/main" val="6744888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6600" y="1003300"/>
            <a:ext cx="7607300" cy="2246769"/>
          </a:xfrm>
          <a:prstGeom prst="rect">
            <a:avLst/>
          </a:prstGeom>
          <a:noFill/>
        </p:spPr>
        <p:txBody>
          <a:bodyPr wrap="square" rtlCol="0">
            <a:spAutoFit/>
          </a:bodyPr>
          <a:lstStyle/>
          <a:p>
            <a:r>
              <a:rPr lang="en-US" sz="2800" b="1" dirty="0"/>
              <a:t>Expressiveness</a:t>
            </a:r>
          </a:p>
          <a:p>
            <a:r>
              <a:rPr lang="en-US" sz="2800" dirty="0"/>
              <a:t>A set of facts is expressible in a visual language if the sentences (i.e. the visualizations) in the language express all the facts in the set of data, and only the facts in the data.</a:t>
            </a:r>
          </a:p>
        </p:txBody>
      </p:sp>
      <p:sp>
        <p:nvSpPr>
          <p:cNvPr id="5" name="Rectangle 4"/>
          <p:cNvSpPr/>
          <p:nvPr/>
        </p:nvSpPr>
        <p:spPr>
          <a:xfrm>
            <a:off x="736600" y="3506738"/>
            <a:ext cx="7886700" cy="2246769"/>
          </a:xfrm>
          <a:prstGeom prst="rect">
            <a:avLst/>
          </a:prstGeom>
        </p:spPr>
        <p:txBody>
          <a:bodyPr wrap="square">
            <a:spAutoFit/>
          </a:bodyPr>
          <a:lstStyle/>
          <a:p>
            <a:r>
              <a:rPr lang="en-US" sz="2800" b="1" dirty="0"/>
              <a:t>Effectiveness</a:t>
            </a:r>
          </a:p>
          <a:p>
            <a:r>
              <a:rPr lang="en-US" sz="2800" dirty="0"/>
              <a:t>A visualization is more effective than another visualization if the information conveyed by one visualization is more readily perceived than the information in the other visualization.</a:t>
            </a:r>
          </a:p>
        </p:txBody>
      </p:sp>
      <p:sp>
        <p:nvSpPr>
          <p:cNvPr id="6" name="Shape 195"/>
          <p:cNvSpPr txBox="1"/>
          <p:nvPr/>
        </p:nvSpPr>
        <p:spPr>
          <a:xfrm>
            <a:off x="0" y="6379168"/>
            <a:ext cx="4800600" cy="354599"/>
          </a:xfrm>
          <a:prstGeom prst="rect">
            <a:avLst/>
          </a:prstGeom>
        </p:spPr>
        <p:txBody>
          <a:bodyPr lIns="91425" tIns="91425" rIns="91425" bIns="91425" anchor="t" anchorCtr="0">
            <a:noAutofit/>
          </a:bodyPr>
          <a:lstStyle/>
          <a:p>
            <a:r>
              <a:rPr lang="en-US" dirty="0"/>
              <a:t>[</a:t>
            </a:r>
            <a:r>
              <a:rPr lang="en-US" dirty="0" err="1"/>
              <a:t>Mackinlay</a:t>
            </a:r>
            <a:r>
              <a:rPr lang="en-US" dirty="0"/>
              <a:t>, APT, 1986]</a:t>
            </a:r>
            <a:endParaRPr lang="en" sz="1100"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7828297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03871" y="469900"/>
            <a:ext cx="6558458" cy="5799571"/>
          </a:xfrm>
          <a:prstGeom prst="rect">
            <a:avLst/>
          </a:prstGeom>
        </p:spPr>
      </p:pic>
      <p:sp>
        <p:nvSpPr>
          <p:cNvPr id="6" name="Rectangle 5"/>
          <p:cNvSpPr/>
          <p:nvPr/>
        </p:nvSpPr>
        <p:spPr>
          <a:xfrm>
            <a:off x="0" y="6488668"/>
            <a:ext cx="1469911" cy="369332"/>
          </a:xfrm>
          <a:prstGeom prst="rect">
            <a:avLst/>
          </a:prstGeom>
        </p:spPr>
        <p:txBody>
          <a:bodyPr wrap="none">
            <a:spAutoFit/>
          </a:bodyPr>
          <a:lstStyle/>
          <a:p>
            <a:r>
              <a:rPr lang="en-US" dirty="0"/>
              <a:t>[Fisher, 1936]</a:t>
            </a:r>
          </a:p>
        </p:txBody>
      </p:sp>
      <p:sp>
        <p:nvSpPr>
          <p:cNvPr id="7" name="Rectangle 6"/>
          <p:cNvSpPr/>
          <p:nvPr/>
        </p:nvSpPr>
        <p:spPr>
          <a:xfrm>
            <a:off x="3094075" y="1110501"/>
            <a:ext cx="871870" cy="4960689"/>
          </a:xfrm>
          <a:prstGeom prst="rect">
            <a:avLst/>
          </a:prstGeom>
          <a:solidFill>
            <a:schemeClr val="accent1">
              <a:alpha val="34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0394" y="1110500"/>
            <a:ext cx="1514520" cy="4960689"/>
          </a:xfrm>
          <a:prstGeom prst="rect">
            <a:avLst/>
          </a:prstGeom>
          <a:solidFill>
            <a:schemeClr val="accent1">
              <a:alpha val="34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4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02754" cy="1325563"/>
          </a:xfrm>
        </p:spPr>
        <p:txBody>
          <a:bodyPr>
            <a:normAutofit/>
          </a:bodyPr>
          <a:lstStyle/>
          <a:p>
            <a:r>
              <a:rPr lang="en-US" dirty="0"/>
              <a:t>Example 1: Cannot express the facts</a:t>
            </a:r>
          </a:p>
        </p:txBody>
      </p:sp>
      <p:sp>
        <p:nvSpPr>
          <p:cNvPr id="3" name="Content Placeholder 2"/>
          <p:cNvSpPr>
            <a:spLocks noGrp="1"/>
          </p:cNvSpPr>
          <p:nvPr>
            <p:ph idx="1"/>
          </p:nvPr>
        </p:nvSpPr>
        <p:spPr>
          <a:xfrm>
            <a:off x="107977" y="1016057"/>
            <a:ext cx="8686800" cy="4351338"/>
          </a:xfrm>
        </p:spPr>
        <p:txBody>
          <a:bodyPr>
            <a:normAutofit/>
          </a:bodyPr>
          <a:lstStyle/>
          <a:p>
            <a:pPr marL="0" indent="0">
              <a:buNone/>
            </a:pPr>
            <a:r>
              <a:rPr lang="en-US" sz="2400" dirty="0"/>
              <a:t>A one-to-many (1-&gt;N) relation cannot be expressed in a single horizontal dot plot because multiple tuples are mapped to the same position.</a:t>
            </a:r>
          </a:p>
        </p:txBody>
      </p:sp>
      <p:pic>
        <p:nvPicPr>
          <p:cNvPr id="4" name="Picture 3"/>
          <p:cNvPicPr>
            <a:picLocks noChangeAspect="1"/>
          </p:cNvPicPr>
          <p:nvPr/>
        </p:nvPicPr>
        <p:blipFill>
          <a:blip r:embed="rId3"/>
          <a:stretch>
            <a:fillRect/>
          </a:stretch>
        </p:blipFill>
        <p:spPr>
          <a:xfrm>
            <a:off x="2166544" y="3191726"/>
            <a:ext cx="6736210" cy="98153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4"/>
          <a:stretch>
            <a:fillRect/>
          </a:stretch>
        </p:blipFill>
        <p:spPr>
          <a:xfrm>
            <a:off x="215954" y="4555446"/>
            <a:ext cx="8686800" cy="214390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59070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2247" y="2025250"/>
            <a:ext cx="5780739" cy="4497788"/>
          </a:xfrm>
          <a:prstGeom prst="rect">
            <a:avLst/>
          </a:prstGeom>
        </p:spPr>
      </p:pic>
      <p:sp>
        <p:nvSpPr>
          <p:cNvPr id="9" name="Title 1"/>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bel" panose="02000506030000020004" pitchFamily="2" charset="0"/>
                <a:ea typeface="+mj-ea"/>
                <a:cs typeface="+mj-cs"/>
              </a:defRPr>
            </a:lvl1pPr>
          </a:lstStyle>
          <a:p>
            <a:r>
              <a:rPr lang="en-US" dirty="0"/>
              <a:t>Example 2: Express facts not in the data</a:t>
            </a:r>
          </a:p>
        </p:txBody>
      </p:sp>
      <p:sp>
        <p:nvSpPr>
          <p:cNvPr id="10" name="Content Placeholder 2"/>
          <p:cNvSpPr txBox="1">
            <a:spLocks/>
          </p:cNvSpPr>
          <p:nvPr/>
        </p:nvSpPr>
        <p:spPr>
          <a:xfrm>
            <a:off x="37116" y="1033463"/>
            <a:ext cx="8686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el"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el"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el"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el"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el"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 length is interpreted as a quantitative value;</a:t>
            </a:r>
          </a:p>
          <a:p>
            <a:pPr marL="0" indent="0">
              <a:buNone/>
            </a:pPr>
            <a:r>
              <a:rPr lang="en-US" sz="2400" dirty="0"/>
              <a:t>Length of bar says something untrue about Nominal data</a:t>
            </a:r>
          </a:p>
        </p:txBody>
      </p:sp>
    </p:spTree>
    <p:extLst>
      <p:ext uri="{BB962C8B-B14F-4D97-AF65-F5344CB8AC3E}">
        <p14:creationId xmlns:p14="http://schemas.microsoft.com/office/powerpoint/2010/main" val="16880280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4621" y="1244600"/>
            <a:ext cx="5934599" cy="4639072"/>
          </a:xfrm>
          <a:prstGeom prst="rect">
            <a:avLst/>
          </a:prstGeom>
        </p:spPr>
      </p:pic>
    </p:spTree>
    <p:extLst>
      <p:ext uri="{BB962C8B-B14F-4D97-AF65-F5344CB8AC3E}">
        <p14:creationId xmlns:p14="http://schemas.microsoft.com/office/powerpoint/2010/main" val="3875441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02754" cy="1325563"/>
          </a:xfrm>
        </p:spPr>
        <p:txBody>
          <a:bodyPr>
            <a:normAutofit/>
          </a:bodyPr>
          <a:lstStyle/>
          <a:p>
            <a:r>
              <a:rPr lang="en-US" dirty="0"/>
              <a:t>Example 4: Effectiveness</a:t>
            </a:r>
          </a:p>
        </p:txBody>
      </p:sp>
      <p:sp>
        <p:nvSpPr>
          <p:cNvPr id="3" name="Content Placeholder 2"/>
          <p:cNvSpPr>
            <a:spLocks noGrp="1"/>
          </p:cNvSpPr>
          <p:nvPr>
            <p:ph idx="1"/>
          </p:nvPr>
        </p:nvSpPr>
        <p:spPr>
          <a:xfrm>
            <a:off x="107977" y="1016057"/>
            <a:ext cx="8686800" cy="4351338"/>
          </a:xfrm>
        </p:spPr>
        <p:txBody>
          <a:bodyPr>
            <a:normAutofit/>
          </a:bodyPr>
          <a:lstStyle/>
          <a:p>
            <a:pPr marL="0" indent="0">
              <a:buNone/>
            </a:pPr>
            <a:endParaRPr lang="en-US" sz="2400" dirty="0"/>
          </a:p>
        </p:txBody>
      </p:sp>
      <p:pic>
        <p:nvPicPr>
          <p:cNvPr id="4" name="Picture 3"/>
          <p:cNvPicPr>
            <a:picLocks noChangeAspect="1"/>
          </p:cNvPicPr>
          <p:nvPr/>
        </p:nvPicPr>
        <p:blipFill>
          <a:blip r:embed="rId3"/>
          <a:stretch>
            <a:fillRect/>
          </a:stretch>
        </p:blipFill>
        <p:spPr>
          <a:xfrm>
            <a:off x="2166544" y="1921726"/>
            <a:ext cx="6736210" cy="98153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4"/>
          <a:stretch>
            <a:fillRect/>
          </a:stretch>
        </p:blipFill>
        <p:spPr>
          <a:xfrm>
            <a:off x="215954" y="3666446"/>
            <a:ext cx="8686800" cy="214390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310009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842" b="842"/>
          <a:stretch>
            <a:fillRect/>
          </a:stretch>
        </p:blipFill>
        <p:spPr>
          <a:xfrm>
            <a:off x="656028" y="944645"/>
            <a:ext cx="8229600" cy="5257719"/>
          </a:xfrm>
        </p:spPr>
      </p:pic>
    </p:spTree>
    <p:extLst>
      <p:ext uri="{BB962C8B-B14F-4D97-AF65-F5344CB8AC3E}">
        <p14:creationId xmlns:p14="http://schemas.microsoft.com/office/powerpoint/2010/main" val="14806149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bel"/>
        <a:ea typeface=""/>
        <a:cs typeface=""/>
      </a:majorFont>
      <a:minorFont>
        <a:latin typeface="Abe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8326</TotalTime>
  <Words>4127</Words>
  <Application>Microsoft Office PowerPoint</Application>
  <PresentationFormat>On-screen Show (4:3)</PresentationFormat>
  <Paragraphs>695</Paragraphs>
  <Slides>120</Slides>
  <Notes>83</Notes>
  <HiddenSlides>8</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120</vt:i4>
      </vt:variant>
    </vt:vector>
  </HeadingPairs>
  <TitlesOfParts>
    <vt:vector size="126" baseType="lpstr">
      <vt:lpstr>Abel</vt:lpstr>
      <vt:lpstr>Bebas Neue</vt:lpstr>
      <vt:lpstr>Angsana New</vt:lpstr>
      <vt:lpstr>Arial</vt:lpstr>
      <vt:lpstr>Calibri</vt:lpstr>
      <vt:lpstr>Office Theme</vt:lpstr>
      <vt:lpstr>Visualization</vt:lpstr>
      <vt:lpstr>PowerPoint Presentation</vt:lpstr>
      <vt:lpstr>PowerPoint Presentation</vt:lpstr>
      <vt:lpstr>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create visualizations?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create visualizations?</vt:lpstr>
      <vt:lpstr>How do we create visualizations?</vt:lpstr>
      <vt:lpstr>PowerPoint Presentation</vt:lpstr>
      <vt:lpstr>PowerPoint Presentation</vt:lpstr>
      <vt:lpstr>Data &amp; Domain</vt:lpstr>
      <vt:lpstr>PowerPoint Presentation</vt:lpstr>
      <vt:lpstr>PowerPoint Presentation</vt:lpstr>
      <vt:lpstr>PowerPoint Presentation</vt:lpstr>
      <vt:lpstr>PowerPoint Presentation</vt:lpstr>
      <vt:lpstr>PowerPoint Presentation</vt:lpstr>
      <vt:lpstr>PowerPoint Presentation</vt:lpstr>
      <vt:lpstr>A: O, O, O B: Q, Q, N C: O, O, N D: Q, Q, Q   https://clicker.csail.mit.edu/6.S080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Map B: Scatterplot C: Tree map D: Pie chart   https://clicker.csail.mit.edu/6.S080</vt:lpstr>
      <vt:lpstr>PowerPoint Presentation</vt:lpstr>
      <vt:lpstr>PowerPoint Presentation</vt:lpstr>
      <vt:lpstr>PowerPoint Presentation</vt:lpstr>
      <vt:lpstr>Example 1: Cannot express the facts</vt:lpstr>
      <vt:lpstr>PowerPoint Presentation</vt:lpstr>
      <vt:lpstr>PowerPoint Presentation</vt:lpstr>
      <vt:lpstr>Example 4: Effectiveness</vt:lpstr>
      <vt:lpstr>PowerPoint Presentation</vt:lpstr>
      <vt:lpstr>PowerPoint Presentation</vt:lpstr>
      <vt:lpstr>PowerPoint Presentation</vt:lpstr>
      <vt:lpstr>Tufte’s Rules</vt:lpstr>
      <vt:lpstr>Avoid Chartjunk</vt:lpstr>
      <vt:lpstr>Maximize Data-Ink Ratio </vt:lpstr>
      <vt:lpstr>PowerPoint Presentation</vt:lpstr>
      <vt:lpstr>PowerPoint Presentation</vt:lpstr>
      <vt:lpstr>Interaction</vt:lpstr>
      <vt:lpstr>PowerPoint Presentation</vt:lpstr>
      <vt:lpstr>PowerPoint Presentation</vt:lpstr>
      <vt:lpstr>PowerPoint Presentation</vt:lpstr>
      <vt:lpstr>PowerPoint Presentation</vt:lpstr>
      <vt:lpstr>Animation</vt:lpstr>
      <vt:lpstr>Why Use Animation?</vt:lpstr>
      <vt:lpstr>PowerPoint Presentation</vt:lpstr>
      <vt:lpstr>PowerPoint Presentation</vt:lpstr>
      <vt:lpstr>PowerPoint Presentation</vt:lpstr>
      <vt:lpstr>Courses</vt:lpstr>
      <vt:lpstr>press “A” to let us know you are here  https://clicker.csail.mit.edu/6.S080</vt:lpstr>
      <vt:lpstr>Blogs &amp; Websites</vt:lpstr>
      <vt:lpstr>Articles &amp; Others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Visualization</dc:title>
  <dc:creator>Emanuel Zgraggen</dc:creator>
  <cp:lastModifiedBy>Matthew Perron</cp:lastModifiedBy>
  <cp:revision>140</cp:revision>
  <dcterms:created xsi:type="dcterms:W3CDTF">2015-02-22T18:37:37Z</dcterms:created>
  <dcterms:modified xsi:type="dcterms:W3CDTF">2019-10-21T18:05:13Z</dcterms:modified>
</cp:coreProperties>
</file>