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62"/>
  </p:notesMasterIdLst>
  <p:sldIdLst>
    <p:sldId id="256" r:id="rId3"/>
    <p:sldId id="265" r:id="rId4"/>
    <p:sldId id="350" r:id="rId5"/>
    <p:sldId id="276" r:id="rId6"/>
    <p:sldId id="278" r:id="rId7"/>
    <p:sldId id="333" r:id="rId8"/>
    <p:sldId id="377" r:id="rId9"/>
    <p:sldId id="280" r:id="rId10"/>
    <p:sldId id="281" r:id="rId11"/>
    <p:sldId id="414" r:id="rId12"/>
    <p:sldId id="378" r:id="rId13"/>
    <p:sldId id="416" r:id="rId14"/>
    <p:sldId id="376" r:id="rId15"/>
    <p:sldId id="420" r:id="rId16"/>
    <p:sldId id="417" r:id="rId17"/>
    <p:sldId id="415" r:id="rId18"/>
    <p:sldId id="422" r:id="rId19"/>
    <p:sldId id="423" r:id="rId20"/>
    <p:sldId id="424" r:id="rId21"/>
    <p:sldId id="1110" r:id="rId22"/>
    <p:sldId id="1111" r:id="rId23"/>
    <p:sldId id="1115" r:id="rId24"/>
    <p:sldId id="373" r:id="rId25"/>
    <p:sldId id="1113" r:id="rId26"/>
    <p:sldId id="283" r:id="rId27"/>
    <p:sldId id="284" r:id="rId28"/>
    <p:sldId id="285" r:id="rId29"/>
    <p:sldId id="352" r:id="rId30"/>
    <p:sldId id="356" r:id="rId31"/>
    <p:sldId id="383" r:id="rId32"/>
    <p:sldId id="359" r:id="rId33"/>
    <p:sldId id="360" r:id="rId34"/>
    <p:sldId id="361" r:id="rId35"/>
    <p:sldId id="1114" r:id="rId36"/>
    <p:sldId id="374" r:id="rId37"/>
    <p:sldId id="388" r:id="rId38"/>
    <p:sldId id="1116" r:id="rId39"/>
    <p:sldId id="308" r:id="rId40"/>
    <p:sldId id="290" r:id="rId41"/>
    <p:sldId id="310" r:id="rId42"/>
    <p:sldId id="300" r:id="rId43"/>
    <p:sldId id="294" r:id="rId44"/>
    <p:sldId id="304" r:id="rId45"/>
    <p:sldId id="305" r:id="rId46"/>
    <p:sldId id="355" r:id="rId47"/>
    <p:sldId id="351" r:id="rId48"/>
    <p:sldId id="1102" r:id="rId49"/>
    <p:sldId id="1103" r:id="rId50"/>
    <p:sldId id="1105" r:id="rId51"/>
    <p:sldId id="1106" r:id="rId52"/>
    <p:sldId id="257" r:id="rId53"/>
    <p:sldId id="258" r:id="rId54"/>
    <p:sldId id="259" r:id="rId55"/>
    <p:sldId id="260" r:id="rId56"/>
    <p:sldId id="261" r:id="rId57"/>
    <p:sldId id="262" r:id="rId58"/>
    <p:sldId id="263" r:id="rId59"/>
    <p:sldId id="1109" r:id="rId60"/>
    <p:sldId id="1101"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5996B8-2A17-B541-8411-D215A61261EF}">
          <p14:sldIdLst>
            <p14:sldId id="256"/>
            <p14:sldId id="265"/>
            <p14:sldId id="350"/>
            <p14:sldId id="276"/>
            <p14:sldId id="278"/>
            <p14:sldId id="333"/>
            <p14:sldId id="377"/>
            <p14:sldId id="280"/>
            <p14:sldId id="281"/>
            <p14:sldId id="414"/>
            <p14:sldId id="378"/>
            <p14:sldId id="416"/>
            <p14:sldId id="376"/>
            <p14:sldId id="420"/>
            <p14:sldId id="417"/>
            <p14:sldId id="415"/>
            <p14:sldId id="422"/>
            <p14:sldId id="423"/>
            <p14:sldId id="424"/>
            <p14:sldId id="1110"/>
            <p14:sldId id="1111"/>
            <p14:sldId id="1115"/>
            <p14:sldId id="373"/>
            <p14:sldId id="1113"/>
            <p14:sldId id="283"/>
            <p14:sldId id="284"/>
            <p14:sldId id="285"/>
            <p14:sldId id="352"/>
            <p14:sldId id="356"/>
            <p14:sldId id="383"/>
            <p14:sldId id="359"/>
            <p14:sldId id="360"/>
            <p14:sldId id="361"/>
            <p14:sldId id="1114"/>
            <p14:sldId id="374"/>
            <p14:sldId id="388"/>
            <p14:sldId id="1116"/>
            <p14:sldId id="308"/>
            <p14:sldId id="290"/>
            <p14:sldId id="310"/>
            <p14:sldId id="300"/>
            <p14:sldId id="294"/>
            <p14:sldId id="304"/>
            <p14:sldId id="305"/>
            <p14:sldId id="355"/>
            <p14:sldId id="351"/>
          </p14:sldIdLst>
        </p14:section>
        <p14:section name="Course Outline" id="{B4DCED30-C9A4-DE46-B553-4190F9D70E7B}">
          <p14:sldIdLst>
            <p14:sldId id="1102"/>
            <p14:sldId id="1103"/>
            <p14:sldId id="1105"/>
            <p14:sldId id="1106"/>
            <p14:sldId id="257"/>
            <p14:sldId id="258"/>
            <p14:sldId id="259"/>
            <p14:sldId id="260"/>
            <p14:sldId id="261"/>
            <p14:sldId id="262"/>
            <p14:sldId id="263"/>
            <p14:sldId id="1109"/>
            <p14:sldId id="1101"/>
          </p14:sldIdLst>
        </p14:section>
      </p14:sectionLst>
    </p:ext>
    <p:ext uri="{EFAFB233-063F-42B5-8137-9DF3F51BA10A}">
      <p15:sldGuideLst xmlns:p15="http://schemas.microsoft.com/office/powerpoint/2012/main">
        <p15:guide id="1" orient="horz" pos="3936">
          <p15:clr>
            <a:srgbClr val="A4A3A4"/>
          </p15:clr>
        </p15:guide>
        <p15:guide id="2" orient="horz" pos="517">
          <p15:clr>
            <a:srgbClr val="A4A3A4"/>
          </p15:clr>
        </p15:guide>
        <p15:guide id="3" orient="horz" pos="640">
          <p15:clr>
            <a:srgbClr val="A4A3A4"/>
          </p15:clr>
        </p15:guide>
        <p15:guide id="4" pos="5471">
          <p15:clr>
            <a:srgbClr val="A4A3A4"/>
          </p15:clr>
        </p15:guide>
        <p15:guide id="5" pos="2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64532"/>
    <a:srgbClr val="F886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0" autoAdjust="0"/>
    <p:restoredTop sz="78020" autoAdjust="0"/>
  </p:normalViewPr>
  <p:slideViewPr>
    <p:cSldViewPr snapToGrid="0" snapToObjects="1">
      <p:cViewPr varScale="1">
        <p:scale>
          <a:sx n="90" d="100"/>
          <a:sy n="90" d="100"/>
        </p:scale>
        <p:origin x="1040" y="200"/>
      </p:cViewPr>
      <p:guideLst>
        <p:guide orient="horz" pos="3936"/>
        <p:guide orient="horz" pos="517"/>
        <p:guide orient="horz" pos="640"/>
        <p:guide pos="5471"/>
        <p:guide pos="27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CB44F-02E7-894E-B60E-30340901AC97}"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50BAD4-406B-9345-97E0-419AF5129815}" type="slidenum">
              <a:rPr lang="en-US" smtClean="0"/>
              <a:t>‹#›</a:t>
            </a:fld>
            <a:endParaRPr lang="en-US"/>
          </a:p>
        </p:txBody>
      </p:sp>
    </p:spTree>
    <p:extLst>
      <p:ext uri="{BB962C8B-B14F-4D97-AF65-F5344CB8AC3E}">
        <p14:creationId xmlns:p14="http://schemas.microsoft.com/office/powerpoint/2010/main" val="463704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athom.info/"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rand_Old_Part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Psychological_biases" TargetMode="External"/><Relationship Id="rId3" Type="http://schemas.openxmlformats.org/officeDocument/2006/relationships/hyperlink" Target="https://en.wikipedia.org/wiki/Willem_de_Vlamingh" TargetMode="External"/><Relationship Id="rId7" Type="http://schemas.openxmlformats.org/officeDocument/2006/relationships/hyperlink" Target="https://en.wikipedia.org/wiki/Nassim_Nicholas_Taleb"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Black_swan_theory#cite_note-5" TargetMode="External"/><Relationship Id="rId5" Type="http://schemas.openxmlformats.org/officeDocument/2006/relationships/hyperlink" Target="https://en.wikipedia.org/wiki/Western_Australia" TargetMode="External"/><Relationship Id="rId4" Type="http://schemas.openxmlformats.org/officeDocument/2006/relationships/hyperlink" Target="https://en.wikipedia.org/wiki/Black_Swan_emblems_and_popular_culture#European_myth_and_metaph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a:t>
            </a:fld>
            <a:endParaRPr lang="en-US"/>
          </a:p>
        </p:txBody>
      </p:sp>
    </p:spTree>
    <p:extLst>
      <p:ext uri="{BB962C8B-B14F-4D97-AF65-F5344CB8AC3E}">
        <p14:creationId xmlns:p14="http://schemas.microsoft.com/office/powerpoint/2010/main" val="303096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17</a:t>
            </a:fld>
            <a:endParaRPr lang="en-US"/>
          </a:p>
        </p:txBody>
      </p:sp>
    </p:spTree>
    <p:extLst>
      <p:ext uri="{BB962C8B-B14F-4D97-AF65-F5344CB8AC3E}">
        <p14:creationId xmlns:p14="http://schemas.microsoft.com/office/powerpoint/2010/main" val="307505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Reaction Facebook stops access to it all together. </a:t>
            </a:r>
          </a:p>
        </p:txBody>
      </p:sp>
      <p:sp>
        <p:nvSpPr>
          <p:cNvPr id="4" name="Slide Number Placeholder 3"/>
          <p:cNvSpPr>
            <a:spLocks noGrp="1"/>
          </p:cNvSpPr>
          <p:nvPr>
            <p:ph type="sldNum" sz="quarter" idx="5"/>
          </p:nvPr>
        </p:nvSpPr>
        <p:spPr/>
        <p:txBody>
          <a:bodyPr/>
          <a:lstStyle/>
          <a:p>
            <a:fld id="{0150BAD4-406B-9345-97E0-419AF5129815}" type="slidenum">
              <a:rPr lang="en-US" smtClean="0"/>
              <a:t>18</a:t>
            </a:fld>
            <a:endParaRPr lang="en-US"/>
          </a:p>
        </p:txBody>
      </p:sp>
    </p:spTree>
    <p:extLst>
      <p:ext uri="{BB962C8B-B14F-4D97-AF65-F5344CB8AC3E}">
        <p14:creationId xmlns:p14="http://schemas.microsoft.com/office/powerpoint/2010/main" val="250713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Reaction Facebook stops access to it all together. </a:t>
            </a:r>
          </a:p>
        </p:txBody>
      </p:sp>
      <p:sp>
        <p:nvSpPr>
          <p:cNvPr id="4" name="Slide Number Placeholder 3"/>
          <p:cNvSpPr>
            <a:spLocks noGrp="1"/>
          </p:cNvSpPr>
          <p:nvPr>
            <p:ph type="sldNum" sz="quarter" idx="5"/>
          </p:nvPr>
        </p:nvSpPr>
        <p:spPr/>
        <p:txBody>
          <a:bodyPr/>
          <a:lstStyle/>
          <a:p>
            <a:fld id="{0150BAD4-406B-9345-97E0-419AF5129815}" type="slidenum">
              <a:rPr lang="en-US" smtClean="0"/>
              <a:t>19</a:t>
            </a:fld>
            <a:endParaRPr lang="en-US"/>
          </a:p>
        </p:txBody>
      </p:sp>
    </p:spTree>
    <p:extLst>
      <p:ext uri="{BB962C8B-B14F-4D97-AF65-F5344CB8AC3E}">
        <p14:creationId xmlns:p14="http://schemas.microsoft.com/office/powerpoint/2010/main" val="416327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Reaction Facebook stops access to it all together. </a:t>
            </a:r>
          </a:p>
        </p:txBody>
      </p:sp>
      <p:sp>
        <p:nvSpPr>
          <p:cNvPr id="4" name="Slide Number Placeholder 3"/>
          <p:cNvSpPr>
            <a:spLocks noGrp="1"/>
          </p:cNvSpPr>
          <p:nvPr>
            <p:ph type="sldNum" sz="quarter" idx="5"/>
          </p:nvPr>
        </p:nvSpPr>
        <p:spPr/>
        <p:txBody>
          <a:bodyPr/>
          <a:lstStyle/>
          <a:p>
            <a:fld id="{0150BAD4-406B-9345-97E0-419AF5129815}" type="slidenum">
              <a:rPr lang="en-US" smtClean="0"/>
              <a:t>20</a:t>
            </a:fld>
            <a:endParaRPr lang="en-US"/>
          </a:p>
        </p:txBody>
      </p:sp>
    </p:spTree>
    <p:extLst>
      <p:ext uri="{BB962C8B-B14F-4D97-AF65-F5344CB8AC3E}">
        <p14:creationId xmlns:p14="http://schemas.microsoft.com/office/powerpoint/2010/main" val="2398324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Reaction Facebook stops access to it all together. </a:t>
            </a:r>
          </a:p>
        </p:txBody>
      </p:sp>
      <p:sp>
        <p:nvSpPr>
          <p:cNvPr id="4" name="Slide Number Placeholder 3"/>
          <p:cNvSpPr>
            <a:spLocks noGrp="1"/>
          </p:cNvSpPr>
          <p:nvPr>
            <p:ph type="sldNum" sz="quarter" idx="5"/>
          </p:nvPr>
        </p:nvSpPr>
        <p:spPr/>
        <p:txBody>
          <a:bodyPr/>
          <a:lstStyle/>
          <a:p>
            <a:fld id="{0150BAD4-406B-9345-97E0-419AF5129815}" type="slidenum">
              <a:rPr lang="en-US" smtClean="0"/>
              <a:t>21</a:t>
            </a:fld>
            <a:endParaRPr lang="en-US"/>
          </a:p>
        </p:txBody>
      </p:sp>
    </p:spTree>
    <p:extLst>
      <p:ext uri="{BB962C8B-B14F-4D97-AF65-F5344CB8AC3E}">
        <p14:creationId xmlns:p14="http://schemas.microsoft.com/office/powerpoint/2010/main" val="404931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22</a:t>
            </a:fld>
            <a:endParaRPr lang="en-US"/>
          </a:p>
        </p:txBody>
      </p:sp>
    </p:spTree>
    <p:extLst>
      <p:ext uri="{BB962C8B-B14F-4D97-AF65-F5344CB8AC3E}">
        <p14:creationId xmlns:p14="http://schemas.microsoft.com/office/powerpoint/2010/main" val="890238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use word change over time</a:t>
            </a:r>
          </a:p>
          <a:p>
            <a:endParaRPr lang="en-US" dirty="0"/>
          </a:p>
          <a:p>
            <a:r>
              <a:rPr lang="en-US" dirty="0"/>
              <a:t>Method used are</a:t>
            </a:r>
            <a:r>
              <a:rPr lang="en-US" baseline="0" dirty="0"/>
              <a:t> very simple</a:t>
            </a:r>
          </a:p>
          <a:p>
            <a:endParaRPr lang="en-US" baseline="0" dirty="0"/>
          </a:p>
          <a:p>
            <a:pPr marL="228600" indent="-228600">
              <a:buAutoNum type="arabicParenR"/>
            </a:pPr>
            <a:r>
              <a:rPr lang="en-US" baseline="0" dirty="0"/>
              <a:t>Take all books and digitize them (</a:t>
            </a:r>
            <a:r>
              <a:rPr lang="en-US" baseline="0" dirty="0" err="1"/>
              <a:t>google</a:t>
            </a:r>
            <a:r>
              <a:rPr lang="en-US" baseline="0" dirty="0"/>
              <a:t> did it for us)</a:t>
            </a:r>
          </a:p>
          <a:p>
            <a:pPr marL="228600" indent="-228600">
              <a:buAutoNum type="arabicParenR"/>
            </a:pPr>
            <a:endParaRPr lang="en-US" dirty="0"/>
          </a:p>
          <a:p>
            <a:r>
              <a:rPr lang="en-US" dirty="0"/>
              <a:t>2) Affect cores from </a:t>
            </a:r>
            <a:r>
              <a:rPr lang="en-US" dirty="0" err="1"/>
              <a:t>WordNet</a:t>
            </a:r>
            <a:endParaRPr lang="en-US" dirty="0"/>
          </a:p>
          <a:p>
            <a:endParaRPr lang="en-US" dirty="0"/>
          </a:p>
          <a:p>
            <a:r>
              <a:rPr lang="en-US" dirty="0"/>
              <a:t>3)</a:t>
            </a:r>
            <a:r>
              <a:rPr lang="en-US" baseline="0" dirty="0"/>
              <a:t> Count the number of occurrences and normalize them using the word the (</a:t>
            </a:r>
            <a:r>
              <a:rPr lang="en-US" baseline="0" dirty="0" err="1"/>
              <a:t>Ci</a:t>
            </a:r>
            <a:r>
              <a:rPr lang="en-US" baseline="0" dirty="0"/>
              <a:t> =&gt; count of some mood word) Normalize by something to </a:t>
            </a:r>
            <a:r>
              <a:rPr lang="en-US" baseline="0" dirty="0" err="1"/>
              <a:t>encount</a:t>
            </a:r>
            <a:r>
              <a:rPr lang="en-US" baseline="0" dirty="0"/>
              <a:t> for writing more books</a:t>
            </a:r>
          </a:p>
          <a:p>
            <a:r>
              <a:rPr lang="en-US" baseline="0" dirty="0"/>
              <a:t>Why not normalize by the total </a:t>
            </a:r>
            <a:r>
              <a:rPr lang="en-US" baseline="0" dirty="0" err="1"/>
              <a:t>nb</a:t>
            </a:r>
            <a:r>
              <a:rPr lang="en-US" baseline="0" dirty="0"/>
              <a:t> of words. We preferred to normalize by the word ‘‘the’’, rather than by the total number of words, to avoid the effect of the influx of data, special characters, etc. that may have come into books recently. </a:t>
            </a:r>
          </a:p>
          <a:p>
            <a:endParaRPr lang="en-US" baseline="0" dirty="0"/>
          </a:p>
          <a:p>
            <a:r>
              <a:rPr lang="en-US" baseline="0" dirty="0" err="1"/>
              <a:t>Encount</a:t>
            </a:r>
            <a:r>
              <a:rPr lang="en-US" baseline="0" dirty="0"/>
              <a:t> for real sentences</a:t>
            </a:r>
          </a:p>
          <a:p>
            <a:endParaRPr lang="en-US" baseline="0" dirty="0"/>
          </a:p>
          <a:p>
            <a:r>
              <a:rPr lang="en-US" dirty="0"/>
              <a:t>Afterwards normalize to</a:t>
            </a:r>
            <a:r>
              <a:rPr lang="en-US" baseline="0" dirty="0"/>
              <a:t> a normal distribution to make sets comparable</a:t>
            </a:r>
          </a:p>
          <a:p>
            <a:endParaRPr lang="en-US" dirty="0"/>
          </a:p>
          <a:p>
            <a:endParaRPr lang="en-US" dirty="0"/>
          </a:p>
          <a:p>
            <a:r>
              <a:rPr lang="en-US" dirty="0"/>
              <a:t>Researchers were able to chart historical periods of positive and negative moods through literature. Values above zero indicate generally "happy" periods, and values below the zero indicate generally "sad" periods.</a:t>
            </a:r>
          </a:p>
          <a:p>
            <a:endParaRPr lang="en-US" dirty="0"/>
          </a:p>
          <a:p>
            <a:endParaRPr lang="en-US" dirty="0"/>
          </a:p>
        </p:txBody>
      </p:sp>
      <p:sp>
        <p:nvSpPr>
          <p:cNvPr id="4" name="Slide Number Placeholder 3"/>
          <p:cNvSpPr>
            <a:spLocks noGrp="1"/>
          </p:cNvSpPr>
          <p:nvPr>
            <p:ph type="sldNum" sz="quarter" idx="10"/>
          </p:nvPr>
        </p:nvSpPr>
        <p:spPr/>
        <p:txBody>
          <a:bodyPr/>
          <a:lstStyle/>
          <a:p>
            <a:fld id="{1B2C4DC8-0FA3-3C40-B18F-539AC78115EF}" type="slidenum">
              <a:rPr lang="en-US" smtClean="0"/>
              <a:t>25</a:t>
            </a:fld>
            <a:endParaRPr lang="en-US"/>
          </a:p>
        </p:txBody>
      </p:sp>
    </p:spTree>
    <p:extLst>
      <p:ext uri="{BB962C8B-B14F-4D97-AF65-F5344CB8AC3E}">
        <p14:creationId xmlns:p14="http://schemas.microsoft.com/office/powerpoint/2010/main" val="942918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were able to chart historical periods of positive and negative moods through literature. Values above zero indicate generally "happy" periods, and values below the zero indicate generally "sad" periods.</a:t>
            </a:r>
          </a:p>
          <a:p>
            <a:endParaRPr lang="en-US" dirty="0"/>
          </a:p>
          <a:p>
            <a:r>
              <a:rPr lang="en-US" dirty="0"/>
              <a:t>Deep dip after world war</a:t>
            </a:r>
            <a:r>
              <a:rPr lang="en-US" baseline="0" dirty="0"/>
              <a:t> 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B2C4DC8-0FA3-3C40-B18F-539AC78115EF}" type="slidenum">
              <a:rPr lang="en-US" smtClean="0"/>
              <a:t>26</a:t>
            </a:fld>
            <a:endParaRPr lang="en-US"/>
          </a:p>
        </p:txBody>
      </p:sp>
    </p:spTree>
    <p:extLst>
      <p:ext uri="{BB962C8B-B14F-4D97-AF65-F5344CB8AC3E}">
        <p14:creationId xmlns:p14="http://schemas.microsoft.com/office/powerpoint/2010/main" val="942918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 words</a:t>
            </a:r>
            <a:r>
              <a:rPr lang="en-US" baseline="0" dirty="0"/>
              <a:t> total minus – random words total</a:t>
            </a:r>
          </a:p>
          <a:p>
            <a:r>
              <a:rPr lang="en-US" baseline="0" dirty="0"/>
              <a:t>We use fewer emotion words over time</a:t>
            </a:r>
          </a:p>
          <a:p>
            <a:r>
              <a:rPr lang="en-US" baseline="0" dirty="0"/>
              <a:t>Up-trend of fear words</a:t>
            </a:r>
            <a:endParaRPr lang="en-US" dirty="0"/>
          </a:p>
        </p:txBody>
      </p:sp>
      <p:sp>
        <p:nvSpPr>
          <p:cNvPr id="4" name="Slide Number Placeholder 3"/>
          <p:cNvSpPr>
            <a:spLocks noGrp="1"/>
          </p:cNvSpPr>
          <p:nvPr>
            <p:ph type="sldNum" sz="quarter" idx="10"/>
          </p:nvPr>
        </p:nvSpPr>
        <p:spPr/>
        <p:txBody>
          <a:bodyPr/>
          <a:lstStyle/>
          <a:p>
            <a:fld id="{0150BAD4-406B-9345-97E0-419AF5129815}" type="slidenum">
              <a:rPr lang="en-US" smtClean="0"/>
              <a:t>27</a:t>
            </a:fld>
            <a:endParaRPr lang="en-US"/>
          </a:p>
        </p:txBody>
      </p:sp>
    </p:spTree>
    <p:extLst>
      <p:ext uri="{BB962C8B-B14F-4D97-AF65-F5344CB8AC3E}">
        <p14:creationId xmlns:p14="http://schemas.microsoft.com/office/powerpoint/2010/main" val="136815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33</a:t>
            </a:fld>
            <a:endParaRPr lang="en-US"/>
          </a:p>
        </p:txBody>
      </p:sp>
    </p:spTree>
    <p:extLst>
      <p:ext uri="{BB962C8B-B14F-4D97-AF65-F5344CB8AC3E}">
        <p14:creationId xmlns:p14="http://schemas.microsoft.com/office/powerpoint/2010/main" val="33567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polls are the best predictor</a:t>
            </a:r>
          </a:p>
          <a:p>
            <a:endParaRPr lang="en-US" dirty="0"/>
          </a:p>
          <a:p>
            <a:r>
              <a:rPr lang="en-US" dirty="0"/>
              <a:t>But</a:t>
            </a:r>
            <a:r>
              <a:rPr lang="en-US" baseline="0" dirty="0"/>
              <a:t> he put a lot of effort in convincing the result and visualization. Getting the result can be simple</a:t>
            </a:r>
          </a:p>
          <a:p>
            <a:endParaRPr lang="en-US" baseline="0" dirty="0"/>
          </a:p>
          <a:p>
            <a:r>
              <a:rPr lang="en-US" baseline="0" dirty="0"/>
              <a:t>Simple methods and a lot of data often trumps complicated techniques</a:t>
            </a:r>
            <a:endParaRPr lang="en-US" dirty="0"/>
          </a:p>
        </p:txBody>
      </p:sp>
      <p:sp>
        <p:nvSpPr>
          <p:cNvPr id="4" name="Slide Number Placeholder 3"/>
          <p:cNvSpPr>
            <a:spLocks noGrp="1"/>
          </p:cNvSpPr>
          <p:nvPr>
            <p:ph type="sldNum" sz="quarter" idx="10"/>
          </p:nvPr>
        </p:nvSpPr>
        <p:spPr/>
        <p:txBody>
          <a:bodyPr/>
          <a:lstStyle/>
          <a:p>
            <a:fld id="{0150BAD4-406B-9345-97E0-419AF5129815}" type="slidenum">
              <a:rPr lang="en-US" smtClean="0"/>
              <a:t>8</a:t>
            </a:fld>
            <a:endParaRPr lang="en-US"/>
          </a:p>
        </p:txBody>
      </p:sp>
    </p:spTree>
    <p:extLst>
      <p:ext uri="{BB962C8B-B14F-4D97-AF65-F5344CB8AC3E}">
        <p14:creationId xmlns:p14="http://schemas.microsoft.com/office/powerpoint/2010/main" val="134477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t>
            </a:r>
          </a:p>
        </p:txBody>
      </p:sp>
      <p:sp>
        <p:nvSpPr>
          <p:cNvPr id="4" name="Slide Number Placeholder 3"/>
          <p:cNvSpPr>
            <a:spLocks noGrp="1"/>
          </p:cNvSpPr>
          <p:nvPr>
            <p:ph type="sldNum" sz="quarter" idx="10"/>
          </p:nvPr>
        </p:nvSpPr>
        <p:spPr/>
        <p:txBody>
          <a:bodyPr/>
          <a:lstStyle/>
          <a:p>
            <a:fld id="{1B2C4DC8-0FA3-3C40-B18F-539AC78115EF}" type="slidenum">
              <a:rPr lang="en-US" smtClean="0"/>
              <a:t>35</a:t>
            </a:fld>
            <a:endParaRPr lang="en-US"/>
          </a:p>
        </p:txBody>
      </p:sp>
    </p:spTree>
    <p:extLst>
      <p:ext uri="{BB962C8B-B14F-4D97-AF65-F5344CB8AC3E}">
        <p14:creationId xmlns:p14="http://schemas.microsoft.com/office/powerpoint/2010/main" val="100613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0309D3C-5DAB-294D-AC29-CEC78DA82D96}"/>
              </a:ext>
            </a:extLst>
          </p:cNvPr>
          <p:cNvSpPr>
            <a:spLocks noGrp="1" noRot="1" noChangeAspect="1"/>
          </p:cNvSpPr>
          <p:nvPr>
            <p:ph type="sldImg"/>
          </p:nvPr>
        </p:nvSpPr>
        <p:spPr>
          <a:xfrm>
            <a:off x="992188" y="768350"/>
            <a:ext cx="5114925" cy="3836988"/>
          </a:xfrm>
          <a:ln/>
        </p:spPr>
      </p:sp>
      <p:sp>
        <p:nvSpPr>
          <p:cNvPr id="28674" name="Notes Placeholder 2">
            <a:extLst>
              <a:ext uri="{FF2B5EF4-FFF2-40B4-BE49-F238E27FC236}">
                <a16:creationId xmlns:a16="http://schemas.microsoft.com/office/drawing/2014/main" id="{5430D57A-EF4C-7C40-9052-3B2DEEB4D7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Times New Roman" panose="02020603050405020304" pitchFamily="18" charset="0"/>
              </a:rPr>
              <a:t>Quizz</a:t>
            </a:r>
            <a:r>
              <a:rPr lang="en-US" altLang="en-US" dirty="0">
                <a:latin typeface="Times New Roman" panose="02020603050405020304" pitchFamily="18" charset="0"/>
              </a:rPr>
              <a:t> – to see whether you have learned something  ;-)</a:t>
            </a:r>
          </a:p>
          <a:p>
            <a:endParaRPr lang="en-US" altLang="en-US" dirty="0">
              <a:latin typeface="Times New Roman" panose="02020603050405020304" pitchFamily="18" charset="0"/>
            </a:endParaRPr>
          </a:p>
        </p:txBody>
      </p:sp>
      <p:sp>
        <p:nvSpPr>
          <p:cNvPr id="28675" name="Slide Number Placeholder 3">
            <a:extLst>
              <a:ext uri="{FF2B5EF4-FFF2-40B4-BE49-F238E27FC236}">
                <a16:creationId xmlns:a16="http://schemas.microsoft.com/office/drawing/2014/main" id="{FB1DBA9E-4911-DE45-8C42-66C51FA15A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9060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90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90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90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60322CC9-F36C-C04E-8C92-78DF55D144D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90600" rtl="0" eaLnBrk="1" fontAlgn="auto" latinLnBrk="0" hangingPunct="1">
                <a:lnSpc>
                  <a:spcPct val="100000"/>
                </a:lnSpc>
                <a:spcBef>
                  <a:spcPts val="0"/>
                </a:spcBef>
                <a:spcAft>
                  <a:spcPts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41702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charset="0"/>
              <a:buNone/>
            </a:pPr>
            <a:r>
              <a:rPr lang="en-US" sz="2400">
                <a:cs typeface="ＭＳ Ｐゴシック" charset="-128"/>
              </a:rPr>
              <a:t>Building “data products” to support </a:t>
            </a:r>
            <a:r>
              <a:rPr lang="en-US" sz="2400"/>
              <a:t>“speed of thought” analysis</a:t>
            </a:r>
          </a:p>
          <a:p>
            <a:endParaRPr lang="en-US"/>
          </a:p>
        </p:txBody>
      </p:sp>
      <p:sp>
        <p:nvSpPr>
          <p:cNvPr id="4" name="Slide Number Placeholder 3"/>
          <p:cNvSpPr>
            <a:spLocks noGrp="1"/>
          </p:cNvSpPr>
          <p:nvPr>
            <p:ph type="sldNum" sz="quarter" idx="10"/>
          </p:nvPr>
        </p:nvSpPr>
        <p:spPr/>
        <p:txBody>
          <a:bodyPr/>
          <a:lstStyle/>
          <a:p>
            <a:fld id="{1B2C4DC8-0FA3-3C40-B18F-539AC78115EF}" type="slidenum">
              <a:rPr lang="en-US" smtClean="0"/>
              <a:t>39</a:t>
            </a:fld>
            <a:endParaRPr lang="en-US"/>
          </a:p>
        </p:txBody>
      </p:sp>
    </p:spTree>
    <p:extLst>
      <p:ext uri="{BB962C8B-B14F-4D97-AF65-F5344CB8AC3E}">
        <p14:creationId xmlns:p14="http://schemas.microsoft.com/office/powerpoint/2010/main" val="27076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Huber, statistician at UC Berkeley</a:t>
            </a:r>
          </a:p>
        </p:txBody>
      </p:sp>
      <p:sp>
        <p:nvSpPr>
          <p:cNvPr id="4" name="Slide Number Placeholder 3"/>
          <p:cNvSpPr>
            <a:spLocks noGrp="1"/>
          </p:cNvSpPr>
          <p:nvPr>
            <p:ph type="sldNum" sz="quarter" idx="5"/>
          </p:nvPr>
        </p:nvSpPr>
        <p:spPr/>
        <p:txBody>
          <a:bodyPr/>
          <a:lstStyle/>
          <a:p>
            <a:fld id="{0150BAD4-406B-9345-97E0-419AF5129815}" type="slidenum">
              <a:rPr lang="en-US" smtClean="0"/>
              <a:t>43</a:t>
            </a:fld>
            <a:endParaRPr lang="en-US"/>
          </a:p>
        </p:txBody>
      </p:sp>
    </p:spTree>
    <p:extLst>
      <p:ext uri="{BB962C8B-B14F-4D97-AF65-F5344CB8AC3E}">
        <p14:creationId xmlns:p14="http://schemas.microsoft.com/office/powerpoint/2010/main" val="3411491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fry </a:t>
            </a:r>
            <a:r>
              <a:rPr lang="en-US" dirty="0">
                <a:hlinkClick r:id="rId3"/>
              </a:rPr>
              <a:t>https://fathom.info/</a:t>
            </a:r>
            <a:endParaRPr lang="en-US" dirty="0"/>
          </a:p>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44</a:t>
            </a:fld>
            <a:endParaRPr lang="en-US"/>
          </a:p>
        </p:txBody>
      </p:sp>
    </p:spTree>
    <p:extLst>
      <p:ext uri="{BB962C8B-B14F-4D97-AF65-F5344CB8AC3E}">
        <p14:creationId xmlns:p14="http://schemas.microsoft.com/office/powerpoint/2010/main" val="105084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Colin L. Mallows, Abaya Labs, Bell Labs, ….</a:t>
            </a:r>
          </a:p>
        </p:txBody>
      </p:sp>
      <p:sp>
        <p:nvSpPr>
          <p:cNvPr id="4" name="Slide Number Placeholder 3"/>
          <p:cNvSpPr>
            <a:spLocks noGrp="1"/>
          </p:cNvSpPr>
          <p:nvPr>
            <p:ph type="sldNum" sz="quarter" idx="5"/>
          </p:nvPr>
        </p:nvSpPr>
        <p:spPr/>
        <p:txBody>
          <a:bodyPr/>
          <a:lstStyle/>
          <a:p>
            <a:fld id="{0150BAD4-406B-9345-97E0-419AF5129815}" type="slidenum">
              <a:rPr lang="en-US" smtClean="0"/>
              <a:t>46</a:t>
            </a:fld>
            <a:endParaRPr lang="en-US"/>
          </a:p>
        </p:txBody>
      </p:sp>
    </p:spTree>
    <p:extLst>
      <p:ext uri="{BB962C8B-B14F-4D97-AF65-F5344CB8AC3E}">
        <p14:creationId xmlns:p14="http://schemas.microsoft.com/office/powerpoint/2010/main" val="142663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48</a:t>
            </a:fld>
            <a:endParaRPr lang="en-US"/>
          </a:p>
        </p:txBody>
      </p:sp>
    </p:spTree>
    <p:extLst>
      <p:ext uri="{BB962C8B-B14F-4D97-AF65-F5344CB8AC3E}">
        <p14:creationId xmlns:p14="http://schemas.microsoft.com/office/powerpoint/2010/main" val="325465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(8/27/13 11:58) -----</a:t>
            </a:r>
          </a:p>
          <a:p>
            <a:r>
              <a:rPr lang="en-US" dirty="0"/>
              <a:t>improvements -&gt; speedups</a:t>
            </a:r>
          </a:p>
        </p:txBody>
      </p:sp>
      <p:sp>
        <p:nvSpPr>
          <p:cNvPr id="4" name="Slide Number Placeholder 3"/>
          <p:cNvSpPr>
            <a:spLocks noGrp="1"/>
          </p:cNvSpPr>
          <p:nvPr>
            <p:ph type="sldNum" sz="quarter" idx="10"/>
          </p:nvPr>
        </p:nvSpPr>
        <p:spPr/>
        <p:txBody>
          <a:bodyPr/>
          <a:lstStyle/>
          <a:p>
            <a:pPr marL="0" marR="0" lvl="0" indent="0" algn="r" defTabSz="457192" rtl="0" eaLnBrk="1" fontAlgn="auto" latinLnBrk="0" hangingPunct="1">
              <a:lnSpc>
                <a:spcPct val="100000"/>
              </a:lnSpc>
              <a:spcBef>
                <a:spcPts val="0"/>
              </a:spcBef>
              <a:spcAft>
                <a:spcPts val="0"/>
              </a:spcAft>
              <a:buClrTx/>
              <a:buSzTx/>
              <a:buFontTx/>
              <a:buNone/>
              <a:tabLst/>
              <a:defRPr/>
            </a:pPr>
            <a:fld id="{14EFB9F8-30CD-4D0E-8A6B-0E9017AD9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92"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739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tweeted about bio products on twitter</a:t>
            </a:r>
          </a:p>
          <a:p>
            <a:r>
              <a:rPr lang="en-US" baseline="0" dirty="0"/>
              <a:t>Registered at some point on Obamas web-site, but have never donated</a:t>
            </a:r>
          </a:p>
          <a:p>
            <a:r>
              <a:rPr lang="en-US" baseline="0" dirty="0"/>
              <a:t>Get e-mail from Michelle Obama about </a:t>
            </a:r>
            <a:r>
              <a:rPr lang="en-US" baseline="0" dirty="0" err="1"/>
              <a:t>Obamos</a:t>
            </a:r>
            <a:r>
              <a:rPr lang="en-US" baseline="0" dirty="0"/>
              <a:t> </a:t>
            </a:r>
            <a:r>
              <a:rPr lang="en-US" baseline="0" dirty="0" err="1"/>
              <a:t>enviritonment</a:t>
            </a:r>
            <a:r>
              <a:rPr lang="en-US" baseline="0" dirty="0"/>
              <a:t> plans</a:t>
            </a:r>
          </a:p>
          <a:p>
            <a:r>
              <a:rPr lang="en-US" baseline="0" dirty="0"/>
              <a:t>Ad-hoc Hypothesis testing</a:t>
            </a:r>
          </a:p>
          <a:p>
            <a:r>
              <a:rPr lang="en-US" baseline="0" dirty="0"/>
              <a:t>System for used for it</a:t>
            </a:r>
          </a:p>
        </p:txBody>
      </p:sp>
      <p:sp>
        <p:nvSpPr>
          <p:cNvPr id="4" name="Slide Number Placeholder 3"/>
          <p:cNvSpPr>
            <a:spLocks noGrp="1"/>
          </p:cNvSpPr>
          <p:nvPr>
            <p:ph type="sldNum" sz="quarter" idx="10"/>
          </p:nvPr>
        </p:nvSpPr>
        <p:spPr/>
        <p:txBody>
          <a:bodyPr/>
          <a:lstStyle/>
          <a:p>
            <a:fld id="{0150BAD4-406B-9345-97E0-419AF5129815}" type="slidenum">
              <a:rPr lang="en-US" smtClean="0"/>
              <a:t>9</a:t>
            </a:fld>
            <a:endParaRPr lang="en-US"/>
          </a:p>
        </p:txBody>
      </p:sp>
    </p:spTree>
    <p:extLst>
      <p:ext uri="{BB962C8B-B14F-4D97-AF65-F5344CB8AC3E}">
        <p14:creationId xmlns:p14="http://schemas.microsoft.com/office/powerpoint/2010/main" val="258223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GOP</a:t>
            </a:r>
            <a:r>
              <a:rPr lang="en-US" sz="1200" b="0" i="0" kern="1200" dirty="0">
                <a:solidFill>
                  <a:schemeClr val="tx1"/>
                </a:solidFill>
                <a:effectLst/>
                <a:latin typeface="+mn-lt"/>
                <a:ea typeface="+mn-ea"/>
                <a:cs typeface="+mn-cs"/>
              </a:rPr>
              <a:t>, short for </a:t>
            </a:r>
            <a:r>
              <a:rPr lang="en-US" sz="1200" b="0" i="0" u="none" strike="noStrike" kern="1200" dirty="0">
                <a:solidFill>
                  <a:schemeClr val="tx1"/>
                </a:solidFill>
                <a:effectLst/>
                <a:latin typeface="+mn-lt"/>
                <a:ea typeface="+mn-ea"/>
                <a:cs typeface="+mn-cs"/>
                <a:hlinkClick r:id="rId3" tooltip="Grand Old Party"/>
              </a:rPr>
              <a:t>Grand Old Party</a:t>
            </a:r>
            <a:r>
              <a:rPr lang="en-US" sz="1200" b="0" i="0" kern="1200" dirty="0">
                <a:solidFill>
                  <a:schemeClr val="tx1"/>
                </a:solidFill>
                <a:effectLst/>
                <a:latin typeface="+mn-lt"/>
                <a:ea typeface="+mn-ea"/>
                <a:cs typeface="+mn-cs"/>
              </a:rPr>
              <a:t>, is a nickname for the Republican Party of the United States.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Taking into account name recognition, Trump’s net favorability rating (favorable minus unfavorable) of -32 percentage points stands out for its pure terribleness at this point in the campaign. Like his unfavorable rating, it is by far the worst of the 106 presidential candidates since 1980 who are in our database.</a:t>
            </a:r>
            <a:endParaRPr lang="en-US" dirty="0"/>
          </a:p>
        </p:txBody>
      </p:sp>
      <p:sp>
        <p:nvSpPr>
          <p:cNvPr id="4" name="Slide Number Placeholder 3"/>
          <p:cNvSpPr>
            <a:spLocks noGrp="1"/>
          </p:cNvSpPr>
          <p:nvPr>
            <p:ph type="sldNum" sz="quarter" idx="10"/>
          </p:nvPr>
        </p:nvSpPr>
        <p:spPr/>
        <p:txBody>
          <a:bodyPr/>
          <a:lstStyle/>
          <a:p>
            <a:fld id="{0150BAD4-406B-9345-97E0-419AF5129815}" type="slidenum">
              <a:rPr lang="en-US" smtClean="0"/>
              <a:t>11</a:t>
            </a:fld>
            <a:endParaRPr lang="en-US"/>
          </a:p>
        </p:txBody>
      </p:sp>
    </p:spTree>
    <p:extLst>
      <p:ext uri="{BB962C8B-B14F-4D97-AF65-F5344CB8AC3E}">
        <p14:creationId xmlns:p14="http://schemas.microsoft.com/office/powerpoint/2010/main" val="35911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12</a:t>
            </a:fld>
            <a:endParaRPr lang="en-US"/>
          </a:p>
        </p:txBody>
      </p:sp>
    </p:spTree>
    <p:extLst>
      <p:ext uri="{BB962C8B-B14F-4D97-AF65-F5344CB8AC3E}">
        <p14:creationId xmlns:p14="http://schemas.microsoft.com/office/powerpoint/2010/main" val="129432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13</a:t>
            </a:fld>
            <a:endParaRPr lang="en-US"/>
          </a:p>
        </p:txBody>
      </p:sp>
    </p:spTree>
    <p:extLst>
      <p:ext uri="{BB962C8B-B14F-4D97-AF65-F5344CB8AC3E}">
        <p14:creationId xmlns:p14="http://schemas.microsoft.com/office/powerpoint/2010/main" val="23621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14</a:t>
            </a:fld>
            <a:endParaRPr lang="en-US"/>
          </a:p>
        </p:txBody>
      </p:sp>
    </p:spTree>
    <p:extLst>
      <p:ext uri="{BB962C8B-B14F-4D97-AF65-F5344CB8AC3E}">
        <p14:creationId xmlns:p14="http://schemas.microsoft.com/office/powerpoint/2010/main" val="333071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15</a:t>
            </a:fld>
            <a:endParaRPr lang="en-US"/>
          </a:p>
        </p:txBody>
      </p:sp>
    </p:spTree>
    <p:extLst>
      <p:ext uri="{BB962C8B-B14F-4D97-AF65-F5344CB8AC3E}">
        <p14:creationId xmlns:p14="http://schemas.microsoft.com/office/powerpoint/2010/main" val="367161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swans were presumed not to exist</a:t>
            </a:r>
          </a:p>
          <a:p>
            <a:endParaRPr lang="en-US" dirty="0"/>
          </a:p>
          <a:p>
            <a:r>
              <a:rPr lang="en-US" sz="1200" b="0" i="0" kern="1200" dirty="0">
                <a:solidFill>
                  <a:schemeClr val="tx1"/>
                </a:solidFill>
                <a:effectLst/>
                <a:latin typeface="+mn-lt"/>
                <a:ea typeface="+mn-ea"/>
                <a:cs typeface="+mn-cs"/>
              </a:rPr>
              <a:t>However, in 1697, Dutch explorers led by </a:t>
            </a:r>
            <a:r>
              <a:rPr lang="en-US" sz="1200" b="0" i="0" u="none" strike="noStrike" kern="1200" dirty="0">
                <a:solidFill>
                  <a:schemeClr val="tx1"/>
                </a:solidFill>
                <a:effectLst/>
                <a:latin typeface="+mn-lt"/>
                <a:ea typeface="+mn-ea"/>
                <a:cs typeface="+mn-cs"/>
                <a:hlinkClick r:id="rId3" tooltip="Willem de Vlamingh"/>
              </a:rPr>
              <a:t>Willem de Vlamingh</a:t>
            </a:r>
            <a:r>
              <a:rPr lang="en-US" sz="1200" b="0" i="0" kern="1200" dirty="0">
                <a:solidFill>
                  <a:schemeClr val="tx1"/>
                </a:solidFill>
                <a:effectLst/>
                <a:latin typeface="+mn-lt"/>
                <a:ea typeface="+mn-ea"/>
                <a:cs typeface="+mn-cs"/>
              </a:rPr>
              <a:t> became the </a:t>
            </a:r>
            <a:r>
              <a:rPr lang="en-US" sz="1200" b="0" i="0" u="none" strike="noStrike" kern="1200" dirty="0">
                <a:solidFill>
                  <a:schemeClr val="tx1"/>
                </a:solidFill>
                <a:effectLst/>
                <a:latin typeface="+mn-lt"/>
                <a:ea typeface="+mn-ea"/>
                <a:cs typeface="+mn-cs"/>
                <a:hlinkClick r:id="rId4" tooltip="Black Swan emblems and popular culture"/>
              </a:rPr>
              <a:t>first Europeans to see black swans</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5" tooltip="Western Australia"/>
              </a:rPr>
              <a:t>Western Australia</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a:rPr>
              <a:t>[5]</a:t>
            </a:r>
            <a:r>
              <a:rPr lang="en-US" sz="1200" b="0" i="0" kern="1200" dirty="0">
                <a:solidFill>
                  <a:schemeClr val="tx1"/>
                </a:solidFill>
                <a:effectLst/>
                <a:latin typeface="+mn-lt"/>
                <a:ea typeface="+mn-ea"/>
                <a:cs typeface="+mn-cs"/>
              </a:rPr>
              <a:t> The term subsequently metamorphosed to connote the idea that a perceived impossibility might later be disproven.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theory was developed by </a:t>
            </a:r>
            <a:r>
              <a:rPr lang="en-US" sz="1200" b="0" i="0" u="none" strike="noStrike" kern="1200" dirty="0">
                <a:solidFill>
                  <a:schemeClr val="tx1"/>
                </a:solidFill>
                <a:effectLst/>
                <a:latin typeface="+mn-lt"/>
                <a:ea typeface="+mn-ea"/>
                <a:cs typeface="+mn-cs"/>
                <a:hlinkClick r:id="rId7" tooltip="Nassim Nicholas Taleb"/>
              </a:rPr>
              <a:t>Nassim Nicholas Taleb</a:t>
            </a:r>
            <a:r>
              <a:rPr lang="en-US" sz="1200" b="0" i="0" kern="1200" dirty="0">
                <a:solidFill>
                  <a:schemeClr val="tx1"/>
                </a:solidFill>
                <a:effectLst/>
                <a:latin typeface="+mn-lt"/>
                <a:ea typeface="+mn-ea"/>
                <a:cs typeface="+mn-cs"/>
              </a:rPr>
              <a:t> to explain:</a:t>
            </a:r>
          </a:p>
          <a:p>
            <a:r>
              <a:rPr lang="en-US" sz="1200" b="0" i="0" kern="1200" dirty="0">
                <a:solidFill>
                  <a:schemeClr val="tx1"/>
                </a:solidFill>
                <a:effectLst/>
                <a:latin typeface="+mn-lt"/>
                <a:ea typeface="+mn-ea"/>
                <a:cs typeface="+mn-cs"/>
              </a:rPr>
              <a:t>- The disproportionate role of high-profile, hard-to-predict, and rare events that are beyond the realm of normal expectations in history, science, finance, and technology.-</a:t>
            </a:r>
          </a:p>
          <a:p>
            <a:r>
              <a:rPr lang="en-US" sz="1200" b="0" i="0" kern="1200" dirty="0">
                <a:solidFill>
                  <a:schemeClr val="tx1"/>
                </a:solidFill>
                <a:effectLst/>
                <a:latin typeface="+mn-lt"/>
                <a:ea typeface="+mn-ea"/>
                <a:cs typeface="+mn-cs"/>
              </a:rPr>
              <a:t>- The non-computability of the probability of the consequential rare events using scientific methods (owing to the very nature of small probabilities).</a:t>
            </a:r>
          </a:p>
          <a:p>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8" tooltip="Psychological biases"/>
              </a:rPr>
              <a:t>psychological biases</a:t>
            </a:r>
            <a:r>
              <a:rPr lang="en-US" sz="1200" b="0" i="0" kern="1200" dirty="0">
                <a:solidFill>
                  <a:schemeClr val="tx1"/>
                </a:solidFill>
                <a:effectLst/>
                <a:latin typeface="+mn-lt"/>
                <a:ea typeface="+mn-ea"/>
                <a:cs typeface="+mn-cs"/>
              </a:rPr>
              <a:t> that blind people, both individually and collectively, to uncertainty and to a rare event's massive role in historical affairs.</a:t>
            </a:r>
          </a:p>
          <a:p>
            <a:endParaRPr lang="en-US" dirty="0"/>
          </a:p>
        </p:txBody>
      </p:sp>
      <p:sp>
        <p:nvSpPr>
          <p:cNvPr id="4" name="Slide Number Placeholder 3"/>
          <p:cNvSpPr>
            <a:spLocks noGrp="1"/>
          </p:cNvSpPr>
          <p:nvPr>
            <p:ph type="sldNum" sz="quarter" idx="5"/>
          </p:nvPr>
        </p:nvSpPr>
        <p:spPr/>
        <p:txBody>
          <a:bodyPr/>
          <a:lstStyle/>
          <a:p>
            <a:fld id="{0150BAD4-406B-9345-97E0-419AF5129815}" type="slidenum">
              <a:rPr lang="en-US" smtClean="0"/>
              <a:t>16</a:t>
            </a:fld>
            <a:endParaRPr lang="en-US"/>
          </a:p>
        </p:txBody>
      </p:sp>
    </p:spTree>
    <p:extLst>
      <p:ext uri="{BB962C8B-B14F-4D97-AF65-F5344CB8AC3E}">
        <p14:creationId xmlns:p14="http://schemas.microsoft.com/office/powerpoint/2010/main" val="783067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6534E9-833E-5447-B19B-DA2519B5505F}"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16200000">
            <a:off x="8160701" y="5885497"/>
            <a:ext cx="1315721" cy="365125"/>
          </a:xfrm>
          <a:prstGeom prst="rect">
            <a:avLst/>
          </a:prstGeom>
        </p:spPr>
        <p:txBody>
          <a:bodyPr/>
          <a:lstStyle>
            <a:lvl1pPr>
              <a:defRPr>
                <a:solidFill>
                  <a:schemeClr val="tx1"/>
                </a:solidFill>
              </a:defRPr>
            </a:lvl1pPr>
          </a:lstStyle>
          <a:p>
            <a:fld id="{3473503C-ED5C-E645-B385-769B863DF160}" type="slidenum">
              <a:rPr lang="en-US" smtClean="0"/>
              <a:t>‹#›</a:t>
            </a:fld>
            <a:endParaRPr lang="en-US"/>
          </a:p>
        </p:txBody>
      </p:sp>
      <p:pic>
        <p:nvPicPr>
          <p:cNvPr id="11" name="Picture 10" descr="TeachingDataScienceScreenPNG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97" y="5866685"/>
            <a:ext cx="1611882" cy="96493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6534E9-833E-5447-B19B-DA2519B5505F}"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6534E9-833E-5447-B19B-DA2519B5505F}"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5" indent="0" algn="ctr">
              <a:buNone/>
              <a:defRPr>
                <a:solidFill>
                  <a:schemeClr val="tx1">
                    <a:tint val="75000"/>
                  </a:schemeClr>
                </a:solidFill>
              </a:defRPr>
            </a:lvl3pPr>
            <a:lvl4pPr marL="1371577" indent="0" algn="ctr">
              <a:buNone/>
              <a:defRPr>
                <a:solidFill>
                  <a:schemeClr val="tx1">
                    <a:tint val="75000"/>
                  </a:schemeClr>
                </a:solidFill>
              </a:defRPr>
            </a:lvl4pPr>
            <a:lvl5pPr marL="1828770" indent="0" algn="ctr">
              <a:buNone/>
              <a:defRPr>
                <a:solidFill>
                  <a:schemeClr val="tx1">
                    <a:tint val="75000"/>
                  </a:schemeClr>
                </a:solidFill>
              </a:defRPr>
            </a:lvl5pPr>
            <a:lvl6pPr marL="2285962" indent="0" algn="ctr">
              <a:buNone/>
              <a:defRPr>
                <a:solidFill>
                  <a:schemeClr val="tx1">
                    <a:tint val="75000"/>
                  </a:schemeClr>
                </a:solidFill>
              </a:defRPr>
            </a:lvl6pPr>
            <a:lvl7pPr marL="2743154" indent="0" algn="ctr">
              <a:buNone/>
              <a:defRPr>
                <a:solidFill>
                  <a:schemeClr val="tx1">
                    <a:tint val="75000"/>
                  </a:schemeClr>
                </a:solidFill>
              </a:defRPr>
            </a:lvl7pPr>
            <a:lvl8pPr marL="3200346" indent="0" algn="ctr">
              <a:buNone/>
              <a:defRPr>
                <a:solidFill>
                  <a:schemeClr val="tx1">
                    <a:tint val="75000"/>
                  </a:schemeClr>
                </a:solidFill>
              </a:defRPr>
            </a:lvl8pPr>
            <a:lvl9pPr marL="36575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3E5973-5848-7047-A168-246A496F6457}"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179544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E5973-5848-7047-A168-246A496F6457}"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379970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2" indent="0">
              <a:buNone/>
              <a:defRPr sz="1800">
                <a:solidFill>
                  <a:schemeClr val="tx1">
                    <a:tint val="75000"/>
                  </a:schemeClr>
                </a:solidFill>
              </a:defRPr>
            </a:lvl2pPr>
            <a:lvl3pPr marL="914385" indent="0">
              <a:buNone/>
              <a:defRPr sz="1600">
                <a:solidFill>
                  <a:schemeClr val="tx1">
                    <a:tint val="75000"/>
                  </a:schemeClr>
                </a:solidFill>
              </a:defRPr>
            </a:lvl3pPr>
            <a:lvl4pPr marL="1371577" indent="0">
              <a:buNone/>
              <a:defRPr sz="1400">
                <a:solidFill>
                  <a:schemeClr val="tx1">
                    <a:tint val="75000"/>
                  </a:schemeClr>
                </a:solidFill>
              </a:defRPr>
            </a:lvl4pPr>
            <a:lvl5pPr marL="1828770" indent="0">
              <a:buNone/>
              <a:defRPr sz="1400">
                <a:solidFill>
                  <a:schemeClr val="tx1">
                    <a:tint val="75000"/>
                  </a:schemeClr>
                </a:solidFill>
              </a:defRPr>
            </a:lvl5pPr>
            <a:lvl6pPr marL="2285962" indent="0">
              <a:buNone/>
              <a:defRPr sz="1400">
                <a:solidFill>
                  <a:schemeClr val="tx1">
                    <a:tint val="75000"/>
                  </a:schemeClr>
                </a:solidFill>
              </a:defRPr>
            </a:lvl6pPr>
            <a:lvl7pPr marL="2743154" indent="0">
              <a:buNone/>
              <a:defRPr sz="1400">
                <a:solidFill>
                  <a:schemeClr val="tx1">
                    <a:tint val="75000"/>
                  </a:schemeClr>
                </a:solidFill>
              </a:defRPr>
            </a:lvl7pPr>
            <a:lvl8pPr marL="3200346" indent="0">
              <a:buNone/>
              <a:defRPr sz="1400">
                <a:solidFill>
                  <a:schemeClr val="tx1">
                    <a:tint val="75000"/>
                  </a:schemeClr>
                </a:solidFill>
              </a:defRPr>
            </a:lvl8pPr>
            <a:lvl9pPr marL="365753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3E5973-5848-7047-A168-246A496F6457}"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630067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1650" y="1757363"/>
            <a:ext cx="4445000" cy="497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9050" y="1757363"/>
            <a:ext cx="4445000" cy="4970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3E5973-5848-7047-A168-246A496F6457}"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365154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92" indent="0">
              <a:buNone/>
              <a:defRPr sz="2000" b="1"/>
            </a:lvl2pPr>
            <a:lvl3pPr marL="914385" indent="0">
              <a:buNone/>
              <a:defRPr sz="1800" b="1"/>
            </a:lvl3pPr>
            <a:lvl4pPr marL="1371577" indent="0">
              <a:buNone/>
              <a:defRPr sz="1600" b="1"/>
            </a:lvl4pPr>
            <a:lvl5pPr marL="1828770" indent="0">
              <a:buNone/>
              <a:defRPr sz="1600" b="1"/>
            </a:lvl5pPr>
            <a:lvl6pPr marL="2285962" indent="0">
              <a:buNone/>
              <a:defRPr sz="1600" b="1"/>
            </a:lvl6pPr>
            <a:lvl7pPr marL="2743154" indent="0">
              <a:buNone/>
              <a:defRPr sz="1600" b="1"/>
            </a:lvl7pPr>
            <a:lvl8pPr marL="3200346" indent="0">
              <a:buNone/>
              <a:defRPr sz="1600" b="1"/>
            </a:lvl8pPr>
            <a:lvl9pPr marL="36575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92" indent="0">
              <a:buNone/>
              <a:defRPr sz="2000" b="1"/>
            </a:lvl2pPr>
            <a:lvl3pPr marL="914385" indent="0">
              <a:buNone/>
              <a:defRPr sz="1800" b="1"/>
            </a:lvl3pPr>
            <a:lvl4pPr marL="1371577" indent="0">
              <a:buNone/>
              <a:defRPr sz="1600" b="1"/>
            </a:lvl4pPr>
            <a:lvl5pPr marL="1828770" indent="0">
              <a:buNone/>
              <a:defRPr sz="1600" b="1"/>
            </a:lvl5pPr>
            <a:lvl6pPr marL="2285962" indent="0">
              <a:buNone/>
              <a:defRPr sz="1600" b="1"/>
            </a:lvl6pPr>
            <a:lvl7pPr marL="2743154" indent="0">
              <a:buNone/>
              <a:defRPr sz="1600" b="1"/>
            </a:lvl7pPr>
            <a:lvl8pPr marL="3200346" indent="0">
              <a:buNone/>
              <a:defRPr sz="1600" b="1"/>
            </a:lvl8pPr>
            <a:lvl9pPr marL="36575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3E5973-5848-7047-A168-246A496F6457}"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330742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3E5973-5848-7047-A168-246A496F6457}"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22054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3E5973-5848-7047-A168-246A496F6457}" type="datetimeFigureOut">
              <a:rPr lang="en-US" smtClean="0"/>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1537620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2" indent="0">
              <a:buNone/>
              <a:defRPr sz="1200"/>
            </a:lvl2pPr>
            <a:lvl3pPr marL="914385" indent="0">
              <a:buNone/>
              <a:defRPr sz="1000"/>
            </a:lvl3pPr>
            <a:lvl4pPr marL="1371577" indent="0">
              <a:buNone/>
              <a:defRPr sz="900"/>
            </a:lvl4pPr>
            <a:lvl5pPr marL="1828770" indent="0">
              <a:buNone/>
              <a:defRPr sz="900"/>
            </a:lvl5pPr>
            <a:lvl6pPr marL="2285962" indent="0">
              <a:buNone/>
              <a:defRPr sz="900"/>
            </a:lvl6pPr>
            <a:lvl7pPr marL="2743154" indent="0">
              <a:buNone/>
              <a:defRPr sz="900"/>
            </a:lvl7pPr>
            <a:lvl8pPr marL="3200346" indent="0">
              <a:buNone/>
              <a:defRPr sz="900"/>
            </a:lvl8pPr>
            <a:lvl9pPr marL="365753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E5973-5848-7047-A168-246A496F6457}"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160060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534E9-833E-5447-B19B-DA2519B5505F}"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2" indent="0">
              <a:buNone/>
              <a:defRPr sz="2800"/>
            </a:lvl2pPr>
            <a:lvl3pPr marL="914385" indent="0">
              <a:buNone/>
              <a:defRPr sz="2400"/>
            </a:lvl3pPr>
            <a:lvl4pPr marL="1371577" indent="0">
              <a:buNone/>
              <a:defRPr sz="2000"/>
            </a:lvl4pPr>
            <a:lvl5pPr marL="1828770" indent="0">
              <a:buNone/>
              <a:defRPr sz="2000"/>
            </a:lvl5pPr>
            <a:lvl6pPr marL="2285962" indent="0">
              <a:buNone/>
              <a:defRPr sz="2000"/>
            </a:lvl6pPr>
            <a:lvl7pPr marL="2743154" indent="0">
              <a:buNone/>
              <a:defRPr sz="2000"/>
            </a:lvl7pPr>
            <a:lvl8pPr marL="3200346" indent="0">
              <a:buNone/>
              <a:defRPr sz="2000"/>
            </a:lvl8pPr>
            <a:lvl9pPr marL="36575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2" indent="0">
              <a:buNone/>
              <a:defRPr sz="1200"/>
            </a:lvl2pPr>
            <a:lvl3pPr marL="914385" indent="0">
              <a:buNone/>
              <a:defRPr sz="1000"/>
            </a:lvl3pPr>
            <a:lvl4pPr marL="1371577" indent="0">
              <a:buNone/>
              <a:defRPr sz="900"/>
            </a:lvl4pPr>
            <a:lvl5pPr marL="1828770" indent="0">
              <a:buNone/>
              <a:defRPr sz="900"/>
            </a:lvl5pPr>
            <a:lvl6pPr marL="2285962" indent="0">
              <a:buNone/>
              <a:defRPr sz="900"/>
            </a:lvl6pPr>
            <a:lvl7pPr marL="2743154" indent="0">
              <a:buNone/>
              <a:defRPr sz="900"/>
            </a:lvl7pPr>
            <a:lvl8pPr marL="3200346" indent="0">
              <a:buNone/>
              <a:defRPr sz="900"/>
            </a:lvl8pPr>
            <a:lvl9pPr marL="365753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3E5973-5848-7047-A168-246A496F6457}"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845995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E5973-5848-7047-A168-246A496F6457}"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88357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3450" y="301625"/>
            <a:ext cx="2260600" cy="6426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1650" y="301625"/>
            <a:ext cx="6629400" cy="642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E5973-5848-7047-A168-246A496F6457}"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4A4E7-706A-A34F-8374-F0E0E029F42C}" type="slidenum">
              <a:rPr lang="en-US" smtClean="0"/>
              <a:t>‹#›</a:t>
            </a:fld>
            <a:endParaRPr lang="en-US"/>
          </a:p>
        </p:txBody>
      </p:sp>
    </p:spTree>
    <p:extLst>
      <p:ext uri="{BB962C8B-B14F-4D97-AF65-F5344CB8AC3E}">
        <p14:creationId xmlns:p14="http://schemas.microsoft.com/office/powerpoint/2010/main" val="281700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56534E9-833E-5447-B19B-DA2519B5505F}" type="datetimeFigureOut">
              <a:rPr lang="en-US" smtClean="0"/>
              <a:t>9/4/19</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6534E9-833E-5447-B19B-DA2519B5505F}"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6534E9-833E-5447-B19B-DA2519B5505F}"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6534E9-833E-5447-B19B-DA2519B5505F}"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534E9-833E-5447-B19B-DA2519B5505F}" type="datetimeFigureOut">
              <a:rPr lang="en-US" smtClean="0"/>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534E9-833E-5447-B19B-DA2519B5505F}"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3473503C-ED5C-E645-B385-769B863DF16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534E9-833E-5447-B19B-DA2519B5505F}"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3473503C-ED5C-E645-B385-769B863DF160}"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304"/>
            <a:ext cx="8543924" cy="8021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098428"/>
            <a:ext cx="8210550" cy="46376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56213" y="6232525"/>
            <a:ext cx="3429000" cy="304800"/>
          </a:xfrm>
          <a:prstGeom prst="rect">
            <a:avLst/>
          </a:prstGeom>
        </p:spPr>
        <p:txBody>
          <a:bodyPr vert="horz" lIns="91440" tIns="45720" rIns="91440" bIns="0" rtlCol="0" anchor="b"/>
          <a:lstStyle>
            <a:lvl1pPr algn="l">
              <a:defRPr sz="1000">
                <a:solidFill>
                  <a:schemeClr val="tx1"/>
                </a:solidFill>
              </a:defRPr>
            </a:lvl1pPr>
          </a:lstStyle>
          <a:p>
            <a:fld id="{956534E9-833E-5447-B19B-DA2519B5505F}" type="datetimeFigureOut">
              <a:rPr lang="en-US" smtClean="0"/>
              <a:t>9/4/19</a:t>
            </a:fld>
            <a:endParaRPr lang="en-US"/>
          </a:p>
        </p:txBody>
      </p:sp>
      <p:sp>
        <p:nvSpPr>
          <p:cNvPr id="5" name="Footer Placeholder 4"/>
          <p:cNvSpPr>
            <a:spLocks noGrp="1"/>
          </p:cNvSpPr>
          <p:nvPr>
            <p:ph type="ftr" sz="quarter" idx="3"/>
          </p:nvPr>
        </p:nvSpPr>
        <p:spPr>
          <a:xfrm>
            <a:off x="5256213" y="6547776"/>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kern="1200" cap="all" spc="-60" baseline="0">
          <a:solidFill>
            <a:schemeClr val="tx2"/>
          </a:solidFill>
          <a:latin typeface="Avenir Book" panose="02000503020000020003" pitchFamily="2" charset="0"/>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Avenir Book" panose="02000503020000020003" pitchFamily="2" charset="0"/>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Avenir Book" panose="02000503020000020003" pitchFamily="2"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Avenir Book" panose="02000503020000020003" pitchFamily="2"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9" tIns="45719" rIns="91439"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9" tIns="45719" rIns="91439"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9" tIns="45719" rIns="91439" bIns="45719" rtlCol="0" anchor="ctr"/>
          <a:lstStyle>
            <a:lvl1pPr algn="l">
              <a:defRPr sz="1200">
                <a:solidFill>
                  <a:schemeClr val="tx1">
                    <a:tint val="75000"/>
                  </a:schemeClr>
                </a:solidFill>
              </a:defRPr>
            </a:lvl1pPr>
          </a:lstStyle>
          <a:p>
            <a:fld id="{EE3E5973-5848-7047-A168-246A496F6457}" type="datetimeFigureOut">
              <a:rPr lang="en-US" smtClean="0"/>
              <a:t>9/4/19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9" tIns="45719" rIns="91439"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9" tIns="45719" rIns="91439" bIns="45719" rtlCol="0" anchor="ctr"/>
          <a:lstStyle>
            <a:lvl1pPr algn="r">
              <a:defRPr sz="1200">
                <a:solidFill>
                  <a:schemeClr val="tx1">
                    <a:tint val="75000"/>
                  </a:schemeClr>
                </a:solidFill>
              </a:defRPr>
            </a:lvl1pPr>
          </a:lstStyle>
          <a:p>
            <a:fld id="{10F4A4E7-706A-A34F-8374-F0E0E029F42C}" type="slidenum">
              <a:rPr lang="en-US" smtClean="0"/>
              <a:t>‹#›</a:t>
            </a:fld>
            <a:endParaRPr lang="en-US"/>
          </a:p>
        </p:txBody>
      </p:sp>
    </p:spTree>
    <p:extLst>
      <p:ext uri="{BB962C8B-B14F-4D97-AF65-F5344CB8AC3E}">
        <p14:creationId xmlns:p14="http://schemas.microsoft.com/office/powerpoint/2010/main" val="6081265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192" rtl="0" eaLnBrk="1" latinLnBrk="0" hangingPunct="1">
        <a:spcBef>
          <a:spcPct val="0"/>
        </a:spcBef>
        <a:buNone/>
        <a:defRPr sz="4400" kern="1200">
          <a:solidFill>
            <a:schemeClr val="tx1"/>
          </a:solidFill>
          <a:latin typeface="+mj-lt"/>
          <a:ea typeface="+mj-ea"/>
          <a:cs typeface="+mj-cs"/>
        </a:defRPr>
      </a:lvl1pPr>
    </p:titleStyle>
    <p:bodyStyle>
      <a:lvl1pPr marL="342894" indent="-342894" algn="l" defTabSz="457192" rtl="0" eaLnBrk="1" latinLnBrk="0" hangingPunct="1">
        <a:spcBef>
          <a:spcPct val="20000"/>
        </a:spcBef>
        <a:buFont typeface="Arial"/>
        <a:buChar char="•"/>
        <a:defRPr sz="3200" kern="1200">
          <a:solidFill>
            <a:schemeClr val="tx1"/>
          </a:solidFill>
          <a:latin typeface="+mn-lt"/>
          <a:ea typeface="+mn-ea"/>
          <a:cs typeface="+mn-cs"/>
        </a:defRPr>
      </a:lvl1pPr>
      <a:lvl2pPr marL="742937" indent="-285745" algn="l" defTabSz="457192" rtl="0" eaLnBrk="1" latinLnBrk="0" hangingPunct="1">
        <a:spcBef>
          <a:spcPct val="20000"/>
        </a:spcBef>
        <a:buFont typeface="Arial"/>
        <a:buChar char="–"/>
        <a:defRPr sz="2800" kern="1200">
          <a:solidFill>
            <a:schemeClr val="tx1"/>
          </a:solidFill>
          <a:latin typeface="+mn-lt"/>
          <a:ea typeface="+mn-ea"/>
          <a:cs typeface="+mn-cs"/>
        </a:defRPr>
      </a:lvl2pPr>
      <a:lvl3pPr marL="1142981" indent="-228596" algn="l" defTabSz="457192" rtl="0" eaLnBrk="1" latinLnBrk="0" hangingPunct="1">
        <a:spcBef>
          <a:spcPct val="20000"/>
        </a:spcBef>
        <a:buFont typeface="Arial"/>
        <a:buChar char="•"/>
        <a:defRPr sz="2400" kern="1200">
          <a:solidFill>
            <a:schemeClr val="tx1"/>
          </a:solidFill>
          <a:latin typeface="+mn-lt"/>
          <a:ea typeface="+mn-ea"/>
          <a:cs typeface="+mn-cs"/>
        </a:defRPr>
      </a:lvl3pPr>
      <a:lvl4pPr marL="1600174" indent="-228596" algn="l" defTabSz="457192" rtl="0" eaLnBrk="1" latinLnBrk="0" hangingPunct="1">
        <a:spcBef>
          <a:spcPct val="20000"/>
        </a:spcBef>
        <a:buFont typeface="Arial"/>
        <a:buChar char="–"/>
        <a:defRPr sz="2000" kern="1200">
          <a:solidFill>
            <a:schemeClr val="tx1"/>
          </a:solidFill>
          <a:latin typeface="+mn-lt"/>
          <a:ea typeface="+mn-ea"/>
          <a:cs typeface="+mn-cs"/>
        </a:defRPr>
      </a:lvl4pPr>
      <a:lvl5pPr marL="2057366" indent="-228596" algn="l" defTabSz="457192" rtl="0" eaLnBrk="1" latinLnBrk="0" hangingPunct="1">
        <a:spcBef>
          <a:spcPct val="20000"/>
        </a:spcBef>
        <a:buFont typeface="Arial"/>
        <a:buChar char="»"/>
        <a:defRPr sz="2000" kern="1200">
          <a:solidFill>
            <a:schemeClr val="tx1"/>
          </a:solidFill>
          <a:latin typeface="+mn-lt"/>
          <a:ea typeface="+mn-ea"/>
          <a:cs typeface="+mn-cs"/>
        </a:defRPr>
      </a:lvl5pPr>
      <a:lvl6pPr marL="2514558"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50"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3"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5"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5" algn="l" defTabSz="457192" rtl="0" eaLnBrk="1" latinLnBrk="0" hangingPunct="1">
        <a:defRPr sz="1800" kern="1200">
          <a:solidFill>
            <a:schemeClr val="tx1"/>
          </a:solidFill>
          <a:latin typeface="+mn-lt"/>
          <a:ea typeface="+mn-ea"/>
          <a:cs typeface="+mn-cs"/>
        </a:defRPr>
      </a:lvl3pPr>
      <a:lvl4pPr marL="1371577" algn="l" defTabSz="457192" rtl="0" eaLnBrk="1" latinLnBrk="0" hangingPunct="1">
        <a:defRPr sz="1800" kern="1200">
          <a:solidFill>
            <a:schemeClr val="tx1"/>
          </a:solidFill>
          <a:latin typeface="+mn-lt"/>
          <a:ea typeface="+mn-ea"/>
          <a:cs typeface="+mn-cs"/>
        </a:defRPr>
      </a:lvl4pPr>
      <a:lvl5pPr marL="1828770" algn="l" defTabSz="457192" rtl="0" eaLnBrk="1" latinLnBrk="0" hangingPunct="1">
        <a:defRPr sz="1800" kern="1200">
          <a:solidFill>
            <a:schemeClr val="tx1"/>
          </a:solidFill>
          <a:latin typeface="+mn-lt"/>
          <a:ea typeface="+mn-ea"/>
          <a:cs typeface="+mn-cs"/>
        </a:defRPr>
      </a:lvl5pPr>
      <a:lvl6pPr marL="2285962" algn="l" defTabSz="457192" rtl="0" eaLnBrk="1" latinLnBrk="0" hangingPunct="1">
        <a:defRPr sz="1800" kern="1200">
          <a:solidFill>
            <a:schemeClr val="tx1"/>
          </a:solidFill>
          <a:latin typeface="+mn-lt"/>
          <a:ea typeface="+mn-ea"/>
          <a:cs typeface="+mn-cs"/>
        </a:defRPr>
      </a:lvl6pPr>
      <a:lvl7pPr marL="2743154" algn="l" defTabSz="457192" rtl="0" eaLnBrk="1" latinLnBrk="0" hangingPunct="1">
        <a:defRPr sz="1800" kern="1200">
          <a:solidFill>
            <a:schemeClr val="tx1"/>
          </a:solidFill>
          <a:latin typeface="+mn-lt"/>
          <a:ea typeface="+mn-ea"/>
          <a:cs typeface="+mn-cs"/>
        </a:defRPr>
      </a:lvl7pPr>
      <a:lvl8pPr marL="3200346" algn="l" defTabSz="457192" rtl="0" eaLnBrk="1" latinLnBrk="0" hangingPunct="1">
        <a:defRPr sz="1800" kern="1200">
          <a:solidFill>
            <a:schemeClr val="tx1"/>
          </a:solidFill>
          <a:latin typeface="+mn-lt"/>
          <a:ea typeface="+mn-ea"/>
          <a:cs typeface="+mn-cs"/>
        </a:defRPr>
      </a:lvl8pPr>
      <a:lvl9pPr marL="3657539" algn="l" defTabSz="457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hyperlink" Target="http://fivethirtyeight.com/features/dear-media-stop-freaking-out-about-donald-trumps-poll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fivethirtyeight.com/features/dear-media-stop-freaking-out-about-donald-trumps-polls" TargetMode="External"/><Relationship Id="rId5" Type="http://schemas.openxmlformats.org/officeDocument/2006/relationships/hyperlink" Target="http://www.realclearpolitics.com/video/2015/09/15/nate_silver_trump_has_about_5_chance_of_winning.html" TargetMode="Externa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hyperlink" Target="http://fivethirtyeight.com/features/dear-media-stop-freaking-out-about-donald-trumps-polls" TargetMode="Externa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hyperlink" Target="https://fivethirtyeight.com/features/how-i-acted-like-a-pundit-and-screwed-up-on-donald-trum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fivethirtyeight.com/features/how-i-acted-like-a-pundit-and-screwed-up-on-donald-trum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piazza.com/mit/fall2019/6s080" TargetMode="External"/><Relationship Id="rId7" Type="http://schemas.openxmlformats.org/officeDocument/2006/relationships/image" Target="../media/image7.tiff"/><Relationship Id="rId2" Type="http://schemas.openxmlformats.org/officeDocument/2006/relationships/hyperlink" Target="http://dsg.csail.mit.edu/6.S080/" TargetMode="Externa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books.google.com/ngrams/"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geops.csail.mit.edu/MapD" TargetMode="External"/><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ElectoralCollege2012.sv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FE07BD-A4D7-7748-82E9-FD35D26E24D7}"/>
              </a:ext>
            </a:extLst>
          </p:cNvPr>
          <p:cNvPicPr>
            <a:picLocks noChangeAspect="1"/>
          </p:cNvPicPr>
          <p:nvPr/>
        </p:nvPicPr>
        <p:blipFill rotWithShape="1">
          <a:blip r:embed="rId3"/>
          <a:srcRect t="20937" b="5541"/>
          <a:stretch/>
        </p:blipFill>
        <p:spPr>
          <a:xfrm>
            <a:off x="0" y="0"/>
            <a:ext cx="9144000" cy="6858000"/>
          </a:xfrm>
          <a:prstGeom prst="rect">
            <a:avLst/>
          </a:prstGeom>
        </p:spPr>
      </p:pic>
      <p:sp>
        <p:nvSpPr>
          <p:cNvPr id="2" name="Title 1"/>
          <p:cNvSpPr>
            <a:spLocks noGrp="1"/>
          </p:cNvSpPr>
          <p:nvPr>
            <p:ph type="ctrTitle"/>
          </p:nvPr>
        </p:nvSpPr>
        <p:spPr>
          <a:xfrm>
            <a:off x="257176" y="9876"/>
            <a:ext cx="8886824" cy="2404712"/>
          </a:xfrm>
        </p:spPr>
        <p:txBody>
          <a:bodyPr>
            <a:noAutofit/>
          </a:bodyPr>
          <a:lstStyle/>
          <a:p>
            <a:r>
              <a:rPr lang="en-US" sz="4800" dirty="0"/>
              <a:t>6.S080 Software Systems For Data Science</a:t>
            </a:r>
          </a:p>
        </p:txBody>
      </p:sp>
    </p:spTree>
    <p:extLst>
      <p:ext uri="{BB962C8B-B14F-4D97-AF65-F5344CB8AC3E}">
        <p14:creationId xmlns:p14="http://schemas.microsoft.com/office/powerpoint/2010/main" val="27794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6238-D2AD-2749-B7B9-D17EC435C854}"/>
              </a:ext>
            </a:extLst>
          </p:cNvPr>
          <p:cNvSpPr>
            <a:spLocks noGrp="1"/>
          </p:cNvSpPr>
          <p:nvPr>
            <p:ph type="title"/>
          </p:nvPr>
        </p:nvSpPr>
        <p:spPr/>
        <p:txBody>
          <a:bodyPr/>
          <a:lstStyle/>
          <a:p>
            <a:r>
              <a:rPr lang="en-US" dirty="0"/>
              <a:t>Election 2016</a:t>
            </a:r>
          </a:p>
        </p:txBody>
      </p:sp>
      <p:pic>
        <p:nvPicPr>
          <p:cNvPr id="3" name="Picture 2">
            <a:extLst>
              <a:ext uri="{FF2B5EF4-FFF2-40B4-BE49-F238E27FC236}">
                <a16:creationId xmlns:a16="http://schemas.microsoft.com/office/drawing/2014/main" id="{8F85F1AE-124F-2C4A-B789-2AF4FDC9A3A8}"/>
              </a:ext>
            </a:extLst>
          </p:cNvPr>
          <p:cNvPicPr>
            <a:picLocks noChangeAspect="1"/>
          </p:cNvPicPr>
          <p:nvPr/>
        </p:nvPicPr>
        <p:blipFill>
          <a:blip r:embed="rId2"/>
          <a:stretch>
            <a:fillRect/>
          </a:stretch>
        </p:blipFill>
        <p:spPr>
          <a:xfrm>
            <a:off x="0" y="1250674"/>
            <a:ext cx="9002642" cy="5063986"/>
          </a:xfrm>
          <a:prstGeom prst="rect">
            <a:avLst/>
          </a:prstGeom>
        </p:spPr>
      </p:pic>
    </p:spTree>
    <p:extLst>
      <p:ext uri="{BB962C8B-B14F-4D97-AF65-F5344CB8AC3E}">
        <p14:creationId xmlns:p14="http://schemas.microsoft.com/office/powerpoint/2010/main" val="26546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2016</a:t>
            </a:r>
          </a:p>
        </p:txBody>
      </p:sp>
      <p:sp>
        <p:nvSpPr>
          <p:cNvPr id="5" name="Rectangle 4"/>
          <p:cNvSpPr/>
          <p:nvPr/>
        </p:nvSpPr>
        <p:spPr>
          <a:xfrm>
            <a:off x="457200" y="897435"/>
            <a:ext cx="7957930" cy="830997"/>
          </a:xfrm>
          <a:prstGeom prst="rect">
            <a:avLst/>
          </a:prstGeom>
        </p:spPr>
        <p:txBody>
          <a:bodyPr wrap="square">
            <a:spAutoFit/>
          </a:bodyPr>
          <a:lstStyle/>
          <a:p>
            <a:pPr fontAlgn="base"/>
            <a:r>
              <a:rPr lang="en-US" sz="2400" b="1" dirty="0">
                <a:solidFill>
                  <a:srgbClr val="222222"/>
                </a:solidFill>
                <a:latin typeface="ArnhemPro" charset="0"/>
              </a:rPr>
              <a:t>“Why Donald Trump Isn’t A Real Candidate, In One Chart” (June 2015)</a:t>
            </a:r>
            <a:endParaRPr lang="en-US" sz="2400" b="1" i="0" dirty="0">
              <a:solidFill>
                <a:srgbClr val="222222"/>
              </a:solidFill>
              <a:effectLst/>
              <a:latin typeface="ArnhemPro" charset="0"/>
            </a:endParaRPr>
          </a:p>
        </p:txBody>
      </p:sp>
      <p:pic>
        <p:nvPicPr>
          <p:cNvPr id="6" name="Picture 5"/>
          <p:cNvPicPr>
            <a:picLocks noChangeAspect="1"/>
          </p:cNvPicPr>
          <p:nvPr/>
        </p:nvPicPr>
        <p:blipFill>
          <a:blip r:embed="rId3"/>
          <a:stretch>
            <a:fillRect/>
          </a:stretch>
        </p:blipFill>
        <p:spPr>
          <a:xfrm>
            <a:off x="1647548" y="1800368"/>
            <a:ext cx="6010552" cy="4672551"/>
          </a:xfrm>
          <a:prstGeom prst="rect">
            <a:avLst/>
          </a:prstGeom>
        </p:spPr>
      </p:pic>
      <p:sp>
        <p:nvSpPr>
          <p:cNvPr id="7" name="Rectangle 6"/>
          <p:cNvSpPr/>
          <p:nvPr/>
        </p:nvSpPr>
        <p:spPr>
          <a:xfrm>
            <a:off x="0" y="6544854"/>
            <a:ext cx="8058150" cy="307777"/>
          </a:xfrm>
          <a:prstGeom prst="rect">
            <a:avLst/>
          </a:prstGeom>
        </p:spPr>
        <p:txBody>
          <a:bodyPr wrap="square">
            <a:spAutoFit/>
          </a:bodyPr>
          <a:lstStyle/>
          <a:p>
            <a:r>
              <a:rPr lang="en-US" sz="1400" dirty="0"/>
              <a:t>http://</a:t>
            </a:r>
            <a:r>
              <a:rPr lang="en-US" sz="1400" dirty="0" err="1"/>
              <a:t>fivethirtyeight.com</a:t>
            </a:r>
            <a:r>
              <a:rPr lang="en-US" sz="1400" dirty="0"/>
              <a:t>/</a:t>
            </a:r>
            <a:r>
              <a:rPr lang="en-US" sz="1400" dirty="0" err="1"/>
              <a:t>datalab</a:t>
            </a:r>
            <a:r>
              <a:rPr lang="en-US" sz="1400" dirty="0"/>
              <a:t>/why-</a:t>
            </a:r>
            <a:r>
              <a:rPr lang="en-US" sz="1400" dirty="0" err="1"/>
              <a:t>donald</a:t>
            </a:r>
            <a:r>
              <a:rPr lang="en-US" sz="1400" dirty="0"/>
              <a:t>-trump-</a:t>
            </a:r>
            <a:r>
              <a:rPr lang="en-US" sz="1400" dirty="0" err="1"/>
              <a:t>isnt</a:t>
            </a:r>
            <a:r>
              <a:rPr lang="en-US" sz="1400" dirty="0"/>
              <a:t>-a-real-candidate-in-one-chart/</a:t>
            </a:r>
          </a:p>
        </p:txBody>
      </p:sp>
    </p:spTree>
    <p:extLst>
      <p:ext uri="{BB962C8B-B14F-4D97-AF65-F5344CB8AC3E}">
        <p14:creationId xmlns:p14="http://schemas.microsoft.com/office/powerpoint/2010/main" val="10376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56" y="0"/>
            <a:ext cx="6652846" cy="6858000"/>
          </a:xfrm>
          <a:prstGeom prst="rect">
            <a:avLst/>
          </a:prstGeom>
        </p:spPr>
      </p:pic>
      <p:sp>
        <p:nvSpPr>
          <p:cNvPr id="6" name="Rectangle 5">
            <a:extLst>
              <a:ext uri="{FF2B5EF4-FFF2-40B4-BE49-F238E27FC236}">
                <a16:creationId xmlns:a16="http://schemas.microsoft.com/office/drawing/2014/main" id="{C2CD6CA2-F6B0-3143-A411-38B3482B0CC2}"/>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38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73623"/>
          <a:stretch/>
        </p:blipFill>
        <p:spPr>
          <a:xfrm>
            <a:off x="293756" y="0"/>
            <a:ext cx="6652846" cy="1808922"/>
          </a:xfrm>
          <a:prstGeom prst="rect">
            <a:avLst/>
          </a:prstGeom>
        </p:spPr>
      </p:pic>
      <p:pic>
        <p:nvPicPr>
          <p:cNvPr id="2" name="Picture 1">
            <a:extLst>
              <a:ext uri="{FF2B5EF4-FFF2-40B4-BE49-F238E27FC236}">
                <a16:creationId xmlns:a16="http://schemas.microsoft.com/office/drawing/2014/main" id="{8E7DFAC9-D9B3-6740-9713-6D7CA7BB53D5}"/>
              </a:ext>
            </a:extLst>
          </p:cNvPr>
          <p:cNvPicPr>
            <a:picLocks noChangeAspect="1"/>
          </p:cNvPicPr>
          <p:nvPr/>
        </p:nvPicPr>
        <p:blipFill>
          <a:blip r:embed="rId6"/>
          <a:stretch>
            <a:fillRect/>
          </a:stretch>
        </p:blipFill>
        <p:spPr>
          <a:xfrm>
            <a:off x="265043" y="2531164"/>
            <a:ext cx="4015409" cy="2865232"/>
          </a:xfrm>
          <a:prstGeom prst="rect">
            <a:avLst/>
          </a:prstGeom>
        </p:spPr>
      </p:pic>
      <p:sp>
        <p:nvSpPr>
          <p:cNvPr id="6" name="Rectangle 5">
            <a:extLst>
              <a:ext uri="{FF2B5EF4-FFF2-40B4-BE49-F238E27FC236}">
                <a16:creationId xmlns:a16="http://schemas.microsoft.com/office/drawing/2014/main" id="{9672E1F1-AF9E-D24A-9959-8CA37E7FDF62}"/>
              </a:ext>
            </a:extLst>
          </p:cNvPr>
          <p:cNvSpPr/>
          <p:nvPr/>
        </p:nvSpPr>
        <p:spPr>
          <a:xfrm>
            <a:off x="4306957" y="2671755"/>
            <a:ext cx="4572000" cy="1200329"/>
          </a:xfrm>
          <a:prstGeom prst="rect">
            <a:avLst/>
          </a:prstGeom>
        </p:spPr>
        <p:txBody>
          <a:bodyPr>
            <a:spAutoFit/>
          </a:bodyPr>
          <a:lstStyle/>
          <a:p>
            <a:r>
              <a:rPr lang="en-US" dirty="0"/>
              <a:t>In June 2015 on Twitter: “Basically Trump is the Nickelback of presidential candidates. Disliked by most, super popular with a few.”</a:t>
            </a:r>
            <a:endParaRPr lang="en-US" dirty="0">
              <a:solidFill>
                <a:srgbClr val="222222"/>
              </a:solidFill>
              <a:latin typeface="Retina"/>
              <a:hlinkClick r:id="rId7"/>
            </a:endParaRPr>
          </a:p>
        </p:txBody>
      </p:sp>
      <p:pic>
        <p:nvPicPr>
          <p:cNvPr id="4" name="Online Media 3" descr="Nickelback - Photograph">
            <a:hlinkClick r:id="" action="ppaction://media"/>
            <a:extLst>
              <a:ext uri="{FF2B5EF4-FFF2-40B4-BE49-F238E27FC236}">
                <a16:creationId xmlns:a16="http://schemas.microsoft.com/office/drawing/2014/main" id="{1B53BBAD-E874-E446-9A08-28998A23AD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91974" y="4040964"/>
            <a:ext cx="3146079" cy="2359559"/>
          </a:xfrm>
          <a:prstGeom prst="rect">
            <a:avLst/>
          </a:prstGeom>
        </p:spPr>
      </p:pic>
      <p:sp>
        <p:nvSpPr>
          <p:cNvPr id="7" name="Rectangle 6">
            <a:extLst>
              <a:ext uri="{FF2B5EF4-FFF2-40B4-BE49-F238E27FC236}">
                <a16:creationId xmlns:a16="http://schemas.microsoft.com/office/drawing/2014/main" id="{007A5123-42AB-E045-8D6B-FF062FE2AD98}"/>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6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3623"/>
          <a:stretch/>
        </p:blipFill>
        <p:spPr>
          <a:xfrm>
            <a:off x="293756" y="0"/>
            <a:ext cx="6652846" cy="1808922"/>
          </a:xfrm>
          <a:prstGeom prst="rect">
            <a:avLst/>
          </a:prstGeom>
        </p:spPr>
      </p:pic>
      <p:pic>
        <p:nvPicPr>
          <p:cNvPr id="2" name="Picture 1">
            <a:extLst>
              <a:ext uri="{FF2B5EF4-FFF2-40B4-BE49-F238E27FC236}">
                <a16:creationId xmlns:a16="http://schemas.microsoft.com/office/drawing/2014/main" id="{8E7DFAC9-D9B3-6740-9713-6D7CA7BB53D5}"/>
              </a:ext>
            </a:extLst>
          </p:cNvPr>
          <p:cNvPicPr>
            <a:picLocks noChangeAspect="1"/>
          </p:cNvPicPr>
          <p:nvPr/>
        </p:nvPicPr>
        <p:blipFill>
          <a:blip r:embed="rId4"/>
          <a:stretch>
            <a:fillRect/>
          </a:stretch>
        </p:blipFill>
        <p:spPr>
          <a:xfrm>
            <a:off x="265043" y="2531164"/>
            <a:ext cx="4015409" cy="2865232"/>
          </a:xfrm>
          <a:prstGeom prst="rect">
            <a:avLst/>
          </a:prstGeom>
        </p:spPr>
      </p:pic>
      <p:sp>
        <p:nvSpPr>
          <p:cNvPr id="6" name="Rectangle 5">
            <a:extLst>
              <a:ext uri="{FF2B5EF4-FFF2-40B4-BE49-F238E27FC236}">
                <a16:creationId xmlns:a16="http://schemas.microsoft.com/office/drawing/2014/main" id="{9672E1F1-AF9E-D24A-9959-8CA37E7FDF62}"/>
              </a:ext>
            </a:extLst>
          </p:cNvPr>
          <p:cNvSpPr/>
          <p:nvPr/>
        </p:nvSpPr>
        <p:spPr>
          <a:xfrm>
            <a:off x="4306957" y="2671755"/>
            <a:ext cx="4572000" cy="1200329"/>
          </a:xfrm>
          <a:prstGeom prst="rect">
            <a:avLst/>
          </a:prstGeom>
        </p:spPr>
        <p:txBody>
          <a:bodyPr>
            <a:spAutoFit/>
          </a:bodyPr>
          <a:lstStyle/>
          <a:p>
            <a:r>
              <a:rPr lang="en-US" dirty="0">
                <a:latin typeface="Retina"/>
                <a:hlinkClick r:id="rId5"/>
              </a:rPr>
              <a:t>In September</a:t>
            </a:r>
            <a:r>
              <a:rPr lang="en-US" dirty="0">
                <a:solidFill>
                  <a:srgbClr val="222222"/>
                </a:solidFill>
                <a:latin typeface="Retina"/>
              </a:rPr>
              <a:t>, he told CNN’s Anderson Cooper that Trump had a roughly 5-percent chance of beating his GOP rivals. </a:t>
            </a:r>
          </a:p>
          <a:p>
            <a:endParaRPr lang="en-US" dirty="0">
              <a:solidFill>
                <a:srgbClr val="222222"/>
              </a:solidFill>
              <a:latin typeface="Retina"/>
              <a:hlinkClick r:id="rId6"/>
            </a:endParaRPr>
          </a:p>
        </p:txBody>
      </p:sp>
      <p:sp>
        <p:nvSpPr>
          <p:cNvPr id="5" name="Rectangle 4">
            <a:extLst>
              <a:ext uri="{FF2B5EF4-FFF2-40B4-BE49-F238E27FC236}">
                <a16:creationId xmlns:a16="http://schemas.microsoft.com/office/drawing/2014/main" id="{015A4B89-A5CF-7240-85E0-10E6D4DBB1E5}"/>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09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3623"/>
          <a:stretch/>
        </p:blipFill>
        <p:spPr>
          <a:xfrm>
            <a:off x="293756" y="0"/>
            <a:ext cx="6652846" cy="1808922"/>
          </a:xfrm>
          <a:prstGeom prst="rect">
            <a:avLst/>
          </a:prstGeom>
        </p:spPr>
      </p:pic>
      <p:pic>
        <p:nvPicPr>
          <p:cNvPr id="2" name="Picture 1">
            <a:extLst>
              <a:ext uri="{FF2B5EF4-FFF2-40B4-BE49-F238E27FC236}">
                <a16:creationId xmlns:a16="http://schemas.microsoft.com/office/drawing/2014/main" id="{8E7DFAC9-D9B3-6740-9713-6D7CA7BB53D5}"/>
              </a:ext>
            </a:extLst>
          </p:cNvPr>
          <p:cNvPicPr>
            <a:picLocks noChangeAspect="1"/>
          </p:cNvPicPr>
          <p:nvPr/>
        </p:nvPicPr>
        <p:blipFill>
          <a:blip r:embed="rId4"/>
          <a:stretch>
            <a:fillRect/>
          </a:stretch>
        </p:blipFill>
        <p:spPr>
          <a:xfrm>
            <a:off x="265043" y="2531164"/>
            <a:ext cx="4015409" cy="2865232"/>
          </a:xfrm>
          <a:prstGeom prst="rect">
            <a:avLst/>
          </a:prstGeom>
        </p:spPr>
      </p:pic>
      <p:sp>
        <p:nvSpPr>
          <p:cNvPr id="6" name="Rectangle 5">
            <a:extLst>
              <a:ext uri="{FF2B5EF4-FFF2-40B4-BE49-F238E27FC236}">
                <a16:creationId xmlns:a16="http://schemas.microsoft.com/office/drawing/2014/main" id="{9672E1F1-AF9E-D24A-9959-8CA37E7FDF62}"/>
              </a:ext>
            </a:extLst>
          </p:cNvPr>
          <p:cNvSpPr/>
          <p:nvPr/>
        </p:nvSpPr>
        <p:spPr>
          <a:xfrm>
            <a:off x="4306957" y="2671755"/>
            <a:ext cx="4572000" cy="1200329"/>
          </a:xfrm>
          <a:prstGeom prst="rect">
            <a:avLst/>
          </a:prstGeom>
        </p:spPr>
        <p:txBody>
          <a:bodyPr>
            <a:spAutoFit/>
          </a:bodyPr>
          <a:lstStyle/>
          <a:p>
            <a:r>
              <a:rPr lang="en-US" dirty="0">
                <a:latin typeface="Retina"/>
                <a:hlinkClick r:id="rId5"/>
              </a:rPr>
              <a:t>In November</a:t>
            </a:r>
            <a:r>
              <a:rPr lang="en-US" dirty="0">
                <a:solidFill>
                  <a:srgbClr val="222222"/>
                </a:solidFill>
                <a:latin typeface="Retina"/>
              </a:rPr>
              <a:t>, he explained that Trump’s national following was about as negligible as the share of Americans who believe the Apollo moon landing was faked</a:t>
            </a:r>
            <a:endParaRPr lang="en-US" dirty="0"/>
          </a:p>
        </p:txBody>
      </p:sp>
      <p:pic>
        <p:nvPicPr>
          <p:cNvPr id="4" name="Picture 3">
            <a:extLst>
              <a:ext uri="{FF2B5EF4-FFF2-40B4-BE49-F238E27FC236}">
                <a16:creationId xmlns:a16="http://schemas.microsoft.com/office/drawing/2014/main" id="{6D0CE991-0AAF-1348-92F5-E0C5A419465C}"/>
              </a:ext>
            </a:extLst>
          </p:cNvPr>
          <p:cNvPicPr>
            <a:picLocks noChangeAspect="1"/>
          </p:cNvPicPr>
          <p:nvPr/>
        </p:nvPicPr>
        <p:blipFill>
          <a:blip r:embed="rId6"/>
          <a:stretch>
            <a:fillRect/>
          </a:stretch>
        </p:blipFill>
        <p:spPr>
          <a:xfrm>
            <a:off x="3347645" y="3872084"/>
            <a:ext cx="4908459" cy="2761008"/>
          </a:xfrm>
          <a:prstGeom prst="rect">
            <a:avLst/>
          </a:prstGeom>
        </p:spPr>
      </p:pic>
      <p:sp>
        <p:nvSpPr>
          <p:cNvPr id="7" name="Rectangle 6">
            <a:extLst>
              <a:ext uri="{FF2B5EF4-FFF2-40B4-BE49-F238E27FC236}">
                <a16:creationId xmlns:a16="http://schemas.microsoft.com/office/drawing/2014/main" id="{25B9C15A-66E4-BA47-B34F-916EF10DA887}"/>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937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3479"/>
          <a:stretch/>
        </p:blipFill>
        <p:spPr>
          <a:xfrm>
            <a:off x="293756" y="0"/>
            <a:ext cx="6652846" cy="1818836"/>
          </a:xfrm>
          <a:prstGeom prst="rect">
            <a:avLst/>
          </a:prstGeom>
        </p:spPr>
      </p:pic>
      <p:sp>
        <p:nvSpPr>
          <p:cNvPr id="7" name="Rectangle 6">
            <a:extLst>
              <a:ext uri="{FF2B5EF4-FFF2-40B4-BE49-F238E27FC236}">
                <a16:creationId xmlns:a16="http://schemas.microsoft.com/office/drawing/2014/main" id="{34CC1A27-C8A8-794E-A4D7-148DFFF6CB12}"/>
              </a:ext>
            </a:extLst>
          </p:cNvPr>
          <p:cNvSpPr/>
          <p:nvPr/>
        </p:nvSpPr>
        <p:spPr>
          <a:xfrm>
            <a:off x="-1" y="6167735"/>
            <a:ext cx="8931965" cy="646331"/>
          </a:xfrm>
          <a:prstGeom prst="rect">
            <a:avLst/>
          </a:prstGeom>
        </p:spPr>
        <p:txBody>
          <a:bodyPr wrap="square">
            <a:spAutoFit/>
          </a:bodyPr>
          <a:lstStyle/>
          <a:p>
            <a:r>
              <a:rPr lang="en-US" dirty="0">
                <a:hlinkClick r:id="rId4"/>
              </a:rPr>
              <a:t>https://fivethirtyeight.com/features/how-i-acted-like-a-pundit-and-screwed-up-on-donald-trump/</a:t>
            </a:r>
            <a:endParaRPr lang="en-US" dirty="0"/>
          </a:p>
        </p:txBody>
      </p:sp>
      <p:sp>
        <p:nvSpPr>
          <p:cNvPr id="8" name="Rectangle 7">
            <a:extLst>
              <a:ext uri="{FF2B5EF4-FFF2-40B4-BE49-F238E27FC236}">
                <a16:creationId xmlns:a16="http://schemas.microsoft.com/office/drawing/2014/main" id="{B79BFD2B-3336-8E45-BED9-0A8626FE46CC}"/>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46E38CE-FE34-4644-850D-CB59FF9A564E}"/>
              </a:ext>
            </a:extLst>
          </p:cNvPr>
          <p:cNvPicPr>
            <a:picLocks noChangeAspect="1"/>
          </p:cNvPicPr>
          <p:nvPr/>
        </p:nvPicPr>
        <p:blipFill>
          <a:blip r:embed="rId5"/>
          <a:stretch>
            <a:fillRect/>
          </a:stretch>
        </p:blipFill>
        <p:spPr>
          <a:xfrm>
            <a:off x="-1" y="1236845"/>
            <a:ext cx="8993848" cy="5621155"/>
          </a:xfrm>
          <a:prstGeom prst="rect">
            <a:avLst/>
          </a:prstGeom>
        </p:spPr>
      </p:pic>
    </p:spTree>
    <p:extLst>
      <p:ext uri="{BB962C8B-B14F-4D97-AF65-F5344CB8AC3E}">
        <p14:creationId xmlns:p14="http://schemas.microsoft.com/office/powerpoint/2010/main" val="3456798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3479"/>
          <a:stretch/>
        </p:blipFill>
        <p:spPr>
          <a:xfrm>
            <a:off x="293756" y="0"/>
            <a:ext cx="6652846" cy="1818836"/>
          </a:xfrm>
          <a:prstGeom prst="rect">
            <a:avLst/>
          </a:prstGeom>
        </p:spPr>
      </p:pic>
      <p:sp>
        <p:nvSpPr>
          <p:cNvPr id="6" name="Rectangle 5">
            <a:extLst>
              <a:ext uri="{FF2B5EF4-FFF2-40B4-BE49-F238E27FC236}">
                <a16:creationId xmlns:a16="http://schemas.microsoft.com/office/drawing/2014/main" id="{C236B51F-37C8-6D4E-8508-7EAFB1D2E8EE}"/>
              </a:ext>
            </a:extLst>
          </p:cNvPr>
          <p:cNvSpPr/>
          <p:nvPr/>
        </p:nvSpPr>
        <p:spPr>
          <a:xfrm>
            <a:off x="689112" y="1818836"/>
            <a:ext cx="7971183" cy="4247317"/>
          </a:xfrm>
          <a:prstGeom prst="rect">
            <a:avLst/>
          </a:prstGeom>
        </p:spPr>
        <p:txBody>
          <a:bodyPr wrap="square">
            <a:spAutoFit/>
          </a:bodyPr>
          <a:lstStyle/>
          <a:p>
            <a:pPr marL="342900" indent="-342900" fontAlgn="base">
              <a:buFont typeface="+mj-lt"/>
              <a:buAutoNum type="arabicPeriod"/>
            </a:pPr>
            <a:r>
              <a:rPr lang="en-US" dirty="0">
                <a:solidFill>
                  <a:srgbClr val="6D6F71"/>
                </a:solidFill>
                <a:latin typeface="ArnhemPro"/>
              </a:rPr>
              <a:t>Our early forecasts of Trump’s nomination chances </a:t>
            </a:r>
            <a:r>
              <a:rPr lang="en-US" b="1" dirty="0">
                <a:solidFill>
                  <a:srgbClr val="6D6F71"/>
                </a:solidFill>
                <a:latin typeface="ArnhemPro"/>
              </a:rPr>
              <a:t>weren’t based on a statistical model, </a:t>
            </a:r>
            <a:r>
              <a:rPr lang="en-US" dirty="0">
                <a:solidFill>
                  <a:srgbClr val="6D6F71"/>
                </a:solidFill>
                <a:latin typeface="ArnhemPro"/>
              </a:rPr>
              <a:t>which may have been most of the problem.</a:t>
            </a:r>
          </a:p>
          <a:p>
            <a:pPr marL="342900" indent="-342900" fontAlgn="base">
              <a:buFont typeface="+mj-lt"/>
              <a:buAutoNum type="arabicPeriod"/>
            </a:pPr>
            <a:endParaRPr lang="en-US" dirty="0">
              <a:solidFill>
                <a:srgbClr val="6D6F71"/>
              </a:solidFill>
              <a:latin typeface="ArnhemPro"/>
            </a:endParaRPr>
          </a:p>
          <a:p>
            <a:pPr marL="342900" indent="-342900" fontAlgn="base">
              <a:buFont typeface="+mj-lt"/>
              <a:buAutoNum type="arabicPeriod"/>
            </a:pPr>
            <a:r>
              <a:rPr lang="en-US" dirty="0">
                <a:solidFill>
                  <a:srgbClr val="6D6F71"/>
                </a:solidFill>
                <a:latin typeface="ArnhemPro"/>
              </a:rPr>
              <a:t>Trump’s nomination is </a:t>
            </a:r>
            <a:r>
              <a:rPr lang="en-US" b="1" dirty="0">
                <a:solidFill>
                  <a:srgbClr val="6D6F71"/>
                </a:solidFill>
                <a:latin typeface="ArnhemPro"/>
              </a:rPr>
              <a:t>just one event</a:t>
            </a:r>
            <a:r>
              <a:rPr lang="en-US" dirty="0">
                <a:solidFill>
                  <a:srgbClr val="6D6F71"/>
                </a:solidFill>
                <a:latin typeface="ArnhemPro"/>
              </a:rPr>
              <a:t>, and that makes it hard to judge the accuracy of a probabilistic forecast.</a:t>
            </a:r>
          </a:p>
          <a:p>
            <a:pPr marL="342900" indent="-342900" fontAlgn="base">
              <a:buFont typeface="+mj-lt"/>
              <a:buAutoNum type="arabicPeriod"/>
            </a:pPr>
            <a:endParaRPr lang="en-US" dirty="0">
              <a:solidFill>
                <a:srgbClr val="6D6F71"/>
              </a:solidFill>
              <a:latin typeface="ArnhemPro"/>
            </a:endParaRPr>
          </a:p>
          <a:p>
            <a:pPr marL="342900" indent="-342900" fontAlgn="base">
              <a:buFont typeface="+mj-lt"/>
              <a:buAutoNum type="arabicPeriod"/>
            </a:pPr>
            <a:r>
              <a:rPr lang="en-US" dirty="0">
                <a:solidFill>
                  <a:srgbClr val="6D6F71"/>
                </a:solidFill>
                <a:latin typeface="ArnhemPro"/>
              </a:rPr>
              <a:t>The historical evidence clearly suggested that Trump was an underdog, but the sample </a:t>
            </a:r>
            <a:r>
              <a:rPr lang="en-US" b="1" dirty="0">
                <a:solidFill>
                  <a:srgbClr val="6D6F71"/>
                </a:solidFill>
                <a:latin typeface="ArnhemPro"/>
              </a:rPr>
              <a:t>size probably wasn’t large enough </a:t>
            </a:r>
            <a:r>
              <a:rPr lang="en-US" dirty="0">
                <a:solidFill>
                  <a:srgbClr val="6D6F71"/>
                </a:solidFill>
                <a:latin typeface="ArnhemPro"/>
              </a:rPr>
              <a:t>to assign him quite so low a probability of winning.</a:t>
            </a:r>
          </a:p>
          <a:p>
            <a:pPr marL="342900" indent="-342900" fontAlgn="base">
              <a:buFont typeface="+mj-lt"/>
              <a:buAutoNum type="arabicPeriod"/>
            </a:pPr>
            <a:endParaRPr lang="en-US" dirty="0">
              <a:solidFill>
                <a:srgbClr val="6D6F71"/>
              </a:solidFill>
              <a:latin typeface="ArnhemPro"/>
            </a:endParaRPr>
          </a:p>
          <a:p>
            <a:pPr marL="342900" indent="-342900" fontAlgn="base">
              <a:buFont typeface="+mj-lt"/>
              <a:buAutoNum type="arabicPeriod"/>
            </a:pPr>
            <a:r>
              <a:rPr lang="en-US" dirty="0">
                <a:solidFill>
                  <a:srgbClr val="6D6F71"/>
                </a:solidFill>
                <a:latin typeface="ArnhemPro"/>
              </a:rPr>
              <a:t>Trump’s nomination is potentially </a:t>
            </a:r>
            <a:r>
              <a:rPr lang="en-US" b="1" dirty="0">
                <a:solidFill>
                  <a:srgbClr val="6D6F71"/>
                </a:solidFill>
                <a:latin typeface="ArnhemPro"/>
              </a:rPr>
              <a:t>a point in favor of “polls-only” as opposed to “fundamentals” models.</a:t>
            </a:r>
          </a:p>
          <a:p>
            <a:pPr marL="342900" indent="-342900" fontAlgn="base">
              <a:buFont typeface="+mj-lt"/>
              <a:buAutoNum type="arabicPeriod"/>
            </a:pPr>
            <a:endParaRPr lang="en-US" dirty="0">
              <a:solidFill>
                <a:srgbClr val="6D6F71"/>
              </a:solidFill>
              <a:latin typeface="ArnhemPro"/>
            </a:endParaRPr>
          </a:p>
          <a:p>
            <a:pPr marL="342900" indent="-342900" fontAlgn="base">
              <a:buFont typeface="+mj-lt"/>
              <a:buAutoNum type="arabicPeriod"/>
            </a:pPr>
            <a:r>
              <a:rPr lang="en-US" dirty="0">
                <a:solidFill>
                  <a:srgbClr val="6D6F71"/>
                </a:solidFill>
                <a:latin typeface="ArnhemPro"/>
              </a:rPr>
              <a:t>There’s a </a:t>
            </a:r>
            <a:r>
              <a:rPr lang="en-US" b="1" dirty="0">
                <a:solidFill>
                  <a:srgbClr val="6D6F71"/>
                </a:solidFill>
                <a:latin typeface="ArnhemPro"/>
              </a:rPr>
              <a:t>danger in hindsight bias</a:t>
            </a:r>
            <a:r>
              <a:rPr lang="en-US" dirty="0">
                <a:solidFill>
                  <a:srgbClr val="6D6F71"/>
                </a:solidFill>
                <a:latin typeface="ArnhemPro"/>
              </a:rPr>
              <a:t>, and in overcorrecting after an unexpected event such as Trump’s nomination.</a:t>
            </a:r>
            <a:endParaRPr lang="en-US" b="0" i="0" dirty="0">
              <a:solidFill>
                <a:srgbClr val="6D6F71"/>
              </a:solidFill>
              <a:effectLst/>
              <a:latin typeface="ArnhemPro"/>
            </a:endParaRPr>
          </a:p>
        </p:txBody>
      </p:sp>
      <p:sp>
        <p:nvSpPr>
          <p:cNvPr id="7" name="Rectangle 6">
            <a:extLst>
              <a:ext uri="{FF2B5EF4-FFF2-40B4-BE49-F238E27FC236}">
                <a16:creationId xmlns:a16="http://schemas.microsoft.com/office/drawing/2014/main" id="{34CC1A27-C8A8-794E-A4D7-148DFFF6CB12}"/>
              </a:ext>
            </a:extLst>
          </p:cNvPr>
          <p:cNvSpPr/>
          <p:nvPr/>
        </p:nvSpPr>
        <p:spPr>
          <a:xfrm>
            <a:off x="-1" y="6167735"/>
            <a:ext cx="8931965" cy="646331"/>
          </a:xfrm>
          <a:prstGeom prst="rect">
            <a:avLst/>
          </a:prstGeom>
        </p:spPr>
        <p:txBody>
          <a:bodyPr wrap="square">
            <a:spAutoFit/>
          </a:bodyPr>
          <a:lstStyle/>
          <a:p>
            <a:r>
              <a:rPr lang="en-US" dirty="0">
                <a:hlinkClick r:id="rId4"/>
              </a:rPr>
              <a:t>https://fivethirtyeight.com/features/how-i-acted-like-a-pundit-and-screwed-up-on-donald-trump/</a:t>
            </a:r>
            <a:endParaRPr lang="en-US" dirty="0"/>
          </a:p>
        </p:txBody>
      </p:sp>
      <p:sp>
        <p:nvSpPr>
          <p:cNvPr id="8" name="Rectangle 7">
            <a:extLst>
              <a:ext uri="{FF2B5EF4-FFF2-40B4-BE49-F238E27FC236}">
                <a16:creationId xmlns:a16="http://schemas.microsoft.com/office/drawing/2014/main" id="{B79BFD2B-3336-8E45-BED9-0A8626FE46CC}"/>
              </a:ext>
            </a:extLst>
          </p:cNvPr>
          <p:cNvSpPr/>
          <p:nvPr/>
        </p:nvSpPr>
        <p:spPr>
          <a:xfrm>
            <a:off x="5499652" y="1139687"/>
            <a:ext cx="1649896" cy="679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2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2233-0285-1D44-BD95-F3694F4EBDEB}"/>
              </a:ext>
            </a:extLst>
          </p:cNvPr>
          <p:cNvSpPr>
            <a:spLocks noGrp="1"/>
          </p:cNvSpPr>
          <p:nvPr>
            <p:ph type="title"/>
          </p:nvPr>
        </p:nvSpPr>
        <p:spPr>
          <a:xfrm>
            <a:off x="457200" y="23304"/>
            <a:ext cx="8543924" cy="1381426"/>
          </a:xfrm>
        </p:spPr>
        <p:txBody>
          <a:bodyPr>
            <a:normAutofit/>
          </a:bodyPr>
          <a:lstStyle/>
          <a:p>
            <a:r>
              <a:rPr lang="en-US" dirty="0"/>
              <a:t>Does it MEAN that DATA was </a:t>
            </a:r>
            <a:br>
              <a:rPr lang="en-US" dirty="0"/>
            </a:br>
            <a:r>
              <a:rPr lang="en-US" dirty="0"/>
              <a:t>Useless in the 2016 Election?</a:t>
            </a:r>
          </a:p>
        </p:txBody>
      </p:sp>
      <p:pic>
        <p:nvPicPr>
          <p:cNvPr id="3" name="Picture 2">
            <a:extLst>
              <a:ext uri="{FF2B5EF4-FFF2-40B4-BE49-F238E27FC236}">
                <a16:creationId xmlns:a16="http://schemas.microsoft.com/office/drawing/2014/main" id="{61D0523E-14B0-084A-81AB-FA565BD859FC}"/>
              </a:ext>
            </a:extLst>
          </p:cNvPr>
          <p:cNvPicPr>
            <a:picLocks noChangeAspect="1"/>
          </p:cNvPicPr>
          <p:nvPr/>
        </p:nvPicPr>
        <p:blipFill>
          <a:blip r:embed="rId3"/>
          <a:stretch>
            <a:fillRect/>
          </a:stretch>
        </p:blipFill>
        <p:spPr>
          <a:xfrm>
            <a:off x="1855304" y="1734363"/>
            <a:ext cx="4956313" cy="4786973"/>
          </a:xfrm>
          <a:prstGeom prst="rect">
            <a:avLst/>
          </a:prstGeom>
        </p:spPr>
      </p:pic>
    </p:spTree>
    <p:extLst>
      <p:ext uri="{BB962C8B-B14F-4D97-AF65-F5344CB8AC3E}">
        <p14:creationId xmlns:p14="http://schemas.microsoft.com/office/powerpoint/2010/main" val="40646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2233-0285-1D44-BD95-F3694F4EBDEB}"/>
              </a:ext>
            </a:extLst>
          </p:cNvPr>
          <p:cNvSpPr>
            <a:spLocks noGrp="1"/>
          </p:cNvSpPr>
          <p:nvPr>
            <p:ph type="title"/>
          </p:nvPr>
        </p:nvSpPr>
        <p:spPr>
          <a:xfrm>
            <a:off x="457200" y="23304"/>
            <a:ext cx="8543924" cy="1381426"/>
          </a:xfrm>
        </p:spPr>
        <p:txBody>
          <a:bodyPr>
            <a:normAutofit/>
          </a:bodyPr>
          <a:lstStyle/>
          <a:p>
            <a:r>
              <a:rPr lang="en-US" dirty="0"/>
              <a:t>Does it MEAN that DATA was </a:t>
            </a:r>
            <a:br>
              <a:rPr lang="en-US" dirty="0"/>
            </a:br>
            <a:r>
              <a:rPr lang="en-US" dirty="0"/>
              <a:t>Useless in the 2016 Election?</a:t>
            </a:r>
          </a:p>
        </p:txBody>
      </p:sp>
      <p:pic>
        <p:nvPicPr>
          <p:cNvPr id="3" name="Picture 2">
            <a:extLst>
              <a:ext uri="{FF2B5EF4-FFF2-40B4-BE49-F238E27FC236}">
                <a16:creationId xmlns:a16="http://schemas.microsoft.com/office/drawing/2014/main" id="{61D0523E-14B0-084A-81AB-FA565BD859FC}"/>
              </a:ext>
            </a:extLst>
          </p:cNvPr>
          <p:cNvPicPr>
            <a:picLocks noChangeAspect="1"/>
          </p:cNvPicPr>
          <p:nvPr/>
        </p:nvPicPr>
        <p:blipFill>
          <a:blip r:embed="rId3"/>
          <a:stretch>
            <a:fillRect/>
          </a:stretch>
        </p:blipFill>
        <p:spPr>
          <a:xfrm>
            <a:off x="457200" y="2125302"/>
            <a:ext cx="3879874" cy="3747312"/>
          </a:xfrm>
          <a:prstGeom prst="rect">
            <a:avLst/>
          </a:prstGeom>
        </p:spPr>
      </p:pic>
      <p:sp>
        <p:nvSpPr>
          <p:cNvPr id="4" name="TextBox 3">
            <a:extLst>
              <a:ext uri="{FF2B5EF4-FFF2-40B4-BE49-F238E27FC236}">
                <a16:creationId xmlns:a16="http://schemas.microsoft.com/office/drawing/2014/main" id="{9F2FBAFA-A7DC-D245-BC6A-AAC9581AFA6F}"/>
              </a:ext>
            </a:extLst>
          </p:cNvPr>
          <p:cNvSpPr txBox="1"/>
          <p:nvPr/>
        </p:nvSpPr>
        <p:spPr>
          <a:xfrm>
            <a:off x="4518991" y="2252870"/>
            <a:ext cx="4313583" cy="1477328"/>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venir Book" panose="02000503020000020003" pitchFamily="2" charset="0"/>
              </a:rPr>
              <a:t>Data was acquired via 3</a:t>
            </a:r>
            <a:r>
              <a:rPr lang="en-US" baseline="30000" dirty="0">
                <a:latin typeface="Avenir Book" panose="02000503020000020003" pitchFamily="2" charset="0"/>
              </a:rPr>
              <a:t>rd</a:t>
            </a:r>
            <a:r>
              <a:rPr lang="en-US" dirty="0">
                <a:latin typeface="Avenir Book" panose="02000503020000020003" pitchFamily="2" charset="0"/>
              </a:rPr>
              <a:t> party app “</a:t>
            </a:r>
            <a:r>
              <a:rPr lang="en-US" dirty="0" err="1">
                <a:latin typeface="Avenir Book" panose="02000503020000020003" pitchFamily="2" charset="0"/>
              </a:rPr>
              <a:t>thisisyourdigitallife</a:t>
            </a:r>
            <a:r>
              <a:rPr lang="en-US" dirty="0">
                <a:latin typeface="Avenir Book" panose="02000503020000020003" pitchFamily="2" charset="0"/>
              </a:rPr>
              <a:t>”</a:t>
            </a:r>
          </a:p>
          <a:p>
            <a:pPr marL="342900" indent="-342900">
              <a:buFont typeface="Arial" panose="020B0604020202020204" pitchFamily="34" charset="0"/>
              <a:buChar char="•"/>
            </a:pPr>
            <a:r>
              <a:rPr lang="en-US" dirty="0">
                <a:latin typeface="Avenir Book" panose="02000503020000020003" pitchFamily="2" charset="0"/>
              </a:rPr>
              <a:t>Nearly 300K people downloaded it and offered their data</a:t>
            </a:r>
          </a:p>
          <a:p>
            <a:pPr marL="285750" indent="-285750">
              <a:buFont typeface="Arial" panose="020B0604020202020204" pitchFamily="34" charset="0"/>
              <a:buChar char="•"/>
            </a:pPr>
            <a:endParaRPr lang="en-US" dirty="0">
              <a:latin typeface="Avenir Book" panose="02000503020000020003" pitchFamily="2" charset="0"/>
            </a:endParaRPr>
          </a:p>
        </p:txBody>
      </p:sp>
    </p:spTree>
    <p:extLst>
      <p:ext uri="{BB962C8B-B14F-4D97-AF65-F5344CB8AC3E}">
        <p14:creationId xmlns:p14="http://schemas.microsoft.com/office/powerpoint/2010/main" val="296527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Lecturers:</a:t>
            </a:r>
          </a:p>
          <a:p>
            <a:pPr marL="0" indent="0">
              <a:buNone/>
            </a:pPr>
            <a:r>
              <a:rPr lang="en-US" dirty="0"/>
              <a:t>	Tim </a:t>
            </a:r>
            <a:r>
              <a:rPr lang="en-US" dirty="0" err="1"/>
              <a:t>Kraska</a:t>
            </a:r>
            <a:endParaRPr lang="en-US" dirty="0"/>
          </a:p>
          <a:p>
            <a:pPr marL="0" indent="0">
              <a:buNone/>
            </a:pPr>
            <a:r>
              <a:rPr lang="en-US" dirty="0"/>
              <a:t>	Sam Madden</a:t>
            </a:r>
          </a:p>
          <a:p>
            <a:pPr marL="0" indent="0">
              <a:buNone/>
            </a:pPr>
            <a:r>
              <a:rPr lang="en-US" dirty="0"/>
              <a:t>TAs:</a:t>
            </a:r>
          </a:p>
          <a:p>
            <a:pPr marL="0" indent="0">
              <a:buNone/>
            </a:pPr>
            <a:r>
              <a:rPr lang="en-US" dirty="0"/>
              <a:t>	Joana M.F. da Trindade</a:t>
            </a:r>
          </a:p>
          <a:p>
            <a:pPr marL="0" indent="0">
              <a:buNone/>
            </a:pPr>
            <a:r>
              <a:rPr lang="en-US" dirty="0"/>
              <a:t>	Matt </a:t>
            </a:r>
            <a:r>
              <a:rPr lang="en-US" dirty="0" err="1"/>
              <a:t>Perron</a:t>
            </a:r>
            <a:endParaRPr lang="en-US" dirty="0"/>
          </a:p>
          <a:p>
            <a:pPr marL="0" indent="0">
              <a:buNone/>
            </a:pPr>
            <a:endParaRPr lang="en-US" dirty="0"/>
          </a:p>
          <a:p>
            <a:pPr marL="0" indent="0">
              <a:buNone/>
            </a:pPr>
            <a:r>
              <a:rPr lang="en-US" dirty="0"/>
              <a:t>Website: </a:t>
            </a:r>
            <a:r>
              <a:rPr lang="en-US" dirty="0">
                <a:hlinkClick r:id="rId2"/>
              </a:rPr>
              <a:t>http://dsg.csail.mit.edu/6.S080/</a:t>
            </a:r>
            <a:endParaRPr lang="en-US" dirty="0"/>
          </a:p>
          <a:p>
            <a:pPr marL="0" indent="0">
              <a:buNone/>
            </a:pPr>
            <a:r>
              <a:rPr lang="en-US" dirty="0"/>
              <a:t>Piazza: </a:t>
            </a:r>
            <a:r>
              <a:rPr lang="en-US" dirty="0">
                <a:hlinkClick r:id="rId3"/>
              </a:rPr>
              <a:t>http://piazza.com/mit/fall2019/6s080</a:t>
            </a:r>
            <a:r>
              <a:rPr lang="en-US" dirty="0"/>
              <a:t> </a:t>
            </a:r>
          </a:p>
          <a:p>
            <a:pPr marL="0" indent="0">
              <a:buNone/>
            </a:pPr>
            <a:endParaRPr lang="en-US" dirty="0"/>
          </a:p>
          <a:p>
            <a:pPr marL="0" indent="0">
              <a:buNone/>
            </a:pPr>
            <a:r>
              <a:rPr lang="en-US" dirty="0"/>
              <a:t>First Lab Due Wednesday</a:t>
            </a:r>
          </a:p>
        </p:txBody>
      </p:sp>
      <p:pic>
        <p:nvPicPr>
          <p:cNvPr id="7" name="Picture 6">
            <a:extLst>
              <a:ext uri="{FF2B5EF4-FFF2-40B4-BE49-F238E27FC236}">
                <a16:creationId xmlns:a16="http://schemas.microsoft.com/office/drawing/2014/main" id="{53AA5BBF-E10C-6245-8150-0FB62E4E3007}"/>
              </a:ext>
            </a:extLst>
          </p:cNvPr>
          <p:cNvPicPr>
            <a:picLocks noChangeAspect="1"/>
          </p:cNvPicPr>
          <p:nvPr/>
        </p:nvPicPr>
        <p:blipFill>
          <a:blip r:embed="rId4"/>
          <a:stretch>
            <a:fillRect/>
          </a:stretch>
        </p:blipFill>
        <p:spPr>
          <a:xfrm>
            <a:off x="7309756" y="135286"/>
            <a:ext cx="1421704" cy="1421704"/>
          </a:xfrm>
          <a:prstGeom prst="rect">
            <a:avLst/>
          </a:prstGeom>
        </p:spPr>
      </p:pic>
      <p:pic>
        <p:nvPicPr>
          <p:cNvPr id="10" name="Picture 9">
            <a:extLst>
              <a:ext uri="{FF2B5EF4-FFF2-40B4-BE49-F238E27FC236}">
                <a16:creationId xmlns:a16="http://schemas.microsoft.com/office/drawing/2014/main" id="{8853A6A6-0151-DD49-900E-98597A9694BC}"/>
              </a:ext>
            </a:extLst>
          </p:cNvPr>
          <p:cNvPicPr>
            <a:picLocks noChangeAspect="1"/>
          </p:cNvPicPr>
          <p:nvPr/>
        </p:nvPicPr>
        <p:blipFill rotWithShape="1">
          <a:blip r:embed="rId5"/>
          <a:srcRect l="32933"/>
          <a:stretch/>
        </p:blipFill>
        <p:spPr>
          <a:xfrm>
            <a:off x="7309756" y="1654692"/>
            <a:ext cx="1496297" cy="1399734"/>
          </a:xfrm>
          <a:prstGeom prst="rect">
            <a:avLst/>
          </a:prstGeom>
        </p:spPr>
      </p:pic>
      <p:pic>
        <p:nvPicPr>
          <p:cNvPr id="11" name="Picture 10">
            <a:extLst>
              <a:ext uri="{FF2B5EF4-FFF2-40B4-BE49-F238E27FC236}">
                <a16:creationId xmlns:a16="http://schemas.microsoft.com/office/drawing/2014/main" id="{BA52191C-B30B-E944-A833-36F5E83F276C}"/>
              </a:ext>
            </a:extLst>
          </p:cNvPr>
          <p:cNvPicPr>
            <a:picLocks noChangeAspect="1"/>
          </p:cNvPicPr>
          <p:nvPr/>
        </p:nvPicPr>
        <p:blipFill>
          <a:blip r:embed="rId6"/>
          <a:stretch>
            <a:fillRect/>
          </a:stretch>
        </p:blipFill>
        <p:spPr>
          <a:xfrm>
            <a:off x="7309756" y="3159133"/>
            <a:ext cx="1502117" cy="1653707"/>
          </a:xfrm>
          <a:prstGeom prst="rect">
            <a:avLst/>
          </a:prstGeom>
        </p:spPr>
      </p:pic>
      <p:pic>
        <p:nvPicPr>
          <p:cNvPr id="12" name="Picture 11">
            <a:extLst>
              <a:ext uri="{FF2B5EF4-FFF2-40B4-BE49-F238E27FC236}">
                <a16:creationId xmlns:a16="http://schemas.microsoft.com/office/drawing/2014/main" id="{68023CBE-671E-2147-BF54-56A8176C8C27}"/>
              </a:ext>
            </a:extLst>
          </p:cNvPr>
          <p:cNvPicPr>
            <a:picLocks noChangeAspect="1"/>
          </p:cNvPicPr>
          <p:nvPr/>
        </p:nvPicPr>
        <p:blipFill>
          <a:blip r:embed="rId7"/>
          <a:stretch>
            <a:fillRect/>
          </a:stretch>
        </p:blipFill>
        <p:spPr>
          <a:xfrm>
            <a:off x="7309756" y="4917548"/>
            <a:ext cx="1503314" cy="1803977"/>
          </a:xfrm>
          <a:prstGeom prst="rect">
            <a:avLst/>
          </a:prstGeom>
        </p:spPr>
      </p:pic>
    </p:spTree>
    <p:extLst>
      <p:ext uri="{BB962C8B-B14F-4D97-AF65-F5344CB8AC3E}">
        <p14:creationId xmlns:p14="http://schemas.microsoft.com/office/powerpoint/2010/main" val="70962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2233-0285-1D44-BD95-F3694F4EBDEB}"/>
              </a:ext>
            </a:extLst>
          </p:cNvPr>
          <p:cNvSpPr>
            <a:spLocks noGrp="1"/>
          </p:cNvSpPr>
          <p:nvPr>
            <p:ph type="title"/>
          </p:nvPr>
        </p:nvSpPr>
        <p:spPr>
          <a:xfrm>
            <a:off x="457200" y="23304"/>
            <a:ext cx="8543924" cy="1381426"/>
          </a:xfrm>
        </p:spPr>
        <p:txBody>
          <a:bodyPr>
            <a:normAutofit/>
          </a:bodyPr>
          <a:lstStyle/>
          <a:p>
            <a:r>
              <a:rPr lang="en-US" dirty="0"/>
              <a:t>Does it MEAN that DATA was </a:t>
            </a:r>
            <a:br>
              <a:rPr lang="en-US" dirty="0"/>
            </a:br>
            <a:r>
              <a:rPr lang="en-US" dirty="0"/>
              <a:t>Useless in the 2016 Election?</a:t>
            </a:r>
          </a:p>
        </p:txBody>
      </p:sp>
      <p:pic>
        <p:nvPicPr>
          <p:cNvPr id="3" name="Picture 2">
            <a:extLst>
              <a:ext uri="{FF2B5EF4-FFF2-40B4-BE49-F238E27FC236}">
                <a16:creationId xmlns:a16="http://schemas.microsoft.com/office/drawing/2014/main" id="{61D0523E-14B0-084A-81AB-FA565BD859FC}"/>
              </a:ext>
            </a:extLst>
          </p:cNvPr>
          <p:cNvPicPr>
            <a:picLocks noChangeAspect="1"/>
          </p:cNvPicPr>
          <p:nvPr/>
        </p:nvPicPr>
        <p:blipFill>
          <a:blip r:embed="rId3"/>
          <a:stretch>
            <a:fillRect/>
          </a:stretch>
        </p:blipFill>
        <p:spPr>
          <a:xfrm>
            <a:off x="457200" y="2125302"/>
            <a:ext cx="3879874" cy="3747312"/>
          </a:xfrm>
          <a:prstGeom prst="rect">
            <a:avLst/>
          </a:prstGeom>
        </p:spPr>
      </p:pic>
      <p:sp>
        <p:nvSpPr>
          <p:cNvPr id="4" name="TextBox 3">
            <a:extLst>
              <a:ext uri="{FF2B5EF4-FFF2-40B4-BE49-F238E27FC236}">
                <a16:creationId xmlns:a16="http://schemas.microsoft.com/office/drawing/2014/main" id="{9F2FBAFA-A7DC-D245-BC6A-AAC9581AFA6F}"/>
              </a:ext>
            </a:extLst>
          </p:cNvPr>
          <p:cNvSpPr txBox="1"/>
          <p:nvPr/>
        </p:nvSpPr>
        <p:spPr>
          <a:xfrm>
            <a:off x="4518991" y="2252870"/>
            <a:ext cx="4313583" cy="3139321"/>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venir Book" panose="02000503020000020003" pitchFamily="2" charset="0"/>
              </a:rPr>
              <a:t>Data was acquired via 3</a:t>
            </a:r>
            <a:r>
              <a:rPr lang="en-US" baseline="30000" dirty="0">
                <a:latin typeface="Avenir Book" panose="02000503020000020003" pitchFamily="2" charset="0"/>
              </a:rPr>
              <a:t>rd</a:t>
            </a:r>
            <a:r>
              <a:rPr lang="en-US" dirty="0">
                <a:latin typeface="Avenir Book" panose="02000503020000020003" pitchFamily="2" charset="0"/>
              </a:rPr>
              <a:t> party app “</a:t>
            </a:r>
            <a:r>
              <a:rPr lang="en-US" dirty="0" err="1">
                <a:latin typeface="Avenir Book" panose="02000503020000020003" pitchFamily="2" charset="0"/>
              </a:rPr>
              <a:t>thisisyourdigitallife</a:t>
            </a:r>
            <a:r>
              <a:rPr lang="en-US" dirty="0">
                <a:latin typeface="Avenir Book" panose="02000503020000020003" pitchFamily="2" charset="0"/>
              </a:rPr>
              <a:t>”</a:t>
            </a:r>
          </a:p>
          <a:p>
            <a:pPr marL="342900" indent="-342900">
              <a:buFont typeface="Arial" panose="020B0604020202020204" pitchFamily="34" charset="0"/>
              <a:buChar char="•"/>
            </a:pPr>
            <a:r>
              <a:rPr lang="en-US" dirty="0">
                <a:latin typeface="Avenir Book" panose="02000503020000020003" pitchFamily="2" charset="0"/>
              </a:rPr>
              <a:t>Nearly 300K people downloaded it and offered their data</a:t>
            </a:r>
          </a:p>
          <a:p>
            <a:pPr marL="342900" indent="-342900">
              <a:buFont typeface="Arial" panose="020B0604020202020204" pitchFamily="34" charset="0"/>
              <a:buChar char="•"/>
            </a:pPr>
            <a:endParaRPr lang="en-US" dirty="0">
              <a:latin typeface="Avenir Book" panose="02000503020000020003" pitchFamily="2" charset="0"/>
            </a:endParaRPr>
          </a:p>
          <a:p>
            <a:pPr marL="285750" indent="-285750">
              <a:buFont typeface="Arial" panose="020B0604020202020204" pitchFamily="34" charset="0"/>
              <a:buChar char="•"/>
            </a:pPr>
            <a:r>
              <a:rPr lang="en-US" dirty="0">
                <a:latin typeface="Avenir Book" panose="02000503020000020003" pitchFamily="2" charset="0"/>
              </a:rPr>
              <a:t>Problem:  Access was also granted access to their friends data </a:t>
            </a:r>
            <a:br>
              <a:rPr lang="en-US" dirty="0">
                <a:latin typeface="Avenir Book" panose="02000503020000020003" pitchFamily="2" charset="0"/>
              </a:rPr>
            </a:br>
            <a:r>
              <a:rPr lang="en-US" dirty="0">
                <a:latin typeface="Avenir Book" panose="02000503020000020003" pitchFamily="2" charset="0"/>
              </a:rPr>
              <a:t>Estimated size: 87M users (nobody knows though)</a:t>
            </a:r>
          </a:p>
          <a:p>
            <a:pPr marL="285750" indent="-285750">
              <a:buFont typeface="Arial" panose="020B0604020202020204" pitchFamily="34" charset="0"/>
              <a:buChar char="•"/>
            </a:pPr>
            <a:endParaRPr lang="en-US" dirty="0">
              <a:latin typeface="Avenir Book" panose="02000503020000020003" pitchFamily="2" charset="0"/>
            </a:endParaRPr>
          </a:p>
          <a:p>
            <a:pPr marL="285750" indent="-285750">
              <a:buFont typeface="Arial" panose="020B0604020202020204" pitchFamily="34" charset="0"/>
              <a:buChar char="•"/>
            </a:pPr>
            <a:endParaRPr lang="en-US" dirty="0">
              <a:latin typeface="Avenir Book" panose="02000503020000020003" pitchFamily="2" charset="0"/>
            </a:endParaRPr>
          </a:p>
        </p:txBody>
      </p:sp>
    </p:spTree>
    <p:extLst>
      <p:ext uri="{BB962C8B-B14F-4D97-AF65-F5344CB8AC3E}">
        <p14:creationId xmlns:p14="http://schemas.microsoft.com/office/powerpoint/2010/main" val="379327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2233-0285-1D44-BD95-F3694F4EBDEB}"/>
              </a:ext>
            </a:extLst>
          </p:cNvPr>
          <p:cNvSpPr>
            <a:spLocks noGrp="1"/>
          </p:cNvSpPr>
          <p:nvPr>
            <p:ph type="title"/>
          </p:nvPr>
        </p:nvSpPr>
        <p:spPr>
          <a:xfrm>
            <a:off x="457200" y="23304"/>
            <a:ext cx="8543924" cy="1381426"/>
          </a:xfrm>
        </p:spPr>
        <p:txBody>
          <a:bodyPr>
            <a:normAutofit/>
          </a:bodyPr>
          <a:lstStyle/>
          <a:p>
            <a:r>
              <a:rPr lang="en-US" dirty="0"/>
              <a:t>Does it MEAN that DATA was </a:t>
            </a:r>
            <a:br>
              <a:rPr lang="en-US" dirty="0"/>
            </a:br>
            <a:r>
              <a:rPr lang="en-US" dirty="0"/>
              <a:t>Useless in the 2016 Election?</a:t>
            </a:r>
          </a:p>
        </p:txBody>
      </p:sp>
      <p:pic>
        <p:nvPicPr>
          <p:cNvPr id="3" name="Picture 2">
            <a:extLst>
              <a:ext uri="{FF2B5EF4-FFF2-40B4-BE49-F238E27FC236}">
                <a16:creationId xmlns:a16="http://schemas.microsoft.com/office/drawing/2014/main" id="{61D0523E-14B0-084A-81AB-FA565BD859FC}"/>
              </a:ext>
            </a:extLst>
          </p:cNvPr>
          <p:cNvPicPr>
            <a:picLocks noChangeAspect="1"/>
          </p:cNvPicPr>
          <p:nvPr/>
        </p:nvPicPr>
        <p:blipFill>
          <a:blip r:embed="rId3"/>
          <a:stretch>
            <a:fillRect/>
          </a:stretch>
        </p:blipFill>
        <p:spPr>
          <a:xfrm>
            <a:off x="457200" y="2125302"/>
            <a:ext cx="3879874" cy="3747312"/>
          </a:xfrm>
          <a:prstGeom prst="rect">
            <a:avLst/>
          </a:prstGeom>
        </p:spPr>
      </p:pic>
      <p:sp>
        <p:nvSpPr>
          <p:cNvPr id="4" name="TextBox 3">
            <a:extLst>
              <a:ext uri="{FF2B5EF4-FFF2-40B4-BE49-F238E27FC236}">
                <a16:creationId xmlns:a16="http://schemas.microsoft.com/office/drawing/2014/main" id="{9F2FBAFA-A7DC-D245-BC6A-AAC9581AFA6F}"/>
              </a:ext>
            </a:extLst>
          </p:cNvPr>
          <p:cNvSpPr txBox="1"/>
          <p:nvPr/>
        </p:nvSpPr>
        <p:spPr>
          <a:xfrm>
            <a:off x="4518991" y="2252870"/>
            <a:ext cx="4313583" cy="369331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venir Book" panose="02000503020000020003" pitchFamily="2" charset="0"/>
              </a:rPr>
              <a:t>Data was acquired via 3</a:t>
            </a:r>
            <a:r>
              <a:rPr lang="en-US" baseline="30000" dirty="0">
                <a:latin typeface="Avenir Book" panose="02000503020000020003" pitchFamily="2" charset="0"/>
              </a:rPr>
              <a:t>rd</a:t>
            </a:r>
            <a:r>
              <a:rPr lang="en-US" dirty="0">
                <a:latin typeface="Avenir Book" panose="02000503020000020003" pitchFamily="2" charset="0"/>
              </a:rPr>
              <a:t> party app “</a:t>
            </a:r>
            <a:r>
              <a:rPr lang="en-US" dirty="0" err="1">
                <a:latin typeface="Avenir Book" panose="02000503020000020003" pitchFamily="2" charset="0"/>
              </a:rPr>
              <a:t>thisisyourdigitallife</a:t>
            </a:r>
            <a:r>
              <a:rPr lang="en-US" dirty="0">
                <a:latin typeface="Avenir Book" panose="02000503020000020003" pitchFamily="2" charset="0"/>
              </a:rPr>
              <a:t>”</a:t>
            </a:r>
          </a:p>
          <a:p>
            <a:pPr marL="342900" indent="-342900">
              <a:buFont typeface="Arial" panose="020B0604020202020204" pitchFamily="34" charset="0"/>
              <a:buChar char="•"/>
            </a:pPr>
            <a:r>
              <a:rPr lang="en-US" dirty="0">
                <a:latin typeface="Avenir Book" panose="02000503020000020003" pitchFamily="2" charset="0"/>
              </a:rPr>
              <a:t>Nearly 300K people downloaded it and offered their data</a:t>
            </a:r>
          </a:p>
          <a:p>
            <a:pPr marL="342900" indent="-342900">
              <a:buFont typeface="Arial" panose="020B0604020202020204" pitchFamily="34" charset="0"/>
              <a:buChar char="•"/>
            </a:pPr>
            <a:endParaRPr lang="en-US" dirty="0">
              <a:latin typeface="Avenir Book" panose="02000503020000020003" pitchFamily="2" charset="0"/>
            </a:endParaRPr>
          </a:p>
          <a:p>
            <a:pPr marL="285750" indent="-285750">
              <a:buFont typeface="Arial" panose="020B0604020202020204" pitchFamily="34" charset="0"/>
              <a:buChar char="•"/>
            </a:pPr>
            <a:r>
              <a:rPr lang="en-US" dirty="0">
                <a:latin typeface="Avenir Book" panose="02000503020000020003" pitchFamily="2" charset="0"/>
              </a:rPr>
              <a:t>Problem:  Access was also granted access to their friends data </a:t>
            </a:r>
            <a:br>
              <a:rPr lang="en-US" dirty="0">
                <a:latin typeface="Avenir Book" panose="02000503020000020003" pitchFamily="2" charset="0"/>
              </a:rPr>
            </a:br>
            <a:r>
              <a:rPr lang="en-US" dirty="0">
                <a:latin typeface="Avenir Book" panose="02000503020000020003" pitchFamily="2" charset="0"/>
              </a:rPr>
              <a:t>Estimated size: 87M users (nobody knows though)</a:t>
            </a:r>
          </a:p>
          <a:p>
            <a:pPr marL="285750" indent="-285750">
              <a:buFont typeface="Arial" panose="020B0604020202020204" pitchFamily="34" charset="0"/>
              <a:buChar char="•"/>
            </a:pPr>
            <a:endParaRPr lang="en-US" dirty="0">
              <a:latin typeface="Avenir Book" panose="02000503020000020003" pitchFamily="2" charset="0"/>
            </a:endParaRPr>
          </a:p>
          <a:p>
            <a:pPr marL="285750" indent="-285750">
              <a:buFont typeface="Arial" panose="020B0604020202020204" pitchFamily="34" charset="0"/>
              <a:buChar char="•"/>
            </a:pPr>
            <a:r>
              <a:rPr lang="en-US" dirty="0">
                <a:latin typeface="Avenir Book" panose="02000503020000020003" pitchFamily="2" charset="0"/>
              </a:rPr>
              <a:t>Trump campaign used the data for heavily targeted ads</a:t>
            </a:r>
          </a:p>
          <a:p>
            <a:pPr marL="285750" indent="-285750">
              <a:buFont typeface="Arial" panose="020B0604020202020204" pitchFamily="34" charset="0"/>
              <a:buChar char="•"/>
            </a:pPr>
            <a:endParaRPr lang="en-US" dirty="0">
              <a:latin typeface="Avenir Book" panose="02000503020000020003" pitchFamily="2" charset="0"/>
            </a:endParaRPr>
          </a:p>
        </p:txBody>
      </p:sp>
    </p:spTree>
    <p:extLst>
      <p:ext uri="{BB962C8B-B14F-4D97-AF65-F5344CB8AC3E}">
        <p14:creationId xmlns:p14="http://schemas.microsoft.com/office/powerpoint/2010/main" val="225465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34A90-2C19-4040-9D2B-44DAFEB49022}"/>
              </a:ext>
            </a:extLst>
          </p:cNvPr>
          <p:cNvSpPr>
            <a:spLocks noGrp="1"/>
          </p:cNvSpPr>
          <p:nvPr>
            <p:ph type="title"/>
          </p:nvPr>
        </p:nvSpPr>
        <p:spPr/>
        <p:txBody>
          <a:bodyPr/>
          <a:lstStyle/>
          <a:p>
            <a:r>
              <a:rPr lang="en-US" dirty="0"/>
              <a:t>Music</a:t>
            </a:r>
          </a:p>
        </p:txBody>
      </p:sp>
      <p:pic>
        <p:nvPicPr>
          <p:cNvPr id="3" name="Online Media 3" descr="Nickelback - Photograph">
            <a:hlinkClick r:id="" action="ppaction://media"/>
            <a:extLst>
              <a:ext uri="{FF2B5EF4-FFF2-40B4-BE49-F238E27FC236}">
                <a16:creationId xmlns:a16="http://schemas.microsoft.com/office/drawing/2014/main" id="{0C1388F3-6113-9744-9B0D-0120EAE2B4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5658" y="940854"/>
            <a:ext cx="7687007" cy="5765255"/>
          </a:xfrm>
          <a:prstGeom prst="rect">
            <a:avLst/>
          </a:prstGeom>
        </p:spPr>
      </p:pic>
    </p:spTree>
    <p:extLst>
      <p:ext uri="{BB962C8B-B14F-4D97-AF65-F5344CB8AC3E}">
        <p14:creationId xmlns:p14="http://schemas.microsoft.com/office/powerpoint/2010/main" val="36011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8625" y="841375"/>
            <a:ext cx="8606474" cy="3765216"/>
          </a:xfrm>
          <a:prstGeom prst="rect">
            <a:avLst/>
          </a:prstGeom>
        </p:spPr>
      </p:pic>
      <p:sp>
        <p:nvSpPr>
          <p:cNvPr id="9" name="Rectangle 8"/>
          <p:cNvSpPr/>
          <p:nvPr/>
        </p:nvSpPr>
        <p:spPr>
          <a:xfrm>
            <a:off x="428625" y="4972748"/>
            <a:ext cx="7239000" cy="923330"/>
          </a:xfrm>
          <a:prstGeom prst="rect">
            <a:avLst/>
          </a:prstGeom>
        </p:spPr>
        <p:txBody>
          <a:bodyPr wrap="square">
            <a:spAutoFit/>
          </a:bodyPr>
          <a:lstStyle/>
          <a:p>
            <a:r>
              <a:rPr lang="en-US" dirty="0">
                <a:latin typeface="Avenir Book" panose="02000503020000020003" pitchFamily="2" charset="0"/>
              </a:rPr>
              <a:t>“Since we have a massive amount of user tag data available we can easily correlate tags and years and measure “popularity” of a genre by counting the number of artists formed in a specific year.”</a:t>
            </a:r>
          </a:p>
        </p:txBody>
      </p:sp>
      <p:sp>
        <p:nvSpPr>
          <p:cNvPr id="2" name="Rectangle 1"/>
          <p:cNvSpPr/>
          <p:nvPr/>
        </p:nvSpPr>
        <p:spPr>
          <a:xfrm>
            <a:off x="6212060" y="6236732"/>
            <a:ext cx="2473153" cy="369332"/>
          </a:xfrm>
          <a:prstGeom prst="rect">
            <a:avLst/>
          </a:prstGeom>
        </p:spPr>
        <p:txBody>
          <a:bodyPr wrap="none">
            <a:spAutoFit/>
          </a:bodyPr>
          <a:lstStyle/>
          <a:p>
            <a:r>
              <a:rPr lang="en-US" dirty="0">
                <a:solidFill>
                  <a:schemeClr val="accent3"/>
                </a:solidFill>
              </a:rPr>
              <a:t> </a:t>
            </a:r>
            <a:r>
              <a:rPr lang="en-US" dirty="0" err="1">
                <a:solidFill>
                  <a:schemeClr val="accent3"/>
                </a:solidFill>
              </a:rPr>
              <a:t>Janni</a:t>
            </a:r>
            <a:r>
              <a:rPr lang="en-US" dirty="0">
                <a:solidFill>
                  <a:schemeClr val="accent3"/>
                </a:solidFill>
              </a:rPr>
              <a:t> Kovacs, </a:t>
            </a:r>
            <a:r>
              <a:rPr lang="en-US" dirty="0" err="1">
                <a:solidFill>
                  <a:schemeClr val="accent3"/>
                </a:solidFill>
              </a:rPr>
              <a:t>Last.FM</a:t>
            </a:r>
            <a:r>
              <a:rPr lang="en-US" dirty="0">
                <a:solidFill>
                  <a:schemeClr val="accent3"/>
                </a:solidFill>
              </a:rPr>
              <a:t> </a:t>
            </a:r>
          </a:p>
        </p:txBody>
      </p:sp>
      <p:sp>
        <p:nvSpPr>
          <p:cNvPr id="4" name="Title 3"/>
          <p:cNvSpPr>
            <a:spLocks noGrp="1"/>
          </p:cNvSpPr>
          <p:nvPr>
            <p:ph type="title"/>
          </p:nvPr>
        </p:nvSpPr>
        <p:spPr/>
        <p:txBody>
          <a:bodyPr/>
          <a:lstStyle/>
          <a:p>
            <a:r>
              <a:rPr lang="en-US" dirty="0" err="1"/>
              <a:t>last.fm</a:t>
            </a:r>
            <a:endParaRPr lang="en-US" dirty="0"/>
          </a:p>
        </p:txBody>
      </p:sp>
    </p:spTree>
    <p:extLst>
      <p:ext uri="{BB962C8B-B14F-4D97-AF65-F5344CB8AC3E}">
        <p14:creationId xmlns:p14="http://schemas.microsoft.com/office/powerpoint/2010/main" val="180872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700C8D-9972-9646-94F2-6820EE553E11}"/>
              </a:ext>
            </a:extLst>
          </p:cNvPr>
          <p:cNvSpPr txBox="1">
            <a:spLocks/>
          </p:cNvSpPr>
          <p:nvPr/>
        </p:nvSpPr>
        <p:spPr>
          <a:xfrm>
            <a:off x="457200" y="1523491"/>
            <a:ext cx="7700963" cy="233413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dirty="0">
                <a:latin typeface="Avenir Book" panose="02000503020000020003" pitchFamily="2" charset="0"/>
              </a:rPr>
              <a:t>How would you estimate the expression of Emotions over the 20</a:t>
            </a:r>
            <a:r>
              <a:rPr lang="en-US" baseline="30000" dirty="0">
                <a:latin typeface="Avenir Book" panose="02000503020000020003" pitchFamily="2" charset="0"/>
              </a:rPr>
              <a:t>th</a:t>
            </a:r>
            <a:r>
              <a:rPr lang="en-US" dirty="0">
                <a:latin typeface="Avenir Book" panose="02000503020000020003" pitchFamily="2" charset="0"/>
              </a:rPr>
              <a:t> century? </a:t>
            </a:r>
          </a:p>
        </p:txBody>
      </p:sp>
      <p:sp>
        <p:nvSpPr>
          <p:cNvPr id="4" name="TextBox 3">
            <a:extLst>
              <a:ext uri="{FF2B5EF4-FFF2-40B4-BE49-F238E27FC236}">
                <a16:creationId xmlns:a16="http://schemas.microsoft.com/office/drawing/2014/main" id="{DAC4A347-E782-AB46-9BA9-63F81A11A5AC}"/>
              </a:ext>
            </a:extLst>
          </p:cNvPr>
          <p:cNvSpPr txBox="1"/>
          <p:nvPr/>
        </p:nvSpPr>
        <p:spPr>
          <a:xfrm>
            <a:off x="457200" y="3857625"/>
            <a:ext cx="2446952" cy="369332"/>
          </a:xfrm>
          <a:prstGeom prst="rect">
            <a:avLst/>
          </a:prstGeom>
          <a:noFill/>
        </p:spPr>
        <p:txBody>
          <a:bodyPr wrap="none" rtlCol="0">
            <a:spAutoFit/>
          </a:bodyPr>
          <a:lstStyle/>
          <a:p>
            <a:r>
              <a:rPr lang="en-US" dirty="0"/>
              <a:t>(read: before Twitter)</a:t>
            </a:r>
          </a:p>
        </p:txBody>
      </p:sp>
    </p:spTree>
    <p:extLst>
      <p:ext uri="{BB962C8B-B14F-4D97-AF65-F5344CB8AC3E}">
        <p14:creationId xmlns:p14="http://schemas.microsoft.com/office/powerpoint/2010/main" val="202815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3509" y="6232525"/>
            <a:ext cx="6861704" cy="461665"/>
          </a:xfrm>
          <a:prstGeom prst="rect">
            <a:avLst/>
          </a:prstGeom>
          <a:noFill/>
        </p:spPr>
        <p:txBody>
          <a:bodyPr wrap="square">
            <a:spAutoFit/>
          </a:bodyPr>
          <a:lstStyle/>
          <a:p>
            <a:r>
              <a:rPr lang="en-US" sz="1200" dirty="0">
                <a:solidFill>
                  <a:srgbClr val="526DB0"/>
                </a:solidFill>
              </a:rPr>
              <a:t> </a:t>
            </a:r>
            <a:r>
              <a:rPr lang="en-US" sz="1200" dirty="0" err="1">
                <a:solidFill>
                  <a:srgbClr val="526DB0"/>
                </a:solidFill>
              </a:rPr>
              <a:t>Acerbi</a:t>
            </a:r>
            <a:r>
              <a:rPr lang="en-US" sz="1200" dirty="0">
                <a:solidFill>
                  <a:srgbClr val="526DB0"/>
                </a:solidFill>
              </a:rPr>
              <a:t> A, </a:t>
            </a:r>
            <a:r>
              <a:rPr lang="en-US" sz="1200" dirty="0" err="1">
                <a:solidFill>
                  <a:srgbClr val="526DB0"/>
                </a:solidFill>
              </a:rPr>
              <a:t>Lampos</a:t>
            </a:r>
            <a:r>
              <a:rPr lang="en-US" sz="1200" dirty="0">
                <a:solidFill>
                  <a:srgbClr val="526DB0"/>
                </a:solidFill>
              </a:rPr>
              <a:t> V, Garnett P, Bentley RA (2013) </a:t>
            </a:r>
            <a:r>
              <a:rPr lang="en-US" sz="1200" b="1" dirty="0">
                <a:solidFill>
                  <a:srgbClr val="526DB0"/>
                </a:solidFill>
              </a:rPr>
              <a:t>The Expression of Emotions in 20th Century Books</a:t>
            </a:r>
            <a:r>
              <a:rPr lang="en-US" sz="1200" dirty="0">
                <a:solidFill>
                  <a:srgbClr val="526DB0"/>
                </a:solidFill>
              </a:rPr>
              <a:t>. </a:t>
            </a:r>
            <a:r>
              <a:rPr lang="en-US" sz="1200" dirty="0" err="1">
                <a:solidFill>
                  <a:srgbClr val="526DB0"/>
                </a:solidFill>
              </a:rPr>
              <a:t>PLoS</a:t>
            </a:r>
            <a:r>
              <a:rPr lang="en-US" sz="1200" dirty="0">
                <a:solidFill>
                  <a:srgbClr val="526DB0"/>
                </a:solidFill>
              </a:rPr>
              <a:t> ONE 8(3): e59030. doi:10.1371/journal.pone.0059030</a:t>
            </a:r>
          </a:p>
        </p:txBody>
      </p:sp>
      <p:sp>
        <p:nvSpPr>
          <p:cNvPr id="11" name="TextBox 10"/>
          <p:cNvSpPr txBox="1"/>
          <p:nvPr/>
        </p:nvSpPr>
        <p:spPr>
          <a:xfrm>
            <a:off x="428625" y="1336615"/>
            <a:ext cx="7467600" cy="1200329"/>
          </a:xfrm>
          <a:prstGeom prst="rect">
            <a:avLst/>
          </a:prstGeom>
          <a:noFill/>
        </p:spPr>
        <p:txBody>
          <a:bodyPr wrap="square" rtlCol="0">
            <a:spAutoFit/>
          </a:bodyPr>
          <a:lstStyle/>
          <a:p>
            <a:pPr marL="280988" indent="-280988"/>
            <a:r>
              <a:rPr lang="en-US" dirty="0"/>
              <a:t>1) Convert all the digitized books in the 20</a:t>
            </a:r>
            <a:r>
              <a:rPr lang="en-US" baseline="30000" dirty="0"/>
              <a:t>th</a:t>
            </a:r>
            <a:r>
              <a:rPr lang="en-US" dirty="0"/>
              <a:t> century into n-grams (Thanks, Google!)</a:t>
            </a:r>
          </a:p>
          <a:p>
            <a:pPr marL="280988" indent="-280988"/>
            <a:r>
              <a:rPr lang="en-US" dirty="0"/>
              <a:t>			(</a:t>
            </a:r>
            <a:r>
              <a:rPr lang="en-US" u="sng" dirty="0">
                <a:solidFill>
                  <a:srgbClr val="0000FF"/>
                </a:solidFill>
                <a:hlinkClick r:id="rId3"/>
              </a:rPr>
              <a:t>http://</a:t>
            </a:r>
            <a:r>
              <a:rPr lang="en-US" u="sng" dirty="0" err="1">
                <a:solidFill>
                  <a:srgbClr val="0000FF"/>
                </a:solidFill>
                <a:hlinkClick r:id="rId3"/>
              </a:rPr>
              <a:t>books.google.com</a:t>
            </a:r>
            <a:r>
              <a:rPr lang="en-US" u="sng" dirty="0">
                <a:solidFill>
                  <a:srgbClr val="0000FF"/>
                </a:solidFill>
                <a:hlinkClick r:id="rId3"/>
              </a:rPr>
              <a:t>/</a:t>
            </a:r>
            <a:r>
              <a:rPr lang="en-US" u="sng" dirty="0" err="1">
                <a:solidFill>
                  <a:srgbClr val="0000FF"/>
                </a:solidFill>
                <a:hlinkClick r:id="rId3"/>
              </a:rPr>
              <a:t>ngrams</a:t>
            </a:r>
            <a:r>
              <a:rPr lang="en-US" u="sng" dirty="0">
                <a:solidFill>
                  <a:srgbClr val="0000FF"/>
                </a:solidFill>
                <a:hlinkClick r:id="rId3"/>
              </a:rPr>
              <a:t>/</a:t>
            </a:r>
            <a:r>
              <a:rPr lang="en-US" u="sng" dirty="0">
                <a:solidFill>
                  <a:srgbClr val="0000FF"/>
                </a:solidFill>
              </a:rPr>
              <a:t>)</a:t>
            </a:r>
          </a:p>
          <a:p>
            <a:pPr marL="280988" indent="-280988"/>
            <a:endParaRPr lang="en-US" dirty="0"/>
          </a:p>
        </p:txBody>
      </p:sp>
      <p:pic>
        <p:nvPicPr>
          <p:cNvPr id="12" name="Picture 11"/>
          <p:cNvPicPr>
            <a:picLocks noChangeAspect="1"/>
          </p:cNvPicPr>
          <p:nvPr/>
        </p:nvPicPr>
        <p:blipFill>
          <a:blip r:embed="rId4"/>
          <a:stretch>
            <a:fillRect/>
          </a:stretch>
        </p:blipFill>
        <p:spPr>
          <a:xfrm>
            <a:off x="838201" y="5022952"/>
            <a:ext cx="1828800" cy="659567"/>
          </a:xfrm>
          <a:prstGeom prst="rect">
            <a:avLst/>
          </a:prstGeom>
        </p:spPr>
      </p:pic>
      <p:pic>
        <p:nvPicPr>
          <p:cNvPr id="13" name="Picture 12"/>
          <p:cNvPicPr>
            <a:picLocks noChangeAspect="1"/>
          </p:cNvPicPr>
          <p:nvPr/>
        </p:nvPicPr>
        <p:blipFill>
          <a:blip r:embed="rId5"/>
          <a:stretch>
            <a:fillRect/>
          </a:stretch>
        </p:blipFill>
        <p:spPr>
          <a:xfrm>
            <a:off x="4296781" y="5060501"/>
            <a:ext cx="2209801" cy="622018"/>
          </a:xfrm>
          <a:prstGeom prst="rect">
            <a:avLst/>
          </a:prstGeom>
        </p:spPr>
      </p:pic>
      <p:sp>
        <p:nvSpPr>
          <p:cNvPr id="14" name="Rectangle 13"/>
          <p:cNvSpPr/>
          <p:nvPr/>
        </p:nvSpPr>
        <p:spPr>
          <a:xfrm>
            <a:off x="428625" y="2377778"/>
            <a:ext cx="4495800" cy="64633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square">
            <a:spAutoFit/>
          </a:bodyPr>
          <a:lstStyle/>
          <a:p>
            <a:r>
              <a:rPr lang="en-US" i="1" dirty="0"/>
              <a:t>A 1-gram: “yesterday”</a:t>
            </a:r>
          </a:p>
          <a:p>
            <a:r>
              <a:rPr lang="en-US" i="1" dirty="0"/>
              <a:t>A 5-gram: “analysis is often described as”</a:t>
            </a:r>
          </a:p>
        </p:txBody>
      </p:sp>
      <p:sp>
        <p:nvSpPr>
          <p:cNvPr id="7" name="TextBox 6"/>
          <p:cNvSpPr txBox="1"/>
          <p:nvPr/>
        </p:nvSpPr>
        <p:spPr>
          <a:xfrm>
            <a:off x="428625" y="4142059"/>
            <a:ext cx="7467600" cy="646331"/>
          </a:xfrm>
          <a:prstGeom prst="rect">
            <a:avLst/>
          </a:prstGeom>
          <a:noFill/>
        </p:spPr>
        <p:txBody>
          <a:bodyPr wrap="square" rtlCol="0">
            <a:spAutoFit/>
          </a:bodyPr>
          <a:lstStyle/>
          <a:p>
            <a:pPr marL="280988" indent="-280988"/>
            <a:endParaRPr lang="en-US" dirty="0"/>
          </a:p>
          <a:p>
            <a:pPr marL="280988" indent="-280988"/>
            <a:r>
              <a:rPr lang="en-US" dirty="0"/>
              <a:t>3) Count the occurrences of each mood word</a:t>
            </a:r>
          </a:p>
        </p:txBody>
      </p:sp>
      <p:sp>
        <p:nvSpPr>
          <p:cNvPr id="8" name="TextBox 7"/>
          <p:cNvSpPr txBox="1"/>
          <p:nvPr/>
        </p:nvSpPr>
        <p:spPr>
          <a:xfrm>
            <a:off x="428625" y="3177744"/>
            <a:ext cx="7467600" cy="923330"/>
          </a:xfrm>
          <a:prstGeom prst="rect">
            <a:avLst/>
          </a:prstGeom>
          <a:noFill/>
        </p:spPr>
        <p:txBody>
          <a:bodyPr wrap="square" rtlCol="0">
            <a:spAutoFit/>
          </a:bodyPr>
          <a:lstStyle/>
          <a:p>
            <a:pPr marL="280988" indent="-280988"/>
            <a:endParaRPr lang="en-US" dirty="0"/>
          </a:p>
          <a:p>
            <a:pPr marL="280988" indent="-280988"/>
            <a:r>
              <a:rPr lang="en-US" dirty="0"/>
              <a:t>2) Label each 1-gram (word) with a mood score.  </a:t>
            </a:r>
          </a:p>
          <a:p>
            <a:pPr marL="280988" indent="-280988"/>
            <a:r>
              <a:rPr lang="en-US" dirty="0"/>
              <a:t>    (Thanks, </a:t>
            </a:r>
            <a:r>
              <a:rPr lang="en-US" dirty="0" err="1"/>
              <a:t>WordNet</a:t>
            </a:r>
            <a:r>
              <a:rPr lang="en-US" dirty="0"/>
              <a:t> Affect)</a:t>
            </a:r>
          </a:p>
        </p:txBody>
      </p:sp>
      <p:sp>
        <p:nvSpPr>
          <p:cNvPr id="10" name="Title 1"/>
          <p:cNvSpPr>
            <a:spLocks noGrp="1"/>
          </p:cNvSpPr>
          <p:nvPr>
            <p:ph type="title"/>
          </p:nvPr>
        </p:nvSpPr>
        <p:spPr>
          <a:xfrm>
            <a:off x="457200" y="23303"/>
            <a:ext cx="8543924" cy="1027621"/>
          </a:xfrm>
        </p:spPr>
        <p:txBody>
          <a:bodyPr>
            <a:noAutofit/>
          </a:bodyPr>
          <a:lstStyle/>
          <a:p>
            <a:r>
              <a:rPr lang="en-US" sz="2800" dirty="0"/>
              <a:t>Expression of Emotions over the 20</a:t>
            </a:r>
            <a:r>
              <a:rPr lang="en-US" sz="2800" baseline="30000" dirty="0"/>
              <a:t>th</a:t>
            </a:r>
            <a:r>
              <a:rPr lang="en-US" sz="2800" dirty="0"/>
              <a:t> Century</a:t>
            </a:r>
          </a:p>
        </p:txBody>
      </p:sp>
    </p:spTree>
    <p:extLst>
      <p:ext uri="{BB962C8B-B14F-4D97-AF65-F5344CB8AC3E}">
        <p14:creationId xmlns:p14="http://schemas.microsoft.com/office/powerpoint/2010/main" val="238245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8624" y="841374"/>
            <a:ext cx="5508625" cy="5432569"/>
          </a:xfrm>
          <a:prstGeom prst="rect">
            <a:avLst/>
          </a:prstGeom>
        </p:spPr>
      </p:pic>
      <p:sp>
        <p:nvSpPr>
          <p:cNvPr id="4" name="Rectangle 3"/>
          <p:cNvSpPr/>
          <p:nvPr/>
        </p:nvSpPr>
        <p:spPr>
          <a:xfrm>
            <a:off x="1823509" y="6232525"/>
            <a:ext cx="6861704" cy="461665"/>
          </a:xfrm>
          <a:prstGeom prst="rect">
            <a:avLst/>
          </a:prstGeom>
          <a:noFill/>
        </p:spPr>
        <p:txBody>
          <a:bodyPr wrap="square">
            <a:spAutoFit/>
          </a:bodyPr>
          <a:lstStyle/>
          <a:p>
            <a:r>
              <a:rPr lang="en-US" sz="1200" dirty="0">
                <a:solidFill>
                  <a:srgbClr val="526DB0"/>
                </a:solidFill>
              </a:rPr>
              <a:t> </a:t>
            </a:r>
            <a:r>
              <a:rPr lang="en-US" sz="1200" dirty="0" err="1">
                <a:solidFill>
                  <a:srgbClr val="526DB0"/>
                </a:solidFill>
              </a:rPr>
              <a:t>Acerbi</a:t>
            </a:r>
            <a:r>
              <a:rPr lang="en-US" sz="1200" dirty="0">
                <a:solidFill>
                  <a:srgbClr val="526DB0"/>
                </a:solidFill>
              </a:rPr>
              <a:t> A, </a:t>
            </a:r>
            <a:r>
              <a:rPr lang="en-US" sz="1200" dirty="0" err="1">
                <a:solidFill>
                  <a:srgbClr val="526DB0"/>
                </a:solidFill>
              </a:rPr>
              <a:t>Lampos</a:t>
            </a:r>
            <a:r>
              <a:rPr lang="en-US" sz="1200" dirty="0">
                <a:solidFill>
                  <a:srgbClr val="526DB0"/>
                </a:solidFill>
              </a:rPr>
              <a:t> V, Garnett P, Bentley RA (2013) </a:t>
            </a:r>
            <a:r>
              <a:rPr lang="en-US" sz="1200" b="1" dirty="0">
                <a:solidFill>
                  <a:srgbClr val="526DB0"/>
                </a:solidFill>
              </a:rPr>
              <a:t>The Expression of Emotions in 20th Century Books</a:t>
            </a:r>
            <a:r>
              <a:rPr lang="en-US" sz="1200" dirty="0">
                <a:solidFill>
                  <a:srgbClr val="526DB0"/>
                </a:solidFill>
              </a:rPr>
              <a:t>. </a:t>
            </a:r>
            <a:r>
              <a:rPr lang="en-US" sz="1200" dirty="0" err="1">
                <a:solidFill>
                  <a:srgbClr val="526DB0"/>
                </a:solidFill>
              </a:rPr>
              <a:t>PLoS</a:t>
            </a:r>
            <a:r>
              <a:rPr lang="en-US" sz="1200" dirty="0">
                <a:solidFill>
                  <a:srgbClr val="526DB0"/>
                </a:solidFill>
              </a:rPr>
              <a:t> ONE 8(3): e59030. doi:10.1371/journal.pone.0059030</a:t>
            </a:r>
          </a:p>
        </p:txBody>
      </p:sp>
    </p:spTree>
    <p:extLst>
      <p:ext uri="{BB962C8B-B14F-4D97-AF65-F5344CB8AC3E}">
        <p14:creationId xmlns:p14="http://schemas.microsoft.com/office/powerpoint/2010/main" val="2114901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8625" y="841375"/>
            <a:ext cx="5223476" cy="5153829"/>
          </a:xfrm>
          <a:prstGeom prst="rect">
            <a:avLst/>
          </a:prstGeom>
        </p:spPr>
      </p:pic>
      <p:sp>
        <p:nvSpPr>
          <p:cNvPr id="4" name="Rectangle 3"/>
          <p:cNvSpPr/>
          <p:nvPr/>
        </p:nvSpPr>
        <p:spPr>
          <a:xfrm>
            <a:off x="1823509" y="6232525"/>
            <a:ext cx="6861704" cy="461665"/>
          </a:xfrm>
          <a:prstGeom prst="rect">
            <a:avLst/>
          </a:prstGeom>
          <a:noFill/>
        </p:spPr>
        <p:txBody>
          <a:bodyPr wrap="square">
            <a:spAutoFit/>
          </a:bodyPr>
          <a:lstStyle/>
          <a:p>
            <a:r>
              <a:rPr lang="en-US" sz="1200" dirty="0">
                <a:solidFill>
                  <a:srgbClr val="526DB0"/>
                </a:solidFill>
              </a:rPr>
              <a:t> </a:t>
            </a:r>
            <a:r>
              <a:rPr lang="en-US" sz="1200" dirty="0" err="1">
                <a:solidFill>
                  <a:srgbClr val="526DB0"/>
                </a:solidFill>
              </a:rPr>
              <a:t>Acerbi</a:t>
            </a:r>
            <a:r>
              <a:rPr lang="en-US" sz="1200" dirty="0">
                <a:solidFill>
                  <a:srgbClr val="526DB0"/>
                </a:solidFill>
              </a:rPr>
              <a:t> A, </a:t>
            </a:r>
            <a:r>
              <a:rPr lang="en-US" sz="1200" dirty="0" err="1">
                <a:solidFill>
                  <a:srgbClr val="526DB0"/>
                </a:solidFill>
              </a:rPr>
              <a:t>Lampos</a:t>
            </a:r>
            <a:r>
              <a:rPr lang="en-US" sz="1200" dirty="0">
                <a:solidFill>
                  <a:srgbClr val="526DB0"/>
                </a:solidFill>
              </a:rPr>
              <a:t> V, Garnett P, Bentley RA (2013) </a:t>
            </a:r>
            <a:r>
              <a:rPr lang="en-US" sz="1200" b="1" dirty="0">
                <a:solidFill>
                  <a:srgbClr val="526DB0"/>
                </a:solidFill>
              </a:rPr>
              <a:t>The Expression of Emotions in 20th Century Books</a:t>
            </a:r>
            <a:r>
              <a:rPr lang="en-US" sz="1200" dirty="0">
                <a:solidFill>
                  <a:srgbClr val="526DB0"/>
                </a:solidFill>
              </a:rPr>
              <a:t>. </a:t>
            </a:r>
            <a:r>
              <a:rPr lang="en-US" sz="1200" dirty="0" err="1">
                <a:solidFill>
                  <a:srgbClr val="526DB0"/>
                </a:solidFill>
              </a:rPr>
              <a:t>PLoS</a:t>
            </a:r>
            <a:r>
              <a:rPr lang="en-US" sz="1200" dirty="0">
                <a:solidFill>
                  <a:srgbClr val="526DB0"/>
                </a:solidFill>
              </a:rPr>
              <a:t> ONE 8(3): e59030. doi:10.1371/journal.pone.0059030</a:t>
            </a:r>
          </a:p>
        </p:txBody>
      </p:sp>
    </p:spTree>
    <p:extLst>
      <p:ext uri="{BB962C8B-B14F-4D97-AF65-F5344CB8AC3E}">
        <p14:creationId xmlns:p14="http://schemas.microsoft.com/office/powerpoint/2010/main" val="112095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324" y="1050925"/>
            <a:ext cx="8559799" cy="4801315"/>
          </a:xfrm>
          <a:prstGeom prst="rect">
            <a:avLst/>
          </a:prstGeom>
        </p:spPr>
        <p:txBody>
          <a:bodyPr wrap="square">
            <a:spAutoFit/>
          </a:bodyPr>
          <a:lstStyle/>
          <a:p>
            <a:r>
              <a:rPr lang="en-US" dirty="0"/>
              <a:t>…</a:t>
            </a:r>
          </a:p>
          <a:p>
            <a:r>
              <a:rPr lang="en-US" dirty="0"/>
              <a:t>2. Michel J-P, </a:t>
            </a:r>
            <a:r>
              <a:rPr lang="en-US" dirty="0" err="1"/>
              <a:t>Shen</a:t>
            </a:r>
            <a:r>
              <a:rPr lang="en-US" dirty="0"/>
              <a:t> YK, Aiden AP, </a:t>
            </a:r>
            <a:r>
              <a:rPr lang="en-US" dirty="0" err="1"/>
              <a:t>Veres</a:t>
            </a:r>
            <a:r>
              <a:rPr lang="en-US" dirty="0"/>
              <a:t> A, Gray MK, et al. (2011) </a:t>
            </a:r>
            <a:r>
              <a:rPr lang="en-US" b="1" i="1" dirty="0"/>
              <a:t>Quantitative analysis of culture using millions of digitized books</a:t>
            </a:r>
            <a:r>
              <a:rPr lang="en-US" dirty="0"/>
              <a:t>. Science 331: 176–182. </a:t>
            </a:r>
            <a:r>
              <a:rPr lang="en-US" dirty="0" err="1"/>
              <a:t>doi</a:t>
            </a:r>
            <a:r>
              <a:rPr lang="en-US" dirty="0"/>
              <a:t>: 10.1126/science.1199644. Find this article online</a:t>
            </a:r>
          </a:p>
          <a:p>
            <a:r>
              <a:rPr lang="en-US" dirty="0"/>
              <a:t>3. Lieberman E, Michel J-P, Jackson J, Tang T, Nowak MA (2007) </a:t>
            </a:r>
            <a:r>
              <a:rPr lang="en-US" b="1" i="1" dirty="0"/>
              <a:t>Quantifying the evolutionary dynamics of language</a:t>
            </a:r>
            <a:r>
              <a:rPr lang="en-US" dirty="0"/>
              <a:t>. Nature 449: 713–716. </a:t>
            </a:r>
            <a:r>
              <a:rPr lang="en-US" dirty="0" err="1"/>
              <a:t>doi</a:t>
            </a:r>
            <a:r>
              <a:rPr lang="en-US" dirty="0"/>
              <a:t>: 10.1038/nature06137. Find this article online</a:t>
            </a:r>
          </a:p>
          <a:p>
            <a:r>
              <a:rPr lang="en-US" dirty="0"/>
              <a:t>4. </a:t>
            </a:r>
            <a:r>
              <a:rPr lang="en-US" dirty="0" err="1"/>
              <a:t>Pagel</a:t>
            </a:r>
            <a:r>
              <a:rPr lang="en-US" dirty="0"/>
              <a:t> M, Atkinson QD, Meade A (2007) </a:t>
            </a:r>
            <a:r>
              <a:rPr lang="en-US" b="1" i="1" dirty="0"/>
              <a:t>Frequency of word-use predicts rates of lexical evolution throughout Indo-European history</a:t>
            </a:r>
            <a:r>
              <a:rPr lang="en-US" dirty="0"/>
              <a:t>. Nature 449: 717–720. </a:t>
            </a:r>
            <a:r>
              <a:rPr lang="en-US" dirty="0" err="1"/>
              <a:t>doi</a:t>
            </a:r>
            <a:r>
              <a:rPr lang="en-US" dirty="0"/>
              <a:t>: 10.1038/nature06176. Find this article online</a:t>
            </a:r>
          </a:p>
          <a:p>
            <a:r>
              <a:rPr lang="en-US" dirty="0"/>
              <a:t>…</a:t>
            </a:r>
          </a:p>
          <a:p>
            <a:r>
              <a:rPr lang="en-US" dirty="0"/>
              <a:t>6. </a:t>
            </a:r>
            <a:r>
              <a:rPr lang="en-US" dirty="0" err="1"/>
              <a:t>DeWall</a:t>
            </a:r>
            <a:r>
              <a:rPr lang="en-US" dirty="0"/>
              <a:t> CN, Pond RS </a:t>
            </a:r>
            <a:r>
              <a:rPr lang="en-US" dirty="0" err="1"/>
              <a:t>Jr</a:t>
            </a:r>
            <a:r>
              <a:rPr lang="en-US" dirty="0"/>
              <a:t>, Campbell WK, </a:t>
            </a:r>
            <a:r>
              <a:rPr lang="en-US" dirty="0" err="1"/>
              <a:t>Twenge</a:t>
            </a:r>
            <a:r>
              <a:rPr lang="en-US" dirty="0"/>
              <a:t> JM (2011) </a:t>
            </a:r>
            <a:r>
              <a:rPr lang="en-US" b="1" i="1" dirty="0"/>
              <a:t>Tuning in to Psychological Change: Linguistic Markers of Psychological Traits and Emotions Over Time in Popular U.S. Song Lyrics</a:t>
            </a:r>
            <a:r>
              <a:rPr lang="en-US" dirty="0"/>
              <a:t>. Psychology of Aesthetics, Creativity and the Arts 5: 200–207. </a:t>
            </a:r>
            <a:r>
              <a:rPr lang="en-US" dirty="0" err="1"/>
              <a:t>doi</a:t>
            </a:r>
            <a:r>
              <a:rPr lang="en-US" dirty="0"/>
              <a:t>: 10.1037/a0023195. Find this article online</a:t>
            </a:r>
          </a:p>
          <a:p>
            <a:r>
              <a:rPr lang="en-US" dirty="0"/>
              <a:t>…</a:t>
            </a:r>
          </a:p>
        </p:txBody>
      </p:sp>
      <p:sp>
        <p:nvSpPr>
          <p:cNvPr id="8" name="Title 1"/>
          <p:cNvSpPr>
            <a:spLocks noGrp="1"/>
          </p:cNvSpPr>
          <p:nvPr>
            <p:ph type="title"/>
          </p:nvPr>
        </p:nvSpPr>
        <p:spPr/>
        <p:txBody>
          <a:bodyPr>
            <a:normAutofit/>
          </a:bodyPr>
          <a:lstStyle/>
          <a:p>
            <a:r>
              <a:rPr lang="en-US" dirty="0"/>
              <a:t>Papers cited by them</a:t>
            </a:r>
          </a:p>
        </p:txBody>
      </p:sp>
    </p:spTree>
    <p:extLst>
      <p:ext uri="{BB962C8B-B14F-4D97-AF65-F5344CB8AC3E}">
        <p14:creationId xmlns:p14="http://schemas.microsoft.com/office/powerpoint/2010/main" val="105218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8881"/>
            <a:ext cx="9144000" cy="7050165"/>
          </a:xfrm>
          <a:prstGeom prst="rect">
            <a:avLst/>
          </a:prstGeom>
        </p:spPr>
      </p:pic>
      <p:pic>
        <p:nvPicPr>
          <p:cNvPr id="8" name="Picture 7" descr="Picture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05" y="1524000"/>
            <a:ext cx="8063492" cy="2400000"/>
          </a:xfrm>
          <a:prstGeom prst="rect">
            <a:avLst/>
          </a:prstGeom>
        </p:spPr>
      </p:pic>
      <p:sp>
        <p:nvSpPr>
          <p:cNvPr id="2" name="TextBox 1"/>
          <p:cNvSpPr txBox="1"/>
          <p:nvPr/>
        </p:nvSpPr>
        <p:spPr>
          <a:xfrm>
            <a:off x="522705" y="3924000"/>
            <a:ext cx="8063492" cy="830997"/>
          </a:xfrm>
          <a:prstGeom prst="rect">
            <a:avLst/>
          </a:prstGeom>
          <a:solidFill>
            <a:srgbClr val="864532"/>
          </a:solidFill>
        </p:spPr>
        <p:txBody>
          <a:bodyPr wrap="square" rtlCol="0">
            <a:spAutoFit/>
          </a:bodyPr>
          <a:lstStyle/>
          <a:p>
            <a:r>
              <a:rPr lang="en-US" sz="2400" i="1" dirty="0">
                <a:solidFill>
                  <a:schemeClr val="bg1"/>
                </a:solidFill>
              </a:rPr>
              <a:t>Idea: Analyze the co-occurrence graph of ingredients in recipes to analyze the underlying principles of food pairing.</a:t>
            </a:r>
          </a:p>
        </p:txBody>
      </p:sp>
    </p:spTree>
    <p:extLst>
      <p:ext uri="{BB962C8B-B14F-4D97-AF65-F5344CB8AC3E}">
        <p14:creationId xmlns:p14="http://schemas.microsoft.com/office/powerpoint/2010/main" val="148549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095" y="592990"/>
            <a:ext cx="4068541" cy="4523296"/>
          </a:xfrm>
          <a:prstGeom prst="rect">
            <a:avLst/>
          </a:prstGeom>
        </p:spPr>
      </p:pic>
      <p:pic>
        <p:nvPicPr>
          <p:cNvPr id="4" name="Picture 3"/>
          <p:cNvPicPr>
            <a:picLocks noChangeAspect="1"/>
          </p:cNvPicPr>
          <p:nvPr/>
        </p:nvPicPr>
        <p:blipFill>
          <a:blip r:embed="rId3"/>
          <a:stretch>
            <a:fillRect/>
          </a:stretch>
        </p:blipFill>
        <p:spPr>
          <a:xfrm>
            <a:off x="4959047" y="472037"/>
            <a:ext cx="3761619" cy="4950291"/>
          </a:xfrm>
          <a:prstGeom prst="rect">
            <a:avLst/>
          </a:prstGeom>
        </p:spPr>
      </p:pic>
    </p:spTree>
    <p:extLst>
      <p:ext uri="{BB962C8B-B14F-4D97-AF65-F5344CB8AC3E}">
        <p14:creationId xmlns:p14="http://schemas.microsoft.com/office/powerpoint/2010/main" val="1699487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8543924" cy="802196"/>
          </a:xfrm>
        </p:spPr>
        <p:txBody>
          <a:bodyPr/>
          <a:lstStyle/>
          <a:p>
            <a:r>
              <a:rPr lang="en-US" dirty="0"/>
              <a:t>A Class Experiment</a:t>
            </a:r>
          </a:p>
        </p:txBody>
      </p:sp>
      <p:sp>
        <p:nvSpPr>
          <p:cNvPr id="7" name="Content Placeholder 2"/>
          <p:cNvSpPr>
            <a:spLocks noGrp="1"/>
          </p:cNvSpPr>
          <p:nvPr>
            <p:ph idx="1"/>
          </p:nvPr>
        </p:nvSpPr>
        <p:spPr>
          <a:xfrm>
            <a:off x="0" y="4731914"/>
            <a:ext cx="6935549" cy="1986938"/>
          </a:xfrm>
          <a:solidFill>
            <a:schemeClr val="bg1">
              <a:alpha val="76000"/>
            </a:schemeClr>
          </a:solidFill>
        </p:spPr>
        <p:txBody>
          <a:bodyPr>
            <a:normAutofit/>
          </a:bodyPr>
          <a:lstStyle/>
          <a:p>
            <a:pPr marL="0" indent="0">
              <a:buNone/>
            </a:pPr>
            <a:r>
              <a:rPr lang="en-US" b="1" dirty="0"/>
              <a:t>Hypothesis:</a:t>
            </a:r>
            <a:r>
              <a:rPr lang="en-US" dirty="0"/>
              <a:t> </a:t>
            </a:r>
          </a:p>
          <a:p>
            <a:r>
              <a:rPr lang="en-US" dirty="0"/>
              <a:t>Parents believe more often that their sons are gifted than their daughters</a:t>
            </a:r>
          </a:p>
          <a:p>
            <a:r>
              <a:rPr lang="en-US" dirty="0"/>
              <a:t>Parents care more about the appearance of their daughters than sons</a:t>
            </a:r>
          </a:p>
        </p:txBody>
      </p:sp>
    </p:spTree>
    <p:extLst>
      <p:ext uri="{BB962C8B-B14F-4D97-AF65-F5344CB8AC3E}">
        <p14:creationId xmlns:p14="http://schemas.microsoft.com/office/powerpoint/2010/main" val="5458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6" name="Picture 5" descr="Screen Shot 2014-01-21 at 3.5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1375"/>
            <a:ext cx="9001124" cy="5177425"/>
          </a:xfrm>
          <a:prstGeom prst="rect">
            <a:avLst/>
          </a:prstGeom>
        </p:spPr>
      </p:pic>
      <p:sp>
        <p:nvSpPr>
          <p:cNvPr id="7" name="Rectangle 6"/>
          <p:cNvSpPr/>
          <p:nvPr/>
        </p:nvSpPr>
        <p:spPr>
          <a:xfrm>
            <a:off x="2667153" y="6247818"/>
            <a:ext cx="6018060" cy="461665"/>
          </a:xfrm>
          <a:prstGeom prst="rect">
            <a:avLst/>
          </a:prstGeom>
        </p:spPr>
        <p:txBody>
          <a:bodyPr wrap="square">
            <a:spAutoFit/>
          </a:bodyPr>
          <a:lstStyle/>
          <a:p>
            <a:r>
              <a:rPr lang="en-US" sz="1200" dirty="0">
                <a:solidFill>
                  <a:schemeClr val="accent3"/>
                </a:solidFill>
              </a:rPr>
              <a:t>http://</a:t>
            </a:r>
            <a:r>
              <a:rPr lang="en-US" sz="1200" dirty="0" err="1">
                <a:solidFill>
                  <a:schemeClr val="accent3"/>
                </a:solidFill>
              </a:rPr>
              <a:t>www.nytimes.com</a:t>
            </a:r>
            <a:r>
              <a:rPr lang="en-US" sz="1200" dirty="0">
                <a:solidFill>
                  <a:schemeClr val="accent3"/>
                </a:solidFill>
              </a:rPr>
              <a:t>/2014/01/19/opinion/</a:t>
            </a:r>
            <a:r>
              <a:rPr lang="en-US" sz="1200" dirty="0" err="1">
                <a:solidFill>
                  <a:schemeClr val="accent3"/>
                </a:solidFill>
              </a:rPr>
              <a:t>sunday</a:t>
            </a:r>
            <a:r>
              <a:rPr lang="en-US" sz="1200" dirty="0">
                <a:solidFill>
                  <a:schemeClr val="accent3"/>
                </a:solidFill>
              </a:rPr>
              <a:t>/</a:t>
            </a:r>
            <a:r>
              <a:rPr lang="en-US" sz="1200" dirty="0" err="1">
                <a:solidFill>
                  <a:schemeClr val="accent3"/>
                </a:solidFill>
              </a:rPr>
              <a:t>google-tell-me-is-my-son-a-genius.html?smid</a:t>
            </a:r>
            <a:r>
              <a:rPr lang="en-US" sz="1200" dirty="0">
                <a:solidFill>
                  <a:schemeClr val="accent3"/>
                </a:solidFill>
              </a:rPr>
              <a:t>=</a:t>
            </a:r>
            <a:r>
              <a:rPr lang="en-US" sz="1200" dirty="0" err="1">
                <a:solidFill>
                  <a:schemeClr val="accent3"/>
                </a:solidFill>
              </a:rPr>
              <a:t>fb</a:t>
            </a:r>
            <a:r>
              <a:rPr lang="en-US" sz="1200" dirty="0">
                <a:solidFill>
                  <a:schemeClr val="accent3"/>
                </a:solidFill>
              </a:rPr>
              <a:t>-</a:t>
            </a:r>
            <a:r>
              <a:rPr lang="en-US" sz="1200" dirty="0" err="1">
                <a:solidFill>
                  <a:schemeClr val="accent3"/>
                </a:solidFill>
              </a:rPr>
              <a:t>share&amp;_r</a:t>
            </a:r>
            <a:r>
              <a:rPr lang="en-US" sz="1200" dirty="0">
                <a:solidFill>
                  <a:schemeClr val="accent3"/>
                </a:solidFill>
              </a:rPr>
              <a:t>=1</a:t>
            </a:r>
          </a:p>
        </p:txBody>
      </p:sp>
    </p:spTree>
    <p:extLst>
      <p:ext uri="{BB962C8B-B14F-4D97-AF65-F5344CB8AC3E}">
        <p14:creationId xmlns:p14="http://schemas.microsoft.com/office/powerpoint/2010/main" val="301443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err="1"/>
              <a:t>ctd</a:t>
            </a:r>
            <a:endParaRPr lang="en-US" dirty="0"/>
          </a:p>
        </p:txBody>
      </p:sp>
      <p:pic>
        <p:nvPicPr>
          <p:cNvPr id="5" name="Picture 4" descr="Screen Shot 2014-01-21 at 3.58.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0738"/>
            <a:ext cx="9001124" cy="4871803"/>
          </a:xfrm>
          <a:prstGeom prst="rect">
            <a:avLst/>
          </a:prstGeom>
        </p:spPr>
      </p:pic>
      <p:sp>
        <p:nvSpPr>
          <p:cNvPr id="6" name="Rectangle 5"/>
          <p:cNvSpPr/>
          <p:nvPr/>
        </p:nvSpPr>
        <p:spPr>
          <a:xfrm>
            <a:off x="2667153" y="6247818"/>
            <a:ext cx="6018060" cy="461665"/>
          </a:xfrm>
          <a:prstGeom prst="rect">
            <a:avLst/>
          </a:prstGeom>
        </p:spPr>
        <p:txBody>
          <a:bodyPr wrap="square">
            <a:spAutoFit/>
          </a:bodyPr>
          <a:lstStyle/>
          <a:p>
            <a:r>
              <a:rPr lang="en-US" sz="1200" dirty="0">
                <a:solidFill>
                  <a:schemeClr val="accent3"/>
                </a:solidFill>
              </a:rPr>
              <a:t>http://</a:t>
            </a:r>
            <a:r>
              <a:rPr lang="en-US" sz="1200" dirty="0" err="1">
                <a:solidFill>
                  <a:schemeClr val="accent3"/>
                </a:solidFill>
              </a:rPr>
              <a:t>www.nytimes.com</a:t>
            </a:r>
            <a:r>
              <a:rPr lang="en-US" sz="1200" dirty="0">
                <a:solidFill>
                  <a:schemeClr val="accent3"/>
                </a:solidFill>
              </a:rPr>
              <a:t>/2014/01/19/opinion/</a:t>
            </a:r>
            <a:r>
              <a:rPr lang="en-US" sz="1200" dirty="0" err="1">
                <a:solidFill>
                  <a:schemeClr val="accent3"/>
                </a:solidFill>
              </a:rPr>
              <a:t>sunday</a:t>
            </a:r>
            <a:r>
              <a:rPr lang="en-US" sz="1200" dirty="0">
                <a:solidFill>
                  <a:schemeClr val="accent3"/>
                </a:solidFill>
              </a:rPr>
              <a:t>/</a:t>
            </a:r>
            <a:r>
              <a:rPr lang="en-US" sz="1200" dirty="0" err="1">
                <a:solidFill>
                  <a:schemeClr val="accent3"/>
                </a:solidFill>
              </a:rPr>
              <a:t>google-tell-me-is-my-son-a-genius.html?smid</a:t>
            </a:r>
            <a:r>
              <a:rPr lang="en-US" sz="1200" dirty="0">
                <a:solidFill>
                  <a:schemeClr val="accent3"/>
                </a:solidFill>
              </a:rPr>
              <a:t>=</a:t>
            </a:r>
            <a:r>
              <a:rPr lang="en-US" sz="1200" dirty="0" err="1">
                <a:solidFill>
                  <a:schemeClr val="accent3"/>
                </a:solidFill>
              </a:rPr>
              <a:t>fb</a:t>
            </a:r>
            <a:r>
              <a:rPr lang="en-US" sz="1200" dirty="0">
                <a:solidFill>
                  <a:schemeClr val="accent3"/>
                </a:solidFill>
              </a:rPr>
              <a:t>-</a:t>
            </a:r>
            <a:r>
              <a:rPr lang="en-US" sz="1200" dirty="0" err="1">
                <a:solidFill>
                  <a:schemeClr val="accent3"/>
                </a:solidFill>
              </a:rPr>
              <a:t>share&amp;_r</a:t>
            </a:r>
            <a:r>
              <a:rPr lang="en-US" sz="1200" dirty="0">
                <a:solidFill>
                  <a:schemeClr val="accent3"/>
                </a:solidFill>
              </a:rPr>
              <a:t>=1</a:t>
            </a:r>
          </a:p>
        </p:txBody>
      </p:sp>
    </p:spTree>
    <p:extLst>
      <p:ext uri="{BB962C8B-B14F-4D97-AF65-F5344CB8AC3E}">
        <p14:creationId xmlns:p14="http://schemas.microsoft.com/office/powerpoint/2010/main" val="875926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4-01-21 at 4.08.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14" y="825500"/>
            <a:ext cx="7388404" cy="4936608"/>
          </a:xfrm>
          <a:prstGeom prst="rect">
            <a:avLst/>
          </a:prstGeom>
        </p:spPr>
      </p:pic>
      <p:sp>
        <p:nvSpPr>
          <p:cNvPr id="2" name="Title 1"/>
          <p:cNvSpPr>
            <a:spLocks noGrp="1"/>
          </p:cNvSpPr>
          <p:nvPr>
            <p:ph type="title"/>
          </p:nvPr>
        </p:nvSpPr>
        <p:spPr/>
        <p:txBody>
          <a:bodyPr>
            <a:noAutofit/>
          </a:bodyPr>
          <a:lstStyle/>
          <a:p>
            <a:r>
              <a:rPr lang="en-US" sz="2800" dirty="0"/>
              <a:t>not enough data to draw conclusions</a:t>
            </a:r>
          </a:p>
        </p:txBody>
      </p:sp>
    </p:spTree>
    <p:extLst>
      <p:ext uri="{BB962C8B-B14F-4D97-AF65-F5344CB8AC3E}">
        <p14:creationId xmlns:p14="http://schemas.microsoft.com/office/powerpoint/2010/main" val="1958432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700C8D-9972-9646-94F2-6820EE553E11}"/>
              </a:ext>
            </a:extLst>
          </p:cNvPr>
          <p:cNvSpPr txBox="1">
            <a:spLocks/>
          </p:cNvSpPr>
          <p:nvPr/>
        </p:nvSpPr>
        <p:spPr>
          <a:xfrm>
            <a:off x="457200" y="1523491"/>
            <a:ext cx="7700963" cy="2334134"/>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dirty="0">
                <a:latin typeface="Avenir Book" panose="02000503020000020003" pitchFamily="2" charset="0"/>
              </a:rPr>
              <a:t>How would you build a flu prediction model? </a:t>
            </a:r>
          </a:p>
        </p:txBody>
      </p:sp>
    </p:spTree>
    <p:extLst>
      <p:ext uri="{BB962C8B-B14F-4D97-AF65-F5344CB8AC3E}">
        <p14:creationId xmlns:p14="http://schemas.microsoft.com/office/powerpoint/2010/main" val="3562491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3-31 at 1.39.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49" y="515205"/>
            <a:ext cx="4395405" cy="5524500"/>
          </a:xfrm>
          <a:prstGeom prst="rect">
            <a:avLst/>
          </a:prstGeom>
        </p:spPr>
      </p:pic>
      <p:sp>
        <p:nvSpPr>
          <p:cNvPr id="9" name="Rectangle 8"/>
          <p:cNvSpPr/>
          <p:nvPr/>
        </p:nvSpPr>
        <p:spPr>
          <a:xfrm>
            <a:off x="4494213" y="6273224"/>
            <a:ext cx="4191000" cy="584776"/>
          </a:xfrm>
          <a:prstGeom prst="rect">
            <a:avLst/>
          </a:prstGeom>
        </p:spPr>
        <p:txBody>
          <a:bodyPr wrap="square">
            <a:spAutoFit/>
          </a:bodyPr>
          <a:lstStyle/>
          <a:p>
            <a:r>
              <a:rPr lang="en-US" sz="1600" dirty="0">
                <a:solidFill>
                  <a:srgbClr val="526DB0"/>
                </a:solidFill>
              </a:rPr>
              <a:t>source:</a:t>
            </a:r>
          </a:p>
          <a:p>
            <a:r>
              <a:rPr lang="en-US" sz="1600" dirty="0">
                <a:solidFill>
                  <a:srgbClr val="526DB0"/>
                </a:solidFill>
              </a:rPr>
              <a:t>http://</a:t>
            </a:r>
            <a:r>
              <a:rPr lang="en-US" sz="1600" dirty="0" err="1">
                <a:solidFill>
                  <a:srgbClr val="526DB0"/>
                </a:solidFill>
              </a:rPr>
              <a:t>www.google.org</a:t>
            </a:r>
            <a:r>
              <a:rPr lang="en-US" sz="1600" dirty="0">
                <a:solidFill>
                  <a:srgbClr val="526DB0"/>
                </a:solidFill>
              </a:rPr>
              <a:t>/</a:t>
            </a:r>
            <a:r>
              <a:rPr lang="en-US" sz="1600" dirty="0" err="1">
                <a:solidFill>
                  <a:srgbClr val="526DB0"/>
                </a:solidFill>
              </a:rPr>
              <a:t>flutrends</a:t>
            </a:r>
            <a:r>
              <a:rPr lang="en-US" sz="1600" dirty="0">
                <a:solidFill>
                  <a:srgbClr val="526DB0"/>
                </a:solidFill>
              </a:rPr>
              <a:t>/us/#US</a:t>
            </a:r>
          </a:p>
        </p:txBody>
      </p:sp>
      <p:cxnSp>
        <p:nvCxnSpPr>
          <p:cNvPr id="12" name="Straight Arrow Connector 11"/>
          <p:cNvCxnSpPr/>
          <p:nvPr/>
        </p:nvCxnSpPr>
        <p:spPr>
          <a:xfrm>
            <a:off x="5181600" y="990600"/>
            <a:ext cx="0" cy="1600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0" y="1339334"/>
            <a:ext cx="1371600" cy="369332"/>
          </a:xfrm>
          <a:prstGeom prst="rect">
            <a:avLst/>
          </a:prstGeom>
          <a:noFill/>
        </p:spPr>
        <p:txBody>
          <a:bodyPr wrap="square" rtlCol="0">
            <a:spAutoFit/>
          </a:bodyPr>
          <a:lstStyle/>
          <a:p>
            <a:r>
              <a:rPr lang="en-US">
                <a:solidFill>
                  <a:schemeClr val="tx2"/>
                </a:solidFill>
              </a:rPr>
              <a:t>flu risk</a:t>
            </a:r>
          </a:p>
        </p:txBody>
      </p:sp>
      <p:grpSp>
        <p:nvGrpSpPr>
          <p:cNvPr id="18" name="Group 17"/>
          <p:cNvGrpSpPr/>
          <p:nvPr/>
        </p:nvGrpSpPr>
        <p:grpSpPr>
          <a:xfrm>
            <a:off x="5052250" y="2815790"/>
            <a:ext cx="3717101" cy="3340019"/>
            <a:chOff x="5032001" y="3048000"/>
            <a:chExt cx="3837977" cy="3340019"/>
          </a:xfrm>
        </p:grpSpPr>
        <p:sp>
          <p:nvSpPr>
            <p:cNvPr id="14" name="Rectangle 13"/>
            <p:cNvSpPr/>
            <p:nvPr/>
          </p:nvSpPr>
          <p:spPr>
            <a:xfrm>
              <a:off x="5188284" y="3048000"/>
              <a:ext cx="3681694" cy="923330"/>
            </a:xfrm>
            <a:prstGeom prst="rect">
              <a:avLst/>
            </a:prstGeom>
          </p:spPr>
          <p:txBody>
            <a:bodyPr wrap="square">
              <a:spAutoFit/>
            </a:bodyPr>
            <a:lstStyle/>
            <a:p>
              <a:r>
                <a:rPr lang="en-US" i="1" dirty="0"/>
                <a:t>“Scientific hindsight shows that Google Flu Trends far overstated this year's flu season….”</a:t>
              </a:r>
            </a:p>
          </p:txBody>
        </p:sp>
        <p:sp>
          <p:nvSpPr>
            <p:cNvPr id="16" name="Rectangle 15"/>
            <p:cNvSpPr/>
            <p:nvPr/>
          </p:nvSpPr>
          <p:spPr>
            <a:xfrm>
              <a:off x="5165558" y="4419600"/>
              <a:ext cx="3704420" cy="923330"/>
            </a:xfrm>
            <a:prstGeom prst="rect">
              <a:avLst/>
            </a:prstGeom>
          </p:spPr>
          <p:txBody>
            <a:bodyPr wrap="square">
              <a:spAutoFit/>
            </a:bodyPr>
            <a:lstStyle/>
            <a:p>
              <a:r>
                <a:rPr lang="en-US" i="1" dirty="0"/>
                <a:t>“Lots of media attention to this year's flu season skewed Google's search engine traffic.” </a:t>
              </a:r>
            </a:p>
          </p:txBody>
        </p:sp>
        <p:sp>
          <p:nvSpPr>
            <p:cNvPr id="17" name="TextBox 16"/>
            <p:cNvSpPr txBox="1"/>
            <p:nvPr/>
          </p:nvSpPr>
          <p:spPr>
            <a:xfrm>
              <a:off x="5032001" y="5741688"/>
              <a:ext cx="3414233" cy="646331"/>
            </a:xfrm>
            <a:prstGeom prst="rect">
              <a:avLst/>
            </a:prstGeom>
            <a:noFill/>
          </p:spPr>
          <p:txBody>
            <a:bodyPr wrap="square" rtlCol="0">
              <a:spAutoFit/>
            </a:bodyPr>
            <a:lstStyle/>
            <a:p>
              <a:r>
                <a:rPr lang="en-US" dirty="0">
                  <a:solidFill>
                    <a:srgbClr val="526DB0"/>
                  </a:solidFill>
                </a:rPr>
                <a:t>David Wagner, Atlantic Wire, Feb 13 2013</a:t>
              </a:r>
            </a:p>
          </p:txBody>
        </p:sp>
      </p:grpSp>
    </p:spTree>
    <p:extLst>
      <p:ext uri="{BB962C8B-B14F-4D97-AF65-F5344CB8AC3E}">
        <p14:creationId xmlns:p14="http://schemas.microsoft.com/office/powerpoint/2010/main" val="44870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4444" y="2074333"/>
            <a:ext cx="8128000" cy="2527300"/>
          </a:xfrm>
          <a:prstGeom prst="rect">
            <a:avLst/>
          </a:prstGeom>
        </p:spPr>
      </p:pic>
    </p:spTree>
    <p:extLst>
      <p:ext uri="{BB962C8B-B14F-4D97-AF65-F5344CB8AC3E}">
        <p14:creationId xmlns:p14="http://schemas.microsoft.com/office/powerpoint/2010/main" val="347018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a:extLst>
              <a:ext uri="{FF2B5EF4-FFF2-40B4-BE49-F238E27FC236}">
                <a16:creationId xmlns:a16="http://schemas.microsoft.com/office/drawing/2014/main" id="{4719AD00-A31C-1948-B80D-952883015A48}"/>
              </a:ext>
            </a:extLst>
          </p:cNvPr>
          <p:cNvSpPr>
            <a:spLocks noGrp="1"/>
          </p:cNvSpPr>
          <p:nvPr>
            <p:ph type="title"/>
          </p:nvPr>
        </p:nvSpPr>
        <p:spPr>
          <a:xfrm>
            <a:off x="457200" y="0"/>
            <a:ext cx="8229600" cy="685800"/>
          </a:xfrm>
        </p:spPr>
        <p:txBody>
          <a:bodyPr/>
          <a:lstStyle/>
          <a:p>
            <a:r>
              <a:rPr lang="de-DE" altLang="en-US" dirty="0"/>
              <a:t>Simple </a:t>
            </a:r>
            <a:r>
              <a:rPr lang="de-DE" altLang="en-US" dirty="0" err="1"/>
              <a:t>Truths</a:t>
            </a:r>
            <a:endParaRPr lang="de-DE" altLang="en-US" dirty="0"/>
          </a:p>
        </p:txBody>
      </p:sp>
      <p:sp>
        <p:nvSpPr>
          <p:cNvPr id="22530" name="Inhaltsplatzhalter 2">
            <a:extLst>
              <a:ext uri="{FF2B5EF4-FFF2-40B4-BE49-F238E27FC236}">
                <a16:creationId xmlns:a16="http://schemas.microsoft.com/office/drawing/2014/main" id="{8E00BF61-4337-E147-AA31-E4FD621FB60D}"/>
              </a:ext>
            </a:extLst>
          </p:cNvPr>
          <p:cNvSpPr>
            <a:spLocks noGrp="1"/>
          </p:cNvSpPr>
          <p:nvPr>
            <p:ph idx="1"/>
          </p:nvPr>
        </p:nvSpPr>
        <p:spPr>
          <a:xfrm>
            <a:off x="457200" y="1143000"/>
            <a:ext cx="8686800" cy="5715000"/>
          </a:xfrm>
        </p:spPr>
        <p:txBody>
          <a:bodyPr>
            <a:normAutofit/>
          </a:bodyPr>
          <a:lstStyle/>
          <a:p>
            <a:pPr>
              <a:lnSpc>
                <a:spcPct val="90000"/>
              </a:lnSpc>
            </a:pPr>
            <a:r>
              <a:rPr lang="de-DE" altLang="en-US" sz="2800" dirty="0">
                <a:solidFill>
                  <a:srgbClr val="000090"/>
                </a:solidFill>
              </a:rPr>
              <a:t>„Power </a:t>
            </a:r>
            <a:r>
              <a:rPr lang="de-DE" altLang="en-US" sz="2800" dirty="0" err="1">
                <a:solidFill>
                  <a:srgbClr val="000090"/>
                </a:solidFill>
              </a:rPr>
              <a:t>of</a:t>
            </a:r>
            <a:r>
              <a:rPr lang="de-DE" altLang="en-US" sz="2800" dirty="0">
                <a:solidFill>
                  <a:srgbClr val="000090"/>
                </a:solidFill>
              </a:rPr>
              <a:t> </a:t>
            </a:r>
            <a:r>
              <a:rPr lang="de-DE" altLang="en-US" sz="2800" dirty="0" err="1">
                <a:solidFill>
                  <a:srgbClr val="000090"/>
                </a:solidFill>
              </a:rPr>
              <a:t>data</a:t>
            </a:r>
            <a:r>
              <a:rPr lang="ja-JP" altLang="de-DE" sz="2800">
                <a:solidFill>
                  <a:srgbClr val="000090"/>
                </a:solidFill>
              </a:rPr>
              <a:t>“</a:t>
            </a:r>
            <a:endParaRPr lang="de-DE" altLang="ja-JP" sz="2800" dirty="0">
              <a:solidFill>
                <a:srgbClr val="000090"/>
              </a:solidFill>
            </a:endParaRPr>
          </a:p>
          <a:p>
            <a:pPr lvl="1">
              <a:lnSpc>
                <a:spcPct val="90000"/>
              </a:lnSpc>
            </a:pPr>
            <a:r>
              <a:rPr lang="de-DE" altLang="en-US" sz="2400" dirty="0" err="1"/>
              <a:t>the</a:t>
            </a:r>
            <a:r>
              <a:rPr lang="de-DE" altLang="en-US" sz="2400" dirty="0"/>
              <a:t> </a:t>
            </a:r>
            <a:r>
              <a:rPr lang="de-DE" altLang="en-US" sz="2400" dirty="0" err="1"/>
              <a:t>more</a:t>
            </a:r>
            <a:r>
              <a:rPr lang="de-DE" altLang="en-US" sz="2400" dirty="0"/>
              <a:t> </a:t>
            </a:r>
            <a:r>
              <a:rPr lang="de-DE" altLang="en-US" sz="2400" dirty="0" err="1"/>
              <a:t>data</a:t>
            </a:r>
            <a:r>
              <a:rPr lang="de-DE" altLang="en-US" sz="2400" dirty="0"/>
              <a:t> </a:t>
            </a:r>
            <a:r>
              <a:rPr lang="de-DE" altLang="en-US" sz="2400" dirty="0" err="1"/>
              <a:t>the</a:t>
            </a:r>
            <a:r>
              <a:rPr lang="de-DE" altLang="en-US" sz="2400" dirty="0"/>
              <a:t> </a:t>
            </a:r>
            <a:r>
              <a:rPr lang="de-DE" altLang="en-US" sz="2400" dirty="0" err="1"/>
              <a:t>merrier</a:t>
            </a:r>
            <a:r>
              <a:rPr lang="de-DE" altLang="en-US" sz="2400" dirty="0"/>
              <a:t> (GB -&gt; TB)</a:t>
            </a:r>
          </a:p>
          <a:p>
            <a:pPr lvl="1">
              <a:lnSpc>
                <a:spcPct val="90000"/>
              </a:lnSpc>
            </a:pPr>
            <a:r>
              <a:rPr lang="de-DE" altLang="en-US" sz="2400" dirty="0" err="1"/>
              <a:t>data</a:t>
            </a:r>
            <a:r>
              <a:rPr lang="de-DE" altLang="en-US" sz="2400" dirty="0"/>
              <a:t> </a:t>
            </a:r>
            <a:r>
              <a:rPr lang="de-DE" altLang="en-US" sz="2400" dirty="0" err="1"/>
              <a:t>comes</a:t>
            </a:r>
            <a:r>
              <a:rPr lang="de-DE" altLang="en-US" sz="2400" dirty="0"/>
              <a:t> </a:t>
            </a:r>
            <a:r>
              <a:rPr lang="de-DE" altLang="en-US" sz="2400" dirty="0" err="1"/>
              <a:t>from</a:t>
            </a:r>
            <a:r>
              <a:rPr lang="de-DE" altLang="en-US" sz="2400" dirty="0"/>
              <a:t> </a:t>
            </a:r>
            <a:r>
              <a:rPr lang="de-DE" altLang="en-US" sz="2400" dirty="0" err="1"/>
              <a:t>everywhere</a:t>
            </a:r>
            <a:r>
              <a:rPr lang="de-DE" altLang="en-US" sz="2400" dirty="0"/>
              <a:t> in all </a:t>
            </a:r>
            <a:r>
              <a:rPr lang="de-DE" altLang="en-US" sz="2400" dirty="0" err="1"/>
              <a:t>shapes</a:t>
            </a:r>
            <a:endParaRPr lang="de-DE" altLang="en-US" sz="2400" dirty="0"/>
          </a:p>
          <a:p>
            <a:pPr lvl="1">
              <a:lnSpc>
                <a:spcPct val="90000"/>
              </a:lnSpc>
            </a:pPr>
            <a:r>
              <a:rPr lang="de-DE" altLang="en-US" sz="2400" dirty="0" err="1"/>
              <a:t>value</a:t>
            </a:r>
            <a:r>
              <a:rPr lang="de-DE" altLang="en-US" sz="2400" dirty="0"/>
              <a:t> </a:t>
            </a:r>
            <a:r>
              <a:rPr lang="de-DE" altLang="en-US" sz="2400" dirty="0" err="1"/>
              <a:t>of</a:t>
            </a:r>
            <a:r>
              <a:rPr lang="de-DE" altLang="en-US" sz="2400" dirty="0"/>
              <a:t> </a:t>
            </a:r>
            <a:r>
              <a:rPr lang="de-DE" altLang="en-US" sz="2400" dirty="0" err="1"/>
              <a:t>data</a:t>
            </a:r>
            <a:r>
              <a:rPr lang="de-DE" altLang="en-US" sz="2400" dirty="0"/>
              <a:t> </a:t>
            </a:r>
            <a:r>
              <a:rPr lang="de-DE" altLang="en-US" sz="2400" dirty="0" err="1"/>
              <a:t>often</a:t>
            </a:r>
            <a:r>
              <a:rPr lang="de-DE" altLang="en-US" sz="2400" dirty="0"/>
              <a:t> </a:t>
            </a:r>
            <a:r>
              <a:rPr lang="de-DE" altLang="en-US" sz="2400" dirty="0" err="1"/>
              <a:t>discovered</a:t>
            </a:r>
            <a:r>
              <a:rPr lang="de-DE" altLang="en-US" sz="2400" dirty="0"/>
              <a:t> </a:t>
            </a:r>
            <a:r>
              <a:rPr lang="de-DE" altLang="en-US" sz="2400" dirty="0" err="1"/>
              <a:t>later</a:t>
            </a:r>
            <a:endParaRPr lang="de-DE" altLang="en-US" sz="2400" dirty="0"/>
          </a:p>
          <a:p>
            <a:pPr lvl="1">
              <a:lnSpc>
                <a:spcPct val="90000"/>
              </a:lnSpc>
            </a:pPr>
            <a:endParaRPr lang="de-DE" altLang="en-US" sz="2400" dirty="0"/>
          </a:p>
          <a:p>
            <a:pPr>
              <a:lnSpc>
                <a:spcPct val="90000"/>
              </a:lnSpc>
            </a:pPr>
            <a:r>
              <a:rPr lang="de-DE" altLang="en-US" sz="2800" dirty="0">
                <a:solidFill>
                  <a:srgbClr val="000090"/>
                </a:solidFill>
              </a:rPr>
              <a:t>Services turn </a:t>
            </a:r>
            <a:r>
              <a:rPr lang="de-DE" altLang="en-US" sz="2800" dirty="0" err="1">
                <a:solidFill>
                  <a:srgbClr val="000090"/>
                </a:solidFill>
              </a:rPr>
              <a:t>data</a:t>
            </a:r>
            <a:r>
              <a:rPr lang="de-DE" altLang="en-US" sz="2800" dirty="0">
                <a:solidFill>
                  <a:srgbClr val="000090"/>
                </a:solidFill>
              </a:rPr>
              <a:t> </a:t>
            </a:r>
            <a:r>
              <a:rPr lang="de-DE" altLang="en-US" sz="2800" dirty="0" err="1">
                <a:solidFill>
                  <a:srgbClr val="000090"/>
                </a:solidFill>
              </a:rPr>
              <a:t>into</a:t>
            </a:r>
            <a:r>
              <a:rPr lang="de-DE" altLang="en-US" sz="2800" dirty="0">
                <a:solidFill>
                  <a:srgbClr val="000090"/>
                </a:solidFill>
              </a:rPr>
              <a:t> $</a:t>
            </a:r>
          </a:p>
          <a:p>
            <a:pPr lvl="1">
              <a:lnSpc>
                <a:spcPct val="90000"/>
              </a:lnSpc>
            </a:pPr>
            <a:r>
              <a:rPr lang="de-DE" altLang="en-US" sz="2400" dirty="0" err="1"/>
              <a:t>the</a:t>
            </a:r>
            <a:r>
              <a:rPr lang="de-DE" altLang="en-US" sz="2400" dirty="0"/>
              <a:t> </a:t>
            </a:r>
            <a:r>
              <a:rPr lang="de-DE" altLang="en-US" sz="2400" dirty="0" err="1"/>
              <a:t>more</a:t>
            </a:r>
            <a:r>
              <a:rPr lang="de-DE" altLang="en-US" sz="2400" dirty="0"/>
              <a:t> </a:t>
            </a:r>
            <a:r>
              <a:rPr lang="de-DE" altLang="en-US" sz="2400" dirty="0" err="1"/>
              <a:t>services</a:t>
            </a:r>
            <a:r>
              <a:rPr lang="de-DE" altLang="en-US" sz="2400" dirty="0"/>
              <a:t> </a:t>
            </a:r>
            <a:r>
              <a:rPr lang="de-DE" altLang="en-US" sz="2400" dirty="0" err="1"/>
              <a:t>the</a:t>
            </a:r>
            <a:r>
              <a:rPr lang="de-DE" altLang="en-US" sz="2400" dirty="0"/>
              <a:t> </a:t>
            </a:r>
            <a:r>
              <a:rPr lang="de-DE" altLang="en-US" sz="2400" dirty="0" err="1"/>
              <a:t>merrier</a:t>
            </a:r>
            <a:r>
              <a:rPr lang="de-DE" altLang="en-US" sz="2400" dirty="0"/>
              <a:t> </a:t>
            </a:r>
          </a:p>
          <a:p>
            <a:pPr lvl="1">
              <a:lnSpc>
                <a:spcPct val="90000"/>
              </a:lnSpc>
            </a:pPr>
            <a:r>
              <a:rPr lang="de-DE" altLang="en-US" sz="2400" dirty="0" err="1"/>
              <a:t>need</a:t>
            </a:r>
            <a:r>
              <a:rPr lang="de-DE" altLang="en-US" sz="2400" dirty="0"/>
              <a:t> </a:t>
            </a:r>
            <a:r>
              <a:rPr lang="de-DE" altLang="en-US" sz="2400" dirty="0" err="1"/>
              <a:t>to</a:t>
            </a:r>
            <a:r>
              <a:rPr lang="de-DE" altLang="en-US" sz="2400" dirty="0"/>
              <a:t> </a:t>
            </a:r>
            <a:r>
              <a:rPr lang="de-DE" altLang="en-US" sz="2400" dirty="0" err="1"/>
              <a:t>adapt</a:t>
            </a:r>
            <a:r>
              <a:rPr lang="de-DE" altLang="en-US" sz="2400" dirty="0"/>
              <a:t> </a:t>
            </a:r>
            <a:r>
              <a:rPr lang="de-DE" altLang="en-US" sz="2400" dirty="0" err="1"/>
              <a:t>quickly</a:t>
            </a:r>
            <a:endParaRPr lang="de-DE" altLang="en-US" sz="2400" dirty="0"/>
          </a:p>
          <a:p>
            <a:pPr lvl="1">
              <a:lnSpc>
                <a:spcPct val="90000"/>
              </a:lnSpc>
            </a:pPr>
            <a:endParaRPr lang="de-DE" altLang="en-US" sz="2400" dirty="0"/>
          </a:p>
          <a:p>
            <a:pPr>
              <a:lnSpc>
                <a:spcPct val="90000"/>
              </a:lnSpc>
            </a:pPr>
            <a:r>
              <a:rPr lang="de-DE" altLang="en-US" sz="2800" dirty="0">
                <a:solidFill>
                  <a:srgbClr val="000090"/>
                </a:solidFill>
              </a:rPr>
              <a:t>E.g.: Google, Amadeus, Disney, </a:t>
            </a:r>
            <a:r>
              <a:rPr lang="de-DE" altLang="en-US" sz="2800" dirty="0" err="1">
                <a:solidFill>
                  <a:srgbClr val="000090"/>
                </a:solidFill>
              </a:rPr>
              <a:t>Walmart</a:t>
            </a:r>
            <a:r>
              <a:rPr lang="de-DE" altLang="en-US" sz="2800" dirty="0">
                <a:solidFill>
                  <a:srgbClr val="000090"/>
                </a:solidFill>
              </a:rPr>
              <a:t>, BMW, ...</a:t>
            </a:r>
          </a:p>
          <a:p>
            <a:pPr>
              <a:lnSpc>
                <a:spcPct val="90000"/>
              </a:lnSpc>
            </a:pPr>
            <a:r>
              <a:rPr lang="de-DE" altLang="en-US" sz="2800" dirty="0">
                <a:solidFill>
                  <a:srgbClr val="000090"/>
                </a:solidFill>
              </a:rPr>
              <a:t>Tools: Oracle/</a:t>
            </a:r>
            <a:r>
              <a:rPr lang="de-DE" altLang="en-US" sz="2800" dirty="0" err="1">
                <a:solidFill>
                  <a:srgbClr val="000090"/>
                </a:solidFill>
              </a:rPr>
              <a:t>Vertica</a:t>
            </a:r>
            <a:r>
              <a:rPr lang="de-DE" altLang="en-US" sz="2800" dirty="0">
                <a:solidFill>
                  <a:srgbClr val="000090"/>
                </a:solidFill>
              </a:rPr>
              <a:t>/</a:t>
            </a:r>
            <a:r>
              <a:rPr lang="de-DE" altLang="en-US" sz="2800" dirty="0" err="1">
                <a:solidFill>
                  <a:srgbClr val="000090"/>
                </a:solidFill>
              </a:rPr>
              <a:t>PostgreSQL</a:t>
            </a:r>
            <a:r>
              <a:rPr lang="de-DE" altLang="en-US" sz="2800" dirty="0">
                <a:solidFill>
                  <a:srgbClr val="000090"/>
                </a:solidFill>
              </a:rPr>
              <a:t>, Tableau,  Python, Spark, </a:t>
            </a:r>
            <a:r>
              <a:rPr lang="de-DE" altLang="en-US" sz="2800" dirty="0" err="1">
                <a:solidFill>
                  <a:srgbClr val="000090"/>
                </a:solidFill>
              </a:rPr>
              <a:t>SciKitLearn</a:t>
            </a:r>
            <a:r>
              <a:rPr lang="de-DE" altLang="en-US" sz="2800" dirty="0">
                <a:solidFill>
                  <a:srgbClr val="000090"/>
                </a:solidFill>
              </a:rPr>
              <a:t>,....</a:t>
            </a:r>
          </a:p>
        </p:txBody>
      </p:sp>
      <p:sp>
        <p:nvSpPr>
          <p:cNvPr id="22531" name="Slide Number Placeholder 1">
            <a:extLst>
              <a:ext uri="{FF2B5EF4-FFF2-40B4-BE49-F238E27FC236}">
                <a16:creationId xmlns:a16="http://schemas.microsoft.com/office/drawing/2014/main" id="{2CF57AE4-2EA5-5B42-A587-1219A35689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D7B983-F156-7043-BCEE-9D66F332DFDB}" type="slidenum">
              <a:rPr kumimoji="0" lang="de-DE" altLang="en-US" sz="14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e-DE"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020569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1A0538B-F7D1-0B4B-BC26-5978621A3FCA}"/>
              </a:ext>
            </a:extLst>
          </p:cNvPr>
          <p:cNvSpPr>
            <a:spLocks noGrp="1"/>
          </p:cNvSpPr>
          <p:nvPr>
            <p:ph type="title"/>
          </p:nvPr>
        </p:nvSpPr>
        <p:spPr>
          <a:xfrm>
            <a:off x="684213" y="188913"/>
            <a:ext cx="7772400" cy="1143000"/>
          </a:xfrm>
        </p:spPr>
        <p:txBody>
          <a:bodyPr/>
          <a:lstStyle/>
          <a:p>
            <a:r>
              <a:rPr lang="en-US" altLang="en-US"/>
              <a:t>Big Data Question: Yes or No?</a:t>
            </a:r>
          </a:p>
        </p:txBody>
      </p:sp>
      <p:sp>
        <p:nvSpPr>
          <p:cNvPr id="3" name="Content Placeholder 2">
            <a:extLst>
              <a:ext uri="{FF2B5EF4-FFF2-40B4-BE49-F238E27FC236}">
                <a16:creationId xmlns:a16="http://schemas.microsoft.com/office/drawing/2014/main" id="{5DFA1C50-5C06-8F4C-A8ED-44DF0D711FA0}"/>
              </a:ext>
            </a:extLst>
          </p:cNvPr>
          <p:cNvSpPr>
            <a:spLocks noGrp="1"/>
          </p:cNvSpPr>
          <p:nvPr>
            <p:ph idx="1"/>
          </p:nvPr>
        </p:nvSpPr>
        <p:spPr>
          <a:xfrm>
            <a:off x="684212" y="1728788"/>
            <a:ext cx="8150225" cy="4746625"/>
          </a:xfrm>
        </p:spPr>
        <p:txBody>
          <a:bodyPr>
            <a:normAutofit/>
          </a:bodyPr>
          <a:lstStyle/>
          <a:p>
            <a:pPr>
              <a:defRPr/>
            </a:pPr>
            <a:r>
              <a:rPr lang="en-US" sz="3000" b="0" dirty="0"/>
              <a:t>Cure for cancer?</a:t>
            </a:r>
          </a:p>
          <a:p>
            <a:pPr>
              <a:defRPr/>
            </a:pPr>
            <a:r>
              <a:rPr lang="en-US" sz="3000" b="0" dirty="0"/>
              <a:t>Find a spouse?</a:t>
            </a:r>
          </a:p>
          <a:p>
            <a:pPr>
              <a:defRPr/>
            </a:pPr>
            <a:r>
              <a:rPr lang="en-US" sz="3000" b="0" dirty="0"/>
              <a:t>How to treat a cough?</a:t>
            </a:r>
          </a:p>
          <a:p>
            <a:pPr>
              <a:defRPr/>
            </a:pPr>
            <a:r>
              <a:rPr lang="en-US" sz="3000" b="0" dirty="0"/>
              <a:t>Should I give Tim a loan?</a:t>
            </a:r>
          </a:p>
          <a:p>
            <a:pPr>
              <a:defRPr/>
            </a:pPr>
            <a:r>
              <a:rPr lang="en-US" sz="3000" b="0" dirty="0"/>
              <a:t>Premium for fire insurance?</a:t>
            </a:r>
          </a:p>
          <a:p>
            <a:pPr>
              <a:defRPr/>
            </a:pPr>
            <a:r>
              <a:rPr lang="en-US" sz="3000" b="0" dirty="0"/>
              <a:t>Which book should I read next?</a:t>
            </a:r>
          </a:p>
          <a:p>
            <a:pPr>
              <a:defRPr/>
            </a:pPr>
            <a:r>
              <a:rPr lang="en-US" sz="3000" b="0" dirty="0"/>
              <a:t>Translate from English to German.</a:t>
            </a:r>
          </a:p>
        </p:txBody>
      </p:sp>
    </p:spTree>
    <p:extLst>
      <p:ext uri="{BB962C8B-B14F-4D97-AF65-F5344CB8AC3E}">
        <p14:creationId xmlns:p14="http://schemas.microsoft.com/office/powerpoint/2010/main" val="2526096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recurring themes</a:t>
            </a:r>
          </a:p>
        </p:txBody>
      </p:sp>
      <p:sp>
        <p:nvSpPr>
          <p:cNvPr id="3" name="Content Placeholder 2"/>
          <p:cNvSpPr>
            <a:spLocks noGrp="1"/>
          </p:cNvSpPr>
          <p:nvPr>
            <p:ph idx="1"/>
          </p:nvPr>
        </p:nvSpPr>
        <p:spPr>
          <a:xfrm>
            <a:off x="441325" y="1038106"/>
            <a:ext cx="8543924" cy="4826263"/>
          </a:xfrm>
        </p:spPr>
        <p:txBody>
          <a:bodyPr>
            <a:normAutofit/>
          </a:bodyPr>
          <a:lstStyle/>
          <a:p>
            <a:r>
              <a:rPr lang="en-US" sz="3000" b="1" dirty="0">
                <a:solidFill>
                  <a:schemeClr val="accent5"/>
                </a:solidFill>
              </a:rPr>
              <a:t>simple methods </a:t>
            </a:r>
          </a:p>
          <a:p>
            <a:r>
              <a:rPr lang="en-US" sz="3000" b="1" dirty="0">
                <a:solidFill>
                  <a:schemeClr val="accent5"/>
                </a:solidFill>
              </a:rPr>
              <a:t>repurposing data</a:t>
            </a:r>
          </a:p>
          <a:p>
            <a:r>
              <a:rPr lang="en-US" sz="3000" b="1" dirty="0">
                <a:solidFill>
                  <a:schemeClr val="accent5"/>
                </a:solidFill>
              </a:rPr>
              <a:t>communication matters</a:t>
            </a:r>
          </a:p>
          <a:p>
            <a:endParaRPr lang="en-US" sz="3000" dirty="0"/>
          </a:p>
          <a:p>
            <a:r>
              <a:rPr lang="en-US" sz="3000" dirty="0"/>
              <a:t>Other themes</a:t>
            </a:r>
          </a:p>
          <a:p>
            <a:pPr lvl="1"/>
            <a:r>
              <a:rPr lang="en-US" sz="3000" dirty="0"/>
              <a:t>“Data products” – not just answers</a:t>
            </a:r>
          </a:p>
          <a:p>
            <a:pPr lvl="1"/>
            <a:r>
              <a:rPr lang="en-US" sz="3000" dirty="0"/>
              <a:t>“Speed of thought” analysis</a:t>
            </a:r>
          </a:p>
        </p:txBody>
      </p:sp>
    </p:spTree>
    <p:extLst>
      <p:ext uri="{BB962C8B-B14F-4D97-AF65-F5344CB8AC3E}">
        <p14:creationId xmlns:p14="http://schemas.microsoft.com/office/powerpoint/2010/main" val="395983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pic>
        <p:nvPicPr>
          <p:cNvPr id="4" name="Picture 3"/>
          <p:cNvPicPr>
            <a:picLocks noChangeAspect="1"/>
          </p:cNvPicPr>
          <p:nvPr/>
        </p:nvPicPr>
        <p:blipFill>
          <a:blip r:embed="rId2"/>
          <a:stretch>
            <a:fillRect/>
          </a:stretch>
        </p:blipFill>
        <p:spPr>
          <a:xfrm>
            <a:off x="0" y="0"/>
            <a:ext cx="9117966" cy="6858000"/>
          </a:xfrm>
          <a:prstGeom prst="rect">
            <a:avLst/>
          </a:prstGeom>
        </p:spPr>
      </p:pic>
    </p:spTree>
    <p:extLst>
      <p:ext uri="{BB962C8B-B14F-4D97-AF65-F5344CB8AC3E}">
        <p14:creationId xmlns:p14="http://schemas.microsoft.com/office/powerpoint/2010/main" val="234498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Science?</a:t>
            </a:r>
          </a:p>
        </p:txBody>
      </p:sp>
      <p:sp>
        <p:nvSpPr>
          <p:cNvPr id="4" name="Rectangle 3"/>
          <p:cNvSpPr/>
          <p:nvPr/>
        </p:nvSpPr>
        <p:spPr>
          <a:xfrm>
            <a:off x="2455064" y="1317625"/>
            <a:ext cx="5711820" cy="1323439"/>
          </a:xfrm>
          <a:prstGeom prst="rect">
            <a:avLst/>
          </a:prstGeom>
        </p:spPr>
        <p:txBody>
          <a:bodyPr wrap="none">
            <a:spAutoFit/>
          </a:bodyPr>
          <a:lstStyle/>
          <a:p>
            <a:pPr algn="r"/>
            <a:r>
              <a:rPr lang="en-US" sz="4000" dirty="0"/>
              <a:t>“Data Scientists: </a:t>
            </a:r>
          </a:p>
          <a:p>
            <a:pPr algn="r"/>
            <a:r>
              <a:rPr lang="en-US" sz="4000" dirty="0"/>
              <a:t> The Definition of Sexy”</a:t>
            </a:r>
          </a:p>
        </p:txBody>
      </p:sp>
      <p:sp>
        <p:nvSpPr>
          <p:cNvPr id="5" name="Rectangle 4"/>
          <p:cNvSpPr/>
          <p:nvPr/>
        </p:nvSpPr>
        <p:spPr>
          <a:xfrm>
            <a:off x="6498117" y="2598457"/>
            <a:ext cx="1516348" cy="369332"/>
          </a:xfrm>
          <a:prstGeom prst="rect">
            <a:avLst/>
          </a:prstGeom>
        </p:spPr>
        <p:txBody>
          <a:bodyPr wrap="none">
            <a:spAutoFit/>
          </a:bodyPr>
          <a:lstStyle/>
          <a:p>
            <a:r>
              <a:rPr lang="en-US" dirty="0">
                <a:solidFill>
                  <a:schemeClr val="accent3"/>
                </a:solidFill>
              </a:rPr>
              <a:t>Forbes, 2012</a:t>
            </a:r>
          </a:p>
        </p:txBody>
      </p:sp>
      <p:sp>
        <p:nvSpPr>
          <p:cNvPr id="3" name="Rectangle 2"/>
          <p:cNvSpPr/>
          <p:nvPr/>
        </p:nvSpPr>
        <p:spPr>
          <a:xfrm>
            <a:off x="713619" y="3995965"/>
            <a:ext cx="6483048" cy="1323439"/>
          </a:xfrm>
          <a:prstGeom prst="rect">
            <a:avLst/>
          </a:prstGeom>
        </p:spPr>
        <p:txBody>
          <a:bodyPr wrap="square">
            <a:spAutoFit/>
          </a:bodyPr>
          <a:lstStyle/>
          <a:p>
            <a:r>
              <a:rPr lang="en-US" sz="4000" dirty="0"/>
              <a:t>“Data Scientist: The Sexiest  </a:t>
            </a:r>
          </a:p>
          <a:p>
            <a:r>
              <a:rPr lang="en-US" sz="4000" dirty="0"/>
              <a:t>  Job of the 21st Century”</a:t>
            </a:r>
          </a:p>
        </p:txBody>
      </p:sp>
      <p:sp>
        <p:nvSpPr>
          <p:cNvPr id="6" name="Rectangle 5"/>
          <p:cNvSpPr/>
          <p:nvPr/>
        </p:nvSpPr>
        <p:spPr>
          <a:xfrm>
            <a:off x="5091953" y="5392678"/>
            <a:ext cx="3425337" cy="369332"/>
          </a:xfrm>
          <a:prstGeom prst="rect">
            <a:avLst/>
          </a:prstGeom>
        </p:spPr>
        <p:txBody>
          <a:bodyPr wrap="none">
            <a:spAutoFit/>
          </a:bodyPr>
          <a:lstStyle/>
          <a:p>
            <a:r>
              <a:rPr lang="en-US" dirty="0">
                <a:solidFill>
                  <a:schemeClr val="accent3"/>
                </a:solidFill>
              </a:rPr>
              <a:t>Harvard Business Review, 2012</a:t>
            </a:r>
          </a:p>
        </p:txBody>
      </p:sp>
    </p:spTree>
    <p:extLst>
      <p:ext uri="{BB962C8B-B14F-4D97-AF65-F5344CB8AC3E}">
        <p14:creationId xmlns:p14="http://schemas.microsoft.com/office/powerpoint/2010/main" val="389033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03"/>
            <a:ext cx="8543924" cy="1027621"/>
          </a:xfrm>
        </p:spPr>
        <p:txBody>
          <a:bodyPr>
            <a:normAutofit fontScale="90000"/>
          </a:bodyPr>
          <a:lstStyle/>
          <a:p>
            <a:r>
              <a:rPr lang="en-US" dirty="0"/>
              <a:t>Drew Conway’s Data Science Venn Diagram</a:t>
            </a:r>
          </a:p>
        </p:txBody>
      </p:sp>
      <p:pic>
        <p:nvPicPr>
          <p:cNvPr id="4" name="Picture 3"/>
          <p:cNvPicPr>
            <a:picLocks noChangeAspect="1"/>
          </p:cNvPicPr>
          <p:nvPr/>
        </p:nvPicPr>
        <p:blipFill>
          <a:blip r:embed="rId2"/>
          <a:stretch>
            <a:fillRect/>
          </a:stretch>
        </p:blipFill>
        <p:spPr>
          <a:xfrm>
            <a:off x="1828800" y="1317625"/>
            <a:ext cx="5334000" cy="5091545"/>
          </a:xfrm>
          <a:prstGeom prst="rect">
            <a:avLst/>
          </a:prstGeom>
        </p:spPr>
      </p:pic>
    </p:spTree>
    <p:extLst>
      <p:ext uri="{BB962C8B-B14F-4D97-AF65-F5344CB8AC3E}">
        <p14:creationId xmlns:p14="http://schemas.microsoft.com/office/powerpoint/2010/main" val="1292346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67"/>
            <a:ext cx="8543924" cy="1027621"/>
          </a:xfrm>
        </p:spPr>
        <p:txBody>
          <a:bodyPr>
            <a:noAutofit/>
          </a:bodyPr>
          <a:lstStyle/>
          <a:p>
            <a:r>
              <a:rPr lang="en-US" dirty="0"/>
              <a:t>Mike Driscoll’s three sexy skills of data geeks</a:t>
            </a:r>
          </a:p>
        </p:txBody>
      </p:sp>
      <p:sp>
        <p:nvSpPr>
          <p:cNvPr id="3" name="Content Placeholder 2"/>
          <p:cNvSpPr>
            <a:spLocks noGrp="1"/>
          </p:cNvSpPr>
          <p:nvPr>
            <p:ph idx="4294967295"/>
          </p:nvPr>
        </p:nvSpPr>
        <p:spPr>
          <a:xfrm>
            <a:off x="771524" y="2308224"/>
            <a:ext cx="8229600" cy="4402916"/>
          </a:xfrm>
        </p:spPr>
        <p:txBody>
          <a:bodyPr>
            <a:normAutofit/>
          </a:bodyPr>
          <a:lstStyle/>
          <a:p>
            <a:pPr>
              <a:tabLst>
                <a:tab pos="681038" algn="l"/>
              </a:tabLst>
            </a:pPr>
            <a:r>
              <a:rPr lang="en-US" sz="2400" b="1" dirty="0">
                <a:solidFill>
                  <a:schemeClr val="accent5"/>
                </a:solidFill>
              </a:rPr>
              <a:t>Data Wrangling</a:t>
            </a:r>
          </a:p>
          <a:p>
            <a:pPr lvl="1">
              <a:tabLst>
                <a:tab pos="681038" algn="l"/>
              </a:tabLst>
            </a:pPr>
            <a:r>
              <a:rPr lang="en-US" sz="2400" dirty="0"/>
              <a:t>parsing, scraping, and formatting data</a:t>
            </a:r>
          </a:p>
          <a:p>
            <a:pPr>
              <a:tabLst>
                <a:tab pos="681038" algn="l"/>
              </a:tabLst>
            </a:pPr>
            <a:r>
              <a:rPr lang="en-US" sz="2400" b="1" dirty="0">
                <a:solidFill>
                  <a:schemeClr val="accent5"/>
                </a:solidFill>
              </a:rPr>
              <a:t>Statistics</a:t>
            </a:r>
          </a:p>
          <a:p>
            <a:pPr lvl="1"/>
            <a:r>
              <a:rPr lang="en-US" sz="2400" dirty="0"/>
              <a:t>traditional analysis</a:t>
            </a:r>
          </a:p>
          <a:p>
            <a:pPr>
              <a:tabLst>
                <a:tab pos="681038" algn="l"/>
              </a:tabLst>
            </a:pPr>
            <a:r>
              <a:rPr lang="en-US" sz="2400" b="1" dirty="0">
                <a:solidFill>
                  <a:schemeClr val="accent5"/>
                </a:solidFill>
              </a:rPr>
              <a:t>Visualization </a:t>
            </a:r>
          </a:p>
          <a:p>
            <a:pPr lvl="1"/>
            <a:r>
              <a:rPr lang="en-US" sz="2400" dirty="0"/>
              <a:t>graphs, tools, etc.</a:t>
            </a:r>
          </a:p>
        </p:txBody>
      </p:sp>
      <p:sp>
        <p:nvSpPr>
          <p:cNvPr id="4" name="TextBox 3"/>
          <p:cNvSpPr txBox="1"/>
          <p:nvPr/>
        </p:nvSpPr>
        <p:spPr>
          <a:xfrm>
            <a:off x="6335988" y="1107896"/>
            <a:ext cx="2971800" cy="1200328"/>
          </a:xfrm>
          <a:prstGeom prst="rect">
            <a:avLst/>
          </a:prstGeom>
          <a:noFill/>
        </p:spPr>
        <p:txBody>
          <a:bodyPr wrap="square" rtlCol="0">
            <a:spAutoFit/>
          </a:bodyPr>
          <a:lstStyle/>
          <a:p>
            <a:r>
              <a:rPr lang="en-US" sz="2400" dirty="0"/>
              <a:t>“data wrangling”</a:t>
            </a:r>
          </a:p>
          <a:p>
            <a:r>
              <a:rPr lang="en-US" sz="2400" dirty="0"/>
              <a:t>“data jujitsu”</a:t>
            </a:r>
          </a:p>
          <a:p>
            <a:r>
              <a:rPr lang="en-US" sz="2400" dirty="0"/>
              <a:t>“data </a:t>
            </a:r>
            <a:r>
              <a:rPr lang="en-US" sz="2400" dirty="0" err="1"/>
              <a:t>munging</a:t>
            </a:r>
            <a:r>
              <a:rPr lang="en-US" sz="2400" dirty="0"/>
              <a:t>”</a:t>
            </a:r>
          </a:p>
        </p:txBody>
      </p:sp>
    </p:spTree>
    <p:extLst>
      <p:ext uri="{BB962C8B-B14F-4D97-AF65-F5344CB8AC3E}">
        <p14:creationId xmlns:p14="http://schemas.microsoft.com/office/powerpoint/2010/main" val="2896584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Doing Data Science</a:t>
            </a:r>
          </a:p>
        </p:txBody>
      </p:sp>
      <p:sp>
        <p:nvSpPr>
          <p:cNvPr id="3" name="Content Placeholder 2"/>
          <p:cNvSpPr>
            <a:spLocks noGrp="1"/>
          </p:cNvSpPr>
          <p:nvPr>
            <p:ph idx="1"/>
          </p:nvPr>
        </p:nvSpPr>
        <p:spPr>
          <a:xfrm>
            <a:off x="441325" y="1700281"/>
            <a:ext cx="8229600" cy="4983163"/>
          </a:xfrm>
        </p:spPr>
        <p:txBody>
          <a:bodyPr>
            <a:normAutofit/>
          </a:bodyPr>
          <a:lstStyle/>
          <a:p>
            <a:pPr marL="514350" indent="-514350">
              <a:buFont typeface="+mj-lt"/>
              <a:buAutoNum type="arabicPeriod"/>
            </a:pPr>
            <a:r>
              <a:rPr lang="en-US" dirty="0"/>
              <a:t>Inspection</a:t>
            </a:r>
          </a:p>
          <a:p>
            <a:pPr marL="514350" indent="-514350">
              <a:buFont typeface="+mj-lt"/>
              <a:buAutoNum type="arabicPeriod"/>
            </a:pPr>
            <a:r>
              <a:rPr lang="en-US" dirty="0"/>
              <a:t>Error checking</a:t>
            </a:r>
          </a:p>
          <a:p>
            <a:pPr marL="514350" indent="-514350">
              <a:buFont typeface="+mj-lt"/>
              <a:buAutoNum type="arabicPeriod"/>
            </a:pPr>
            <a:r>
              <a:rPr lang="en-US" dirty="0"/>
              <a:t>Modiﬁcation</a:t>
            </a:r>
          </a:p>
          <a:p>
            <a:pPr marL="514350" indent="-514350">
              <a:buFont typeface="+mj-lt"/>
              <a:buAutoNum type="arabicPeriod"/>
            </a:pPr>
            <a:r>
              <a:rPr lang="en-US" dirty="0"/>
              <a:t>Comparison</a:t>
            </a:r>
          </a:p>
          <a:p>
            <a:pPr marL="514350" indent="-514350">
              <a:buFont typeface="+mj-lt"/>
              <a:buAutoNum type="arabicPeriod"/>
            </a:pPr>
            <a:r>
              <a:rPr lang="en-US" dirty="0"/>
              <a:t>Modeling and model ﬁtting</a:t>
            </a:r>
          </a:p>
          <a:p>
            <a:pPr marL="514350" indent="-514350">
              <a:buFont typeface="+mj-lt"/>
              <a:buAutoNum type="arabicPeriod"/>
            </a:pPr>
            <a:r>
              <a:rPr lang="en-US" dirty="0"/>
              <a:t>Simulation</a:t>
            </a:r>
          </a:p>
          <a:p>
            <a:pPr marL="514350" indent="-514350">
              <a:buFont typeface="+mj-lt"/>
              <a:buAutoNum type="arabicPeriod"/>
            </a:pPr>
            <a:r>
              <a:rPr lang="en-US" dirty="0"/>
              <a:t>What-if analyses</a:t>
            </a:r>
          </a:p>
          <a:p>
            <a:pPr marL="514350" indent="-514350">
              <a:buFont typeface="+mj-lt"/>
              <a:buAutoNum type="arabicPeriod"/>
            </a:pPr>
            <a:r>
              <a:rPr lang="en-US" dirty="0"/>
              <a:t>Interpretation</a:t>
            </a:r>
          </a:p>
          <a:p>
            <a:pPr marL="514350" indent="-514350">
              <a:buFont typeface="+mj-lt"/>
              <a:buAutoNum type="arabicPeriod"/>
            </a:pPr>
            <a:r>
              <a:rPr lang="en-US" dirty="0"/>
              <a:t>Presentation of conclusions</a:t>
            </a:r>
          </a:p>
        </p:txBody>
      </p:sp>
      <p:sp>
        <p:nvSpPr>
          <p:cNvPr id="4" name="Rectangle 3"/>
          <p:cNvSpPr/>
          <p:nvPr/>
        </p:nvSpPr>
        <p:spPr>
          <a:xfrm>
            <a:off x="1159565" y="6248400"/>
            <a:ext cx="7511360" cy="307777"/>
          </a:xfrm>
          <a:prstGeom prst="rect">
            <a:avLst/>
          </a:prstGeom>
        </p:spPr>
        <p:txBody>
          <a:bodyPr wrap="square">
            <a:spAutoFit/>
          </a:bodyPr>
          <a:lstStyle/>
          <a:p>
            <a:pPr algn="r"/>
            <a:r>
              <a:rPr lang="en-US" sz="1400" dirty="0">
                <a:solidFill>
                  <a:srgbClr val="526DB0"/>
                </a:solidFill>
              </a:rPr>
              <a:t>[http://</a:t>
            </a:r>
            <a:r>
              <a:rPr lang="en-US" sz="1400" dirty="0" err="1">
                <a:solidFill>
                  <a:srgbClr val="526DB0"/>
                </a:solidFill>
              </a:rPr>
              <a:t>berkeleydatascience.files.wordpress.com</a:t>
            </a:r>
            <a:r>
              <a:rPr lang="en-US" sz="1400" dirty="0">
                <a:solidFill>
                  <a:srgbClr val="526DB0"/>
                </a:solidFill>
              </a:rPr>
              <a:t>/2012/01/20120117berkeley1.pdf]</a:t>
            </a:r>
          </a:p>
        </p:txBody>
      </p:sp>
      <p:sp>
        <p:nvSpPr>
          <p:cNvPr id="6" name="Rectangle 5">
            <a:extLst>
              <a:ext uri="{FF2B5EF4-FFF2-40B4-BE49-F238E27FC236}">
                <a16:creationId xmlns:a16="http://schemas.microsoft.com/office/drawing/2014/main" id="{2022634C-31DE-9C4F-B6D4-F3C340C70EA5}"/>
              </a:ext>
            </a:extLst>
          </p:cNvPr>
          <p:cNvSpPr/>
          <p:nvPr/>
        </p:nvSpPr>
        <p:spPr>
          <a:xfrm>
            <a:off x="441325" y="1123986"/>
            <a:ext cx="3203762" cy="646331"/>
          </a:xfrm>
          <a:prstGeom prst="rect">
            <a:avLst/>
          </a:prstGeom>
        </p:spPr>
        <p:txBody>
          <a:bodyPr wrap="none">
            <a:spAutoFit/>
          </a:bodyPr>
          <a:lstStyle/>
          <a:p>
            <a:r>
              <a:rPr lang="en-US" sz="3600" cap="all" spc="-60" dirty="0">
                <a:solidFill>
                  <a:srgbClr val="D1282E"/>
                </a:solidFill>
                <a:latin typeface="Avenir Book" panose="02000503020000020003" pitchFamily="2" charset="0"/>
                <a:ea typeface="+mj-ea"/>
                <a:cs typeface="+mj-cs"/>
              </a:rPr>
              <a:t>Peter Huber:</a:t>
            </a:r>
            <a:endParaRPr lang="en-US" dirty="0">
              <a:latin typeface="Avenir Book" panose="02000503020000020003" pitchFamily="2" charset="0"/>
            </a:endParaRPr>
          </a:p>
        </p:txBody>
      </p:sp>
    </p:spTree>
    <p:extLst>
      <p:ext uri="{BB962C8B-B14F-4D97-AF65-F5344CB8AC3E}">
        <p14:creationId xmlns:p14="http://schemas.microsoft.com/office/powerpoint/2010/main" val="955915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9" y="137077"/>
            <a:ext cx="7258188" cy="802196"/>
          </a:xfrm>
        </p:spPr>
        <p:txBody>
          <a:bodyPr>
            <a:normAutofit/>
          </a:bodyPr>
          <a:lstStyle/>
          <a:p>
            <a:r>
              <a:rPr lang="en-US" dirty="0"/>
              <a:t>Doing Data Science</a:t>
            </a:r>
          </a:p>
        </p:txBody>
      </p:sp>
      <p:sp>
        <p:nvSpPr>
          <p:cNvPr id="3" name="Content Placeholder 2"/>
          <p:cNvSpPr>
            <a:spLocks noGrp="1"/>
          </p:cNvSpPr>
          <p:nvPr>
            <p:ph idx="1"/>
          </p:nvPr>
        </p:nvSpPr>
        <p:spPr>
          <a:xfrm>
            <a:off x="441325" y="1828800"/>
            <a:ext cx="3633718" cy="4205288"/>
          </a:xfrm>
        </p:spPr>
        <p:txBody>
          <a:bodyPr>
            <a:normAutofit/>
          </a:bodyPr>
          <a:lstStyle/>
          <a:p>
            <a:pPr marL="514350" indent="-514350">
              <a:buFont typeface="+mj-lt"/>
              <a:buAutoNum type="arabicPeriod"/>
            </a:pPr>
            <a:r>
              <a:rPr lang="en-US" dirty="0"/>
              <a:t>Acquire</a:t>
            </a:r>
          </a:p>
          <a:p>
            <a:pPr marL="514350" indent="-514350">
              <a:buFont typeface="+mj-lt"/>
              <a:buAutoNum type="arabicPeriod"/>
            </a:pPr>
            <a:r>
              <a:rPr lang="en-US" dirty="0"/>
              <a:t>Parse</a:t>
            </a:r>
          </a:p>
          <a:p>
            <a:pPr marL="514350" indent="-514350">
              <a:buFont typeface="+mj-lt"/>
              <a:buAutoNum type="arabicPeriod"/>
            </a:pPr>
            <a:r>
              <a:rPr lang="en-US" dirty="0"/>
              <a:t>Filter</a:t>
            </a:r>
          </a:p>
          <a:p>
            <a:pPr marL="514350" indent="-514350">
              <a:buFont typeface="+mj-lt"/>
              <a:buAutoNum type="arabicPeriod"/>
            </a:pPr>
            <a:r>
              <a:rPr lang="en-US" dirty="0"/>
              <a:t>Mine</a:t>
            </a:r>
          </a:p>
          <a:p>
            <a:pPr marL="514350" indent="-514350">
              <a:buFont typeface="+mj-lt"/>
              <a:buAutoNum type="arabicPeriod"/>
            </a:pPr>
            <a:r>
              <a:rPr lang="en-US" dirty="0"/>
              <a:t>Represent</a:t>
            </a:r>
          </a:p>
          <a:p>
            <a:pPr marL="514350" indent="-514350">
              <a:buFont typeface="+mj-lt"/>
              <a:buAutoNum type="arabicPeriod"/>
            </a:pPr>
            <a:r>
              <a:rPr lang="en-US" dirty="0"/>
              <a:t>Reﬁne</a:t>
            </a:r>
          </a:p>
          <a:p>
            <a:pPr marL="514350" indent="-514350">
              <a:buFont typeface="+mj-lt"/>
              <a:buAutoNum type="arabicPeriod"/>
            </a:pPr>
            <a:r>
              <a:rPr lang="en-US" dirty="0"/>
              <a:t>Interact</a:t>
            </a:r>
          </a:p>
        </p:txBody>
      </p:sp>
      <p:sp>
        <p:nvSpPr>
          <p:cNvPr id="5" name="Rectangle 4"/>
          <p:cNvSpPr/>
          <p:nvPr/>
        </p:nvSpPr>
        <p:spPr>
          <a:xfrm>
            <a:off x="2344511" y="6248400"/>
            <a:ext cx="6326414" cy="523220"/>
          </a:xfrm>
          <a:prstGeom prst="rect">
            <a:avLst/>
          </a:prstGeom>
        </p:spPr>
        <p:txBody>
          <a:bodyPr wrap="square">
            <a:spAutoFit/>
          </a:bodyPr>
          <a:lstStyle/>
          <a:p>
            <a:pPr algn="r"/>
            <a:r>
              <a:rPr lang="en-US" sz="1400" dirty="0">
                <a:solidFill>
                  <a:srgbClr val="526DB0"/>
                </a:solidFill>
              </a:rPr>
              <a:t>[http://</a:t>
            </a:r>
            <a:r>
              <a:rPr lang="en-US" sz="1400" dirty="0" err="1">
                <a:solidFill>
                  <a:srgbClr val="526DB0"/>
                </a:solidFill>
              </a:rPr>
              <a:t>berkeleydatascience.files.wordpress.com</a:t>
            </a:r>
            <a:r>
              <a:rPr lang="en-US" sz="1400" dirty="0">
                <a:solidFill>
                  <a:srgbClr val="526DB0"/>
                </a:solidFill>
              </a:rPr>
              <a:t>/2012/01/20120117berkeley1.pdf]</a:t>
            </a:r>
          </a:p>
        </p:txBody>
      </p:sp>
      <p:sp>
        <p:nvSpPr>
          <p:cNvPr id="4" name="Rectangle 3">
            <a:extLst>
              <a:ext uri="{FF2B5EF4-FFF2-40B4-BE49-F238E27FC236}">
                <a16:creationId xmlns:a16="http://schemas.microsoft.com/office/drawing/2014/main" id="{9C9AC3B8-3A91-6D41-BABC-D35DE6C77957}"/>
              </a:ext>
            </a:extLst>
          </p:cNvPr>
          <p:cNvSpPr/>
          <p:nvPr/>
        </p:nvSpPr>
        <p:spPr>
          <a:xfrm>
            <a:off x="387849" y="1182469"/>
            <a:ext cx="2069349" cy="646331"/>
          </a:xfrm>
          <a:prstGeom prst="rect">
            <a:avLst/>
          </a:prstGeom>
        </p:spPr>
        <p:txBody>
          <a:bodyPr wrap="none">
            <a:spAutoFit/>
          </a:bodyPr>
          <a:lstStyle/>
          <a:p>
            <a:r>
              <a:rPr lang="en-US" sz="3600" cap="all" spc="-60" dirty="0">
                <a:solidFill>
                  <a:srgbClr val="D1282E"/>
                </a:solidFill>
                <a:latin typeface="Avenir Book" panose="02000503020000020003" pitchFamily="2" charset="0"/>
                <a:ea typeface="+mj-ea"/>
                <a:cs typeface="+mj-cs"/>
              </a:rPr>
              <a:t>Ben Fry:</a:t>
            </a:r>
            <a:endParaRPr lang="en-US" dirty="0">
              <a:latin typeface="Avenir Book" panose="02000503020000020003" pitchFamily="2" charset="0"/>
            </a:endParaRPr>
          </a:p>
        </p:txBody>
      </p:sp>
      <p:sp>
        <p:nvSpPr>
          <p:cNvPr id="6" name="Rectangle 5">
            <a:extLst>
              <a:ext uri="{FF2B5EF4-FFF2-40B4-BE49-F238E27FC236}">
                <a16:creationId xmlns:a16="http://schemas.microsoft.com/office/drawing/2014/main" id="{333343ED-3906-5B4B-9889-F87D3A850394}"/>
              </a:ext>
            </a:extLst>
          </p:cNvPr>
          <p:cNvSpPr/>
          <p:nvPr/>
        </p:nvSpPr>
        <p:spPr>
          <a:xfrm>
            <a:off x="3823252" y="1207652"/>
            <a:ext cx="4016933" cy="646331"/>
          </a:xfrm>
          <a:prstGeom prst="rect">
            <a:avLst/>
          </a:prstGeom>
        </p:spPr>
        <p:txBody>
          <a:bodyPr wrap="none">
            <a:spAutoFit/>
          </a:bodyPr>
          <a:lstStyle/>
          <a:p>
            <a:r>
              <a:rPr lang="en-US" sz="3600" cap="all" spc="-60" dirty="0">
                <a:solidFill>
                  <a:srgbClr val="D1282E"/>
                </a:solidFill>
                <a:latin typeface="Avenir Book" panose="02000503020000020003" pitchFamily="2" charset="0"/>
                <a:ea typeface="+mj-ea"/>
                <a:cs typeface="+mj-cs"/>
              </a:rPr>
              <a:t>Colin Mallows:</a:t>
            </a:r>
          </a:p>
        </p:txBody>
      </p:sp>
      <p:sp>
        <p:nvSpPr>
          <p:cNvPr id="7" name="Content Placeholder 2">
            <a:extLst>
              <a:ext uri="{FF2B5EF4-FFF2-40B4-BE49-F238E27FC236}">
                <a16:creationId xmlns:a16="http://schemas.microsoft.com/office/drawing/2014/main" id="{0CC68E2F-47B8-A546-9793-DAFDC6DF8E34}"/>
              </a:ext>
            </a:extLst>
          </p:cNvPr>
          <p:cNvSpPr txBox="1">
            <a:spLocks/>
          </p:cNvSpPr>
          <p:nvPr/>
        </p:nvSpPr>
        <p:spPr>
          <a:xfrm>
            <a:off x="3823252" y="1828800"/>
            <a:ext cx="4844497" cy="390730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514350" indent="-514350">
              <a:buFont typeface="+mj-lt"/>
              <a:buAutoNum type="arabicPeriod"/>
            </a:pPr>
            <a:r>
              <a:rPr lang="en-US">
                <a:latin typeface="Avenir Book" panose="02000503020000020003" pitchFamily="2" charset="0"/>
              </a:rPr>
              <a:t>Identify data to collect and its relevance to your problem</a:t>
            </a:r>
          </a:p>
          <a:p>
            <a:pPr marL="514350" indent="-514350">
              <a:buFont typeface="+mj-lt"/>
              <a:buAutoNum type="arabicPeriod"/>
            </a:pPr>
            <a:r>
              <a:rPr lang="en-US">
                <a:latin typeface="Avenir Book" panose="02000503020000020003" pitchFamily="2" charset="0"/>
              </a:rPr>
              <a:t>Statistical speciﬁcation of the problem</a:t>
            </a:r>
          </a:p>
          <a:p>
            <a:pPr marL="514350" indent="-514350">
              <a:buFont typeface="+mj-lt"/>
              <a:buAutoNum type="arabicPeriod"/>
            </a:pPr>
            <a:r>
              <a:rPr lang="en-US">
                <a:latin typeface="Avenir Book" panose="02000503020000020003" pitchFamily="2" charset="0"/>
              </a:rPr>
              <a:t>Method selection</a:t>
            </a:r>
          </a:p>
          <a:p>
            <a:pPr marL="514350" indent="-514350">
              <a:buFont typeface="+mj-lt"/>
              <a:buAutoNum type="arabicPeriod"/>
            </a:pPr>
            <a:r>
              <a:rPr lang="en-US">
                <a:latin typeface="Avenir Book" panose="02000503020000020003" pitchFamily="2" charset="0"/>
              </a:rPr>
              <a:t>Analysis of method</a:t>
            </a:r>
          </a:p>
          <a:p>
            <a:pPr marL="514350" indent="-514350">
              <a:buFont typeface="+mj-lt"/>
              <a:buAutoNum type="arabicPeriod"/>
            </a:pPr>
            <a:r>
              <a:rPr lang="en-US">
                <a:latin typeface="Avenir Book" panose="02000503020000020003" pitchFamily="2" charset="0"/>
              </a:rPr>
              <a:t>Interpret results for non-statisticians</a:t>
            </a:r>
            <a:endParaRPr lang="en-US" dirty="0">
              <a:latin typeface="Avenir Book" panose="02000503020000020003" pitchFamily="2" charset="0"/>
            </a:endParaRPr>
          </a:p>
        </p:txBody>
      </p:sp>
    </p:spTree>
    <p:extLst>
      <p:ext uri="{BB962C8B-B14F-4D97-AF65-F5344CB8AC3E}">
        <p14:creationId xmlns:p14="http://schemas.microsoft.com/office/powerpoint/2010/main" val="3128881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Practical Definition</a:t>
            </a:r>
          </a:p>
        </p:txBody>
      </p:sp>
      <p:sp>
        <p:nvSpPr>
          <p:cNvPr id="3" name="Content Placeholder 2"/>
          <p:cNvSpPr>
            <a:spLocks noGrp="1"/>
          </p:cNvSpPr>
          <p:nvPr>
            <p:ph idx="1"/>
          </p:nvPr>
        </p:nvSpPr>
        <p:spPr>
          <a:xfrm>
            <a:off x="457200" y="1050925"/>
            <a:ext cx="8210550" cy="4228576"/>
          </a:xfrm>
        </p:spPr>
        <p:txBody>
          <a:bodyPr>
            <a:noAutofit/>
          </a:bodyPr>
          <a:lstStyle/>
          <a:p>
            <a:r>
              <a:rPr lang="en-US" sz="2800" b="1" dirty="0">
                <a:solidFill>
                  <a:srgbClr val="984807"/>
                </a:solidFill>
              </a:rPr>
              <a:t>Data Science is about the whole processing pipeline to extract information out of data</a:t>
            </a:r>
          </a:p>
          <a:p>
            <a:r>
              <a:rPr lang="en-US" dirty="0"/>
              <a:t>Data Scientist understand and care about the whole data pipeline and produce data products</a:t>
            </a:r>
          </a:p>
          <a:p>
            <a:endParaRPr lang="en-US" dirty="0"/>
          </a:p>
          <a:p>
            <a:r>
              <a:rPr lang="en-US" dirty="0"/>
              <a:t>A </a:t>
            </a:r>
            <a:r>
              <a:rPr lang="en-US" b="1" dirty="0">
                <a:solidFill>
                  <a:srgbClr val="984807"/>
                </a:solidFill>
              </a:rPr>
              <a:t>data pipeline </a:t>
            </a:r>
            <a:r>
              <a:rPr lang="en-US" dirty="0"/>
              <a:t>consists of 3 steps:</a:t>
            </a:r>
          </a:p>
          <a:p>
            <a:pPr marL="0" indent="0">
              <a:buNone/>
            </a:pPr>
            <a:r>
              <a:rPr lang="en-US" dirty="0"/>
              <a:t>	1) Preparing to run a model</a:t>
            </a:r>
          </a:p>
          <a:p>
            <a:pPr marL="0" indent="0">
              <a:buNone/>
            </a:pPr>
            <a:endParaRPr lang="en-US" dirty="0"/>
          </a:p>
          <a:p>
            <a:pPr marL="0" indent="0">
              <a:buNone/>
            </a:pPr>
            <a:endParaRPr lang="en-US" dirty="0"/>
          </a:p>
          <a:p>
            <a:pPr marL="0" indent="0">
              <a:buNone/>
            </a:pPr>
            <a:endParaRPr lang="en-US" dirty="0"/>
          </a:p>
          <a:p>
            <a:pPr marL="0" indent="0">
              <a:buNone/>
            </a:pPr>
            <a:r>
              <a:rPr lang="en-US" dirty="0"/>
              <a:t>	2) Running the model </a:t>
            </a:r>
          </a:p>
          <a:p>
            <a:pPr marL="0" indent="0">
              <a:buNone/>
            </a:pPr>
            <a:r>
              <a:rPr lang="en-US" dirty="0"/>
              <a:t>	3) Communicating the results / Create data products</a:t>
            </a:r>
          </a:p>
          <a:p>
            <a:endParaRPr lang="en-US" dirty="0"/>
          </a:p>
        </p:txBody>
      </p:sp>
      <p:sp>
        <p:nvSpPr>
          <p:cNvPr id="4" name="TextBox 3"/>
          <p:cNvSpPr txBox="1"/>
          <p:nvPr/>
        </p:nvSpPr>
        <p:spPr>
          <a:xfrm>
            <a:off x="1661441" y="4065326"/>
            <a:ext cx="6021138" cy="1323439"/>
          </a:xfrm>
          <a:prstGeom prst="rect">
            <a:avLst/>
          </a:prstGeom>
          <a:noFill/>
        </p:spPr>
        <p:txBody>
          <a:bodyPr wrap="square" rtlCol="0">
            <a:spAutoFit/>
          </a:bodyPr>
          <a:lstStyle/>
          <a:p>
            <a:r>
              <a:rPr lang="en-US" sz="2000" dirty="0">
                <a:solidFill>
                  <a:srgbClr val="526DB0"/>
                </a:solidFill>
              </a:rPr>
              <a:t>Gathering, cleaning, integrating, restructuring, transforming, loading, filtering, deleting, combining, merging, verifying, extracting, shaping</a:t>
            </a:r>
          </a:p>
        </p:txBody>
      </p:sp>
    </p:spTree>
    <p:extLst>
      <p:ext uri="{BB962C8B-B14F-4D97-AF65-F5344CB8AC3E}">
        <p14:creationId xmlns:p14="http://schemas.microsoft.com/office/powerpoint/2010/main" val="299078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Science is about </a:t>
            </a:r>
            <a:r>
              <a:rPr lang="en-US" i="1" dirty="0"/>
              <a:t>Data Products</a:t>
            </a:r>
            <a:endParaRPr lang="en-US" dirty="0"/>
          </a:p>
        </p:txBody>
      </p:sp>
      <p:sp>
        <p:nvSpPr>
          <p:cNvPr id="3" name="Content Placeholder 2"/>
          <p:cNvSpPr txBox="1">
            <a:spLocks/>
          </p:cNvSpPr>
          <p:nvPr/>
        </p:nvSpPr>
        <p:spPr>
          <a:xfrm>
            <a:off x="457200" y="1049422"/>
            <a:ext cx="7854696" cy="4297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“Data-driven apps”</a:t>
            </a:r>
          </a:p>
          <a:p>
            <a:pPr lvl="1"/>
            <a:r>
              <a:rPr lang="en-US" sz="2000" dirty="0"/>
              <a:t>Spellchecker</a:t>
            </a:r>
          </a:p>
          <a:p>
            <a:pPr lvl="1"/>
            <a:r>
              <a:rPr lang="en-US" sz="2000" dirty="0"/>
              <a:t>Machine Translator</a:t>
            </a:r>
          </a:p>
          <a:p>
            <a:r>
              <a:rPr lang="en-US" sz="2400" dirty="0"/>
              <a:t>Interactive visualizations</a:t>
            </a:r>
          </a:p>
          <a:p>
            <a:pPr lvl="1"/>
            <a:r>
              <a:rPr lang="en-US" sz="2000" dirty="0"/>
              <a:t>Google flu application</a:t>
            </a:r>
          </a:p>
          <a:p>
            <a:pPr lvl="1"/>
            <a:r>
              <a:rPr lang="en-US" sz="2000" dirty="0"/>
              <a:t>Global Burden of Disease</a:t>
            </a:r>
          </a:p>
          <a:p>
            <a:r>
              <a:rPr lang="en-US" sz="2400" dirty="0"/>
              <a:t>Online Databases</a:t>
            </a:r>
          </a:p>
          <a:p>
            <a:pPr lvl="1"/>
            <a:r>
              <a:rPr lang="en-US" sz="2000" dirty="0"/>
              <a:t>Enterprise data warehouse</a:t>
            </a:r>
          </a:p>
          <a:p>
            <a:pPr lvl="1"/>
            <a:r>
              <a:rPr lang="en-US" sz="2000" dirty="0"/>
              <a:t>Sloan Digital Sky Survey</a:t>
            </a:r>
          </a:p>
        </p:txBody>
      </p:sp>
      <p:sp>
        <p:nvSpPr>
          <p:cNvPr id="5" name="TextBox 4"/>
          <p:cNvSpPr txBox="1"/>
          <p:nvPr/>
        </p:nvSpPr>
        <p:spPr>
          <a:xfrm>
            <a:off x="4495562" y="1320800"/>
            <a:ext cx="4189651" cy="3416320"/>
          </a:xfrm>
          <a:prstGeom prst="rect">
            <a:avLst/>
          </a:prstGeom>
          <a:noFill/>
          <a:ln>
            <a:solidFill>
              <a:schemeClr val="accent2"/>
            </a:solidFill>
          </a:ln>
        </p:spPr>
        <p:txBody>
          <a:bodyPr wrap="square" rtlCol="0">
            <a:spAutoFit/>
          </a:bodyPr>
          <a:lstStyle/>
          <a:p>
            <a:r>
              <a:rPr lang="en-US" i="1" dirty="0">
                <a:solidFill>
                  <a:schemeClr val="accent3"/>
                </a:solidFill>
              </a:rPr>
              <a:t>Data science is about building data products, not just answering questions</a:t>
            </a:r>
          </a:p>
          <a:p>
            <a:endParaRPr lang="en-US" i="1" dirty="0">
              <a:solidFill>
                <a:schemeClr val="accent3"/>
              </a:solidFill>
            </a:endParaRPr>
          </a:p>
          <a:p>
            <a:r>
              <a:rPr lang="en-US" i="1" dirty="0">
                <a:solidFill>
                  <a:schemeClr val="accent3"/>
                </a:solidFill>
              </a:rPr>
              <a:t>Data products empower others to use the data.</a:t>
            </a:r>
          </a:p>
          <a:p>
            <a:endParaRPr lang="en-US" i="1" dirty="0">
              <a:solidFill>
                <a:schemeClr val="accent3"/>
              </a:solidFill>
            </a:endParaRPr>
          </a:p>
          <a:p>
            <a:r>
              <a:rPr lang="en-US" i="1" dirty="0">
                <a:solidFill>
                  <a:schemeClr val="accent3"/>
                </a:solidFill>
              </a:rPr>
              <a:t>May help communicate your results (e.g., Nate Silver’s maps)</a:t>
            </a:r>
          </a:p>
          <a:p>
            <a:endParaRPr lang="en-US" i="1" dirty="0">
              <a:solidFill>
                <a:schemeClr val="accent3"/>
              </a:solidFill>
            </a:endParaRPr>
          </a:p>
          <a:p>
            <a:r>
              <a:rPr lang="en-US" i="1" dirty="0">
                <a:solidFill>
                  <a:schemeClr val="accent3"/>
                </a:solidFill>
              </a:rPr>
              <a:t>May empower others to do their own analysis </a:t>
            </a:r>
          </a:p>
          <a:p>
            <a:r>
              <a:rPr lang="en-US" i="1" dirty="0">
                <a:solidFill>
                  <a:schemeClr val="accent3"/>
                </a:solidFill>
              </a:rPr>
              <a:t>(e.g., Global Burden of Disease)</a:t>
            </a:r>
          </a:p>
        </p:txBody>
      </p:sp>
    </p:spTree>
    <p:extLst>
      <p:ext uri="{BB962C8B-B14F-4D97-AF65-F5344CB8AC3E}">
        <p14:creationId xmlns:p14="http://schemas.microsoft.com/office/powerpoint/2010/main" val="711721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Structure</a:t>
            </a:r>
          </a:p>
        </p:txBody>
      </p:sp>
      <p:sp>
        <p:nvSpPr>
          <p:cNvPr id="3" name="Content Placeholder 2"/>
          <p:cNvSpPr>
            <a:spLocks noGrp="1"/>
          </p:cNvSpPr>
          <p:nvPr>
            <p:ph idx="1"/>
          </p:nvPr>
        </p:nvSpPr>
        <p:spPr/>
        <p:txBody>
          <a:bodyPr>
            <a:normAutofit/>
          </a:bodyPr>
          <a:lstStyle/>
          <a:p>
            <a:pPr marL="0" indent="0">
              <a:buNone/>
            </a:pPr>
            <a:endParaRPr lang="en-US" dirty="0"/>
          </a:p>
          <a:p>
            <a:r>
              <a:rPr lang="en-US" dirty="0"/>
              <a:t>2 lectures per week;  ~1/3 will be a “hands on” exercise</a:t>
            </a:r>
          </a:p>
          <a:p>
            <a:r>
              <a:rPr lang="en-US" dirty="0"/>
              <a:t>Weekly readings</a:t>
            </a:r>
          </a:p>
          <a:p>
            <a:pPr marL="0" indent="0">
              <a:buNone/>
            </a:pPr>
            <a:r>
              <a:rPr lang="en-US" dirty="0"/>
              <a:t>No exams</a:t>
            </a:r>
          </a:p>
          <a:p>
            <a:pPr marL="0" indent="0">
              <a:buNone/>
            </a:pPr>
            <a:endParaRPr lang="en-US" dirty="0"/>
          </a:p>
          <a:p>
            <a:pPr marL="0" indent="0">
              <a:buNone/>
            </a:pPr>
            <a:endParaRPr lang="en-US" dirty="0"/>
          </a:p>
          <a:p>
            <a:r>
              <a:rPr lang="en-US" dirty="0"/>
              <a:t>Grading Rubric: </a:t>
            </a:r>
          </a:p>
          <a:p>
            <a:pPr lvl="1"/>
            <a:r>
              <a:rPr lang="en-US" dirty="0"/>
              <a:t>40% labs</a:t>
            </a:r>
          </a:p>
          <a:p>
            <a:pPr lvl="1"/>
            <a:r>
              <a:rPr lang="en-US" dirty="0"/>
              <a:t>50% final project</a:t>
            </a:r>
          </a:p>
          <a:p>
            <a:pPr lvl="1"/>
            <a:r>
              <a:rPr lang="en-US" dirty="0"/>
              <a:t>10% participation (we will also use clicker)</a:t>
            </a:r>
          </a:p>
          <a:p>
            <a:pPr marL="0" indent="0">
              <a:buNone/>
            </a:pPr>
            <a:endParaRPr lang="en-US" dirty="0"/>
          </a:p>
        </p:txBody>
      </p:sp>
    </p:spTree>
    <p:extLst>
      <p:ext uri="{BB962C8B-B14F-4D97-AF65-F5344CB8AC3E}">
        <p14:creationId xmlns:p14="http://schemas.microsoft.com/office/powerpoint/2010/main" val="238814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73E9-54F8-D043-BE10-BD4BEA54C745}"/>
              </a:ext>
            </a:extLst>
          </p:cNvPr>
          <p:cNvSpPr>
            <a:spLocks noGrp="1"/>
          </p:cNvSpPr>
          <p:nvPr>
            <p:ph type="title"/>
          </p:nvPr>
        </p:nvSpPr>
        <p:spPr/>
        <p:txBody>
          <a:bodyPr/>
          <a:lstStyle/>
          <a:p>
            <a:r>
              <a:rPr lang="en-US" dirty="0"/>
              <a:t>Labs</a:t>
            </a:r>
          </a:p>
        </p:txBody>
      </p:sp>
      <p:sp>
        <p:nvSpPr>
          <p:cNvPr id="3" name="Content Placeholder 2">
            <a:extLst>
              <a:ext uri="{FF2B5EF4-FFF2-40B4-BE49-F238E27FC236}">
                <a16:creationId xmlns:a16="http://schemas.microsoft.com/office/drawing/2014/main" id="{110CA123-8799-3C45-ABA1-D9DE69841F2F}"/>
              </a:ext>
            </a:extLst>
          </p:cNvPr>
          <p:cNvSpPr>
            <a:spLocks noGrp="1"/>
          </p:cNvSpPr>
          <p:nvPr>
            <p:ph idx="1"/>
          </p:nvPr>
        </p:nvSpPr>
        <p:spPr/>
        <p:txBody>
          <a:bodyPr/>
          <a:lstStyle/>
          <a:p>
            <a:r>
              <a:rPr lang="en-US" dirty="0"/>
              <a:t>- Working with data in pandas / SQL</a:t>
            </a:r>
          </a:p>
          <a:p>
            <a:r>
              <a:rPr lang="en-US" dirty="0"/>
              <a:t>- Data wrangling</a:t>
            </a:r>
          </a:p>
          <a:p>
            <a:r>
              <a:rPr lang="en-US" dirty="0"/>
              <a:t>- Data cleaning and integration</a:t>
            </a:r>
          </a:p>
          <a:p>
            <a:r>
              <a:rPr lang="en-US" dirty="0"/>
              <a:t>- End to end data modeling and prediction</a:t>
            </a:r>
          </a:p>
          <a:p>
            <a:r>
              <a:rPr lang="en-US" dirty="0"/>
              <a:t>- Data visualization</a:t>
            </a:r>
          </a:p>
          <a:p>
            <a:r>
              <a:rPr lang="en-US" dirty="0"/>
              <a:t>- Scalable data processing tools (spark)</a:t>
            </a:r>
          </a:p>
          <a:p>
            <a:r>
              <a:rPr lang="en-US" dirty="0"/>
              <a:t>- Stats and statistical errors</a:t>
            </a:r>
          </a:p>
          <a:p>
            <a:endParaRPr lang="en-US" dirty="0"/>
          </a:p>
        </p:txBody>
      </p:sp>
    </p:spTree>
    <p:extLst>
      <p:ext uri="{BB962C8B-B14F-4D97-AF65-F5344CB8AC3E}">
        <p14:creationId xmlns:p14="http://schemas.microsoft.com/office/powerpoint/2010/main" val="214168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268F-4A73-514D-BA0D-57232FF4507D}"/>
              </a:ext>
            </a:extLst>
          </p:cNvPr>
          <p:cNvSpPr>
            <a:spLocks noGrp="1"/>
          </p:cNvSpPr>
          <p:nvPr>
            <p:ph type="title"/>
          </p:nvPr>
        </p:nvSpPr>
        <p:spPr/>
        <p:txBody>
          <a:bodyPr/>
          <a:lstStyle/>
          <a:p>
            <a:r>
              <a:rPr lang="en-US" dirty="0"/>
              <a:t>Project</a:t>
            </a:r>
          </a:p>
        </p:txBody>
      </p:sp>
      <p:sp>
        <p:nvSpPr>
          <p:cNvPr id="3" name="Content Placeholder 2">
            <a:extLst>
              <a:ext uri="{FF2B5EF4-FFF2-40B4-BE49-F238E27FC236}">
                <a16:creationId xmlns:a16="http://schemas.microsoft.com/office/drawing/2014/main" id="{25F63AA5-D5D2-444D-B485-B161CAF1B991}"/>
              </a:ext>
            </a:extLst>
          </p:cNvPr>
          <p:cNvSpPr>
            <a:spLocks noGrp="1"/>
          </p:cNvSpPr>
          <p:nvPr>
            <p:ph idx="1"/>
          </p:nvPr>
        </p:nvSpPr>
        <p:spPr/>
        <p:txBody>
          <a:bodyPr/>
          <a:lstStyle/>
          <a:p>
            <a:r>
              <a:rPr lang="en-US" dirty="0"/>
              <a:t>Two options:</a:t>
            </a:r>
          </a:p>
          <a:p>
            <a:endParaRPr lang="en-US" dirty="0"/>
          </a:p>
          <a:p>
            <a:pPr marL="457200" indent="-457200">
              <a:buFont typeface="+mj-lt"/>
              <a:buAutoNum type="arabicPeriod"/>
            </a:pPr>
            <a:r>
              <a:rPr lang="en-US" dirty="0"/>
              <a:t>Build a system for working with data</a:t>
            </a:r>
          </a:p>
          <a:p>
            <a:pPr marL="457200" indent="-457200">
              <a:buFont typeface="+mj-lt"/>
              <a:buAutoNum type="arabicPeriod"/>
            </a:pPr>
            <a:endParaRPr lang="en-US" dirty="0"/>
          </a:p>
          <a:p>
            <a:pPr marL="457200" indent="-457200">
              <a:buFont typeface="+mj-lt"/>
              <a:buAutoNum type="arabicPeriod"/>
            </a:pPr>
            <a:r>
              <a:rPr lang="en-US" dirty="0"/>
              <a:t>Choose a data set and do some end to end modeling on it</a:t>
            </a:r>
          </a:p>
        </p:txBody>
      </p:sp>
    </p:spTree>
    <p:extLst>
      <p:ext uri="{BB962C8B-B14F-4D97-AF65-F5344CB8AC3E}">
        <p14:creationId xmlns:p14="http://schemas.microsoft.com/office/powerpoint/2010/main" val="213478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800" y="1206500"/>
            <a:ext cx="8026400" cy="4445000"/>
          </a:xfrm>
          <a:prstGeom prst="rect">
            <a:avLst/>
          </a:prstGeom>
        </p:spPr>
      </p:pic>
    </p:spTree>
    <p:extLst>
      <p:ext uri="{BB962C8B-B14F-4D97-AF65-F5344CB8AC3E}">
        <p14:creationId xmlns:p14="http://schemas.microsoft.com/office/powerpoint/2010/main" val="2031988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2EE6-FD50-D64C-9E19-51D73020568C}"/>
              </a:ext>
            </a:extLst>
          </p:cNvPr>
          <p:cNvSpPr>
            <a:spLocks noGrp="1"/>
          </p:cNvSpPr>
          <p:nvPr>
            <p:ph type="title"/>
          </p:nvPr>
        </p:nvSpPr>
        <p:spPr/>
        <p:txBody>
          <a:bodyPr/>
          <a:lstStyle/>
          <a:p>
            <a:r>
              <a:rPr lang="en-US" dirty="0"/>
              <a:t>Example “Systems”</a:t>
            </a:r>
          </a:p>
        </p:txBody>
      </p:sp>
      <p:sp>
        <p:nvSpPr>
          <p:cNvPr id="3" name="Content Placeholder 2">
            <a:extLst>
              <a:ext uri="{FF2B5EF4-FFF2-40B4-BE49-F238E27FC236}">
                <a16:creationId xmlns:a16="http://schemas.microsoft.com/office/drawing/2014/main" id="{698CE90E-438A-DC41-8990-DCBE4AC4AEB7}"/>
              </a:ext>
            </a:extLst>
          </p:cNvPr>
          <p:cNvSpPr>
            <a:spLocks noGrp="1"/>
          </p:cNvSpPr>
          <p:nvPr>
            <p:ph idx="1"/>
          </p:nvPr>
        </p:nvSpPr>
        <p:spPr/>
        <p:txBody>
          <a:bodyPr/>
          <a:lstStyle/>
          <a:p>
            <a:r>
              <a:rPr lang="en-US" dirty="0"/>
              <a:t>Given a twitter keyword, analyze the distribution of sentiment in tweets about it</a:t>
            </a:r>
          </a:p>
          <a:p>
            <a:endParaRPr lang="en-US" dirty="0"/>
          </a:p>
          <a:p>
            <a:r>
              <a:rPr lang="en-US" dirty="0"/>
              <a:t>Build a tool to extract structured data from a particular type of document, i.e., go from scanned PDF </a:t>
            </a:r>
            <a:r>
              <a:rPr lang="en-US" dirty="0">
                <a:sym typeface="Wingdings" pitchFamily="2" charset="2"/>
              </a:rPr>
              <a:t></a:t>
            </a:r>
            <a:r>
              <a:rPr lang="en-US" dirty="0"/>
              <a:t> tabular data </a:t>
            </a:r>
          </a:p>
          <a:p>
            <a:endParaRPr lang="en-US" dirty="0"/>
          </a:p>
          <a:p>
            <a:r>
              <a:rPr lang="en-US" dirty="0"/>
              <a:t>Build a high performance visualization system for some data set</a:t>
            </a:r>
          </a:p>
          <a:p>
            <a:endParaRPr lang="en-US" dirty="0"/>
          </a:p>
          <a:p>
            <a:endParaRPr lang="en-US" dirty="0"/>
          </a:p>
        </p:txBody>
      </p:sp>
    </p:spTree>
    <p:extLst>
      <p:ext uri="{BB962C8B-B14F-4D97-AF65-F5344CB8AC3E}">
        <p14:creationId xmlns:p14="http://schemas.microsoft.com/office/powerpoint/2010/main" val="2967655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8187" r="-18187"/>
          <a:stretch>
            <a:fillRect/>
          </a:stretch>
        </p:blipFill>
        <p:spPr>
          <a:xfrm>
            <a:off x="-1703190" y="-13089"/>
            <a:ext cx="12531308" cy="6891737"/>
          </a:xfrm>
        </p:spPr>
      </p:pic>
      <p:sp>
        <p:nvSpPr>
          <p:cNvPr id="5" name="Title 4"/>
          <p:cNvSpPr>
            <a:spLocks noGrp="1"/>
          </p:cNvSpPr>
          <p:nvPr>
            <p:ph type="title"/>
          </p:nvPr>
        </p:nvSpPr>
        <p:spPr>
          <a:xfrm>
            <a:off x="1866948" y="3629462"/>
            <a:ext cx="8229600" cy="1143000"/>
          </a:xfrm>
        </p:spPr>
        <p:txBody>
          <a:bodyPr>
            <a:normAutofit fontScale="90000"/>
          </a:bodyPr>
          <a:lstStyle/>
          <a:p>
            <a:r>
              <a:rPr lang="en-US" dirty="0"/>
              <a:t>Interactive </a:t>
            </a:r>
            <a:br>
              <a:rPr lang="en-US" dirty="0"/>
            </a:br>
            <a:r>
              <a:rPr lang="en-US" dirty="0"/>
              <a:t>Large-Scale Visualization</a:t>
            </a:r>
            <a:br>
              <a:rPr lang="en-US" dirty="0"/>
            </a:br>
            <a:r>
              <a:rPr lang="en-US" dirty="0"/>
              <a:t>using a GPU Database</a:t>
            </a:r>
          </a:p>
        </p:txBody>
      </p:sp>
    </p:spTree>
    <p:extLst>
      <p:ext uri="{BB962C8B-B14F-4D97-AF65-F5344CB8AC3E}">
        <p14:creationId xmlns:p14="http://schemas.microsoft.com/office/powerpoint/2010/main" val="1132686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697"/>
            <a:ext cx="8686800" cy="1143000"/>
          </a:xfrm>
        </p:spPr>
        <p:txBody>
          <a:bodyPr>
            <a:normAutofit fontScale="90000"/>
          </a:bodyPr>
          <a:lstStyle/>
          <a:p>
            <a:r>
              <a:rPr lang="en-US" b="1" dirty="0">
                <a:solidFill>
                  <a:srgbClr val="E77003"/>
                </a:solidFill>
                <a:latin typeface="Helvetica"/>
                <a:cs typeface="Helvetica"/>
              </a:rPr>
              <a:t>The Need for Interactive Analytics</a:t>
            </a:r>
          </a:p>
        </p:txBody>
      </p:sp>
      <p:sp>
        <p:nvSpPr>
          <p:cNvPr id="4" name="Content Placeholder 2"/>
          <p:cNvSpPr>
            <a:spLocks noGrp="1"/>
          </p:cNvSpPr>
          <p:nvPr>
            <p:ph idx="1"/>
          </p:nvPr>
        </p:nvSpPr>
        <p:spPr>
          <a:xfrm>
            <a:off x="200374" y="906306"/>
            <a:ext cx="8785639" cy="4525963"/>
          </a:xfrm>
        </p:spPr>
        <p:txBody>
          <a:bodyPr>
            <a:normAutofit/>
          </a:bodyPr>
          <a:lstStyle/>
          <a:p>
            <a:endParaRPr lang="en-US" sz="2900" dirty="0"/>
          </a:p>
          <a:p>
            <a:r>
              <a:rPr lang="en-US" sz="2900" dirty="0"/>
              <a:t>Idea: often need to browse massive data sets</a:t>
            </a:r>
          </a:p>
          <a:p>
            <a:endParaRPr lang="en-US" sz="2900" dirty="0"/>
          </a:p>
          <a:p>
            <a:r>
              <a:rPr lang="en-US" sz="2900" dirty="0"/>
              <a:t>Browsing is best supported through visualization</a:t>
            </a:r>
          </a:p>
          <a:p>
            <a:pPr marL="0" indent="0">
              <a:buNone/>
            </a:pPr>
            <a:endParaRPr lang="en-US" sz="2900" dirty="0">
              <a:sym typeface="Wingdings"/>
            </a:endParaRPr>
          </a:p>
          <a:p>
            <a:pPr marL="0" indent="0">
              <a:buNone/>
            </a:pPr>
            <a:r>
              <a:rPr lang="en-US" sz="2900" dirty="0">
                <a:sym typeface="Wingdings"/>
              </a:rPr>
              <a:t> </a:t>
            </a:r>
            <a:r>
              <a:rPr lang="en-US" sz="2900" dirty="0"/>
              <a:t>ad-hoc analytics, with millisecond response times</a:t>
            </a:r>
          </a:p>
        </p:txBody>
      </p:sp>
      <p:pic>
        <p:nvPicPr>
          <p:cNvPr id="5" name="Picture 2"/>
          <p:cNvPicPr>
            <a:picLocks noChangeAspect="1" noChangeArrowheads="1"/>
          </p:cNvPicPr>
          <p:nvPr/>
        </p:nvPicPr>
        <p:blipFill>
          <a:blip r:embed="rId2" cstate="print"/>
          <a:srcRect l="33088" t="7843" r="30147" b="69608"/>
          <a:stretch>
            <a:fillRect/>
          </a:stretch>
        </p:blipFill>
        <p:spPr bwMode="auto">
          <a:xfrm>
            <a:off x="462403" y="4686622"/>
            <a:ext cx="4053725" cy="1554583"/>
          </a:xfrm>
          <a:prstGeom prst="rect">
            <a:avLst/>
          </a:prstGeom>
          <a:noFill/>
          <a:ln w="9525">
            <a:noFill/>
            <a:miter lim="800000"/>
            <a:headEnd/>
            <a:tailEnd/>
          </a:ln>
        </p:spPr>
      </p:pic>
      <p:pic>
        <p:nvPicPr>
          <p:cNvPr id="6" name="Content Placeholder 4"/>
          <p:cNvPicPr>
            <a:picLocks noChangeAspect="1"/>
          </p:cNvPicPr>
          <p:nvPr/>
        </p:nvPicPr>
        <p:blipFill rotWithShape="1">
          <a:blip r:embed="rId3"/>
          <a:srcRect l="55464" t="6386" r="2058" b="57695"/>
          <a:stretch/>
        </p:blipFill>
        <p:spPr>
          <a:xfrm>
            <a:off x="4874489" y="4394671"/>
            <a:ext cx="3884178" cy="2463329"/>
          </a:xfrm>
          <a:prstGeom prst="rect">
            <a:avLst/>
          </a:prstGeom>
        </p:spPr>
      </p:pic>
    </p:spTree>
    <p:extLst>
      <p:ext uri="{BB962C8B-B14F-4D97-AF65-F5344CB8AC3E}">
        <p14:creationId xmlns:p14="http://schemas.microsoft.com/office/powerpoint/2010/main" val="478000547"/>
      </p:ext>
    </p:extLst>
  </p:cSld>
  <p:clrMapOvr>
    <a:masterClrMapping/>
  </p:clrMapOvr>
  <mc:AlternateContent xmlns:mc="http://schemas.openxmlformats.org/markup-compatibility/2006" xmlns:p14="http://schemas.microsoft.com/office/powerpoint/2010/main">
    <mc:Choice Requires="p14">
      <p:transition spd="slow" p14:dur="2000" advTm="5505"/>
    </mc:Choice>
    <mc:Fallback xmlns="">
      <p:transition xmlns:p14="http://schemas.microsoft.com/office/powerpoint/2010/main" spd="slow" advTm="550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27" y="0"/>
            <a:ext cx="8229600" cy="1143000"/>
          </a:xfrm>
        </p:spPr>
        <p:txBody>
          <a:bodyPr>
            <a:noAutofit/>
          </a:bodyPr>
          <a:lstStyle/>
          <a:p>
            <a:r>
              <a:rPr lang="en-US" sz="3300" b="1" dirty="0" err="1">
                <a:solidFill>
                  <a:srgbClr val="E77003"/>
                </a:solidFill>
                <a:latin typeface="Helvetica"/>
                <a:cs typeface="Helvetica"/>
              </a:rPr>
              <a:t>MapD</a:t>
            </a:r>
            <a:r>
              <a:rPr lang="en-US" sz="3300" b="1" dirty="0">
                <a:solidFill>
                  <a:srgbClr val="E77003"/>
                </a:solidFill>
                <a:latin typeface="Helvetica"/>
                <a:cs typeface="Helvetica"/>
              </a:rPr>
              <a:t>: GPU Accelerated SQL Database</a:t>
            </a:r>
          </a:p>
        </p:txBody>
      </p:sp>
      <p:sp>
        <p:nvSpPr>
          <p:cNvPr id="3" name="Content Placeholder 2"/>
          <p:cNvSpPr>
            <a:spLocks noGrp="1"/>
          </p:cNvSpPr>
          <p:nvPr>
            <p:ph idx="1"/>
          </p:nvPr>
        </p:nvSpPr>
        <p:spPr>
          <a:xfrm>
            <a:off x="226002" y="1183863"/>
            <a:ext cx="5230345" cy="5138296"/>
          </a:xfrm>
        </p:spPr>
        <p:txBody>
          <a:bodyPr>
            <a:normAutofit fontScale="70000" lnSpcReduction="20000"/>
          </a:bodyPr>
          <a:lstStyle/>
          <a:p>
            <a:r>
              <a:rPr lang="en-US" i="1" dirty="0"/>
              <a:t>Key insight:  </a:t>
            </a:r>
            <a:r>
              <a:rPr lang="en-US" dirty="0"/>
              <a:t>GPUs have enough memory that a cluster of them can store substantial amounts of data</a:t>
            </a:r>
          </a:p>
          <a:p>
            <a:endParaRPr lang="en-US" dirty="0"/>
          </a:p>
          <a:p>
            <a:r>
              <a:rPr lang="en-US" dirty="0"/>
              <a:t>Not an accelerator, but a full blown query processor!</a:t>
            </a:r>
          </a:p>
          <a:p>
            <a:endParaRPr lang="en-US" dirty="0"/>
          </a:p>
          <a:p>
            <a:r>
              <a:rPr lang="en-US" dirty="0"/>
              <a:t>Massive parallelism enables interactive browsing interfaces</a:t>
            </a:r>
          </a:p>
          <a:p>
            <a:pPr lvl="1"/>
            <a:r>
              <a:rPr lang="en-US" dirty="0"/>
              <a:t>4x GPUs can provide &gt; 1 TB/sec of bandwidth</a:t>
            </a:r>
          </a:p>
          <a:p>
            <a:pPr lvl="1"/>
            <a:r>
              <a:rPr lang="en-US" dirty="0"/>
              <a:t>12 </a:t>
            </a:r>
            <a:r>
              <a:rPr lang="en-US" dirty="0" err="1"/>
              <a:t>Tflops</a:t>
            </a:r>
            <a:r>
              <a:rPr lang="en-US" dirty="0"/>
              <a:t> compute</a:t>
            </a:r>
          </a:p>
          <a:p>
            <a:pPr lvl="1"/>
            <a:r>
              <a:rPr lang="en-US" dirty="0"/>
              <a:t>Order of magnitude speedups over CPUs, when data is on GPU</a:t>
            </a:r>
          </a:p>
          <a:p>
            <a:pPr lvl="1"/>
            <a:endParaRPr lang="en-US" dirty="0"/>
          </a:p>
          <a:p>
            <a:r>
              <a:rPr lang="en-US" dirty="0"/>
              <a:t>“Shared nothing” arrangement</a:t>
            </a:r>
          </a:p>
        </p:txBody>
      </p:sp>
      <p:pic>
        <p:nvPicPr>
          <p:cNvPr id="4" name="Content Placeholder 4"/>
          <p:cNvPicPr>
            <a:picLocks noChangeAspect="1"/>
          </p:cNvPicPr>
          <p:nvPr/>
        </p:nvPicPr>
        <p:blipFill rotWithShape="1">
          <a:blip r:embed="rId3"/>
          <a:srcRect l="55633" r="1889" b="11152"/>
          <a:stretch/>
        </p:blipFill>
        <p:spPr>
          <a:xfrm>
            <a:off x="5275241" y="764814"/>
            <a:ext cx="3884178" cy="6093186"/>
          </a:xfrm>
          <a:prstGeom prst="rect">
            <a:avLst/>
          </a:prstGeom>
        </p:spPr>
      </p:pic>
    </p:spTree>
    <p:extLst>
      <p:ext uri="{BB962C8B-B14F-4D97-AF65-F5344CB8AC3E}">
        <p14:creationId xmlns:p14="http://schemas.microsoft.com/office/powerpoint/2010/main" val="1096413050"/>
      </p:ext>
    </p:extLst>
  </p:cSld>
  <p:clrMapOvr>
    <a:masterClrMapping/>
  </p:clrMapOvr>
  <mc:AlternateContent xmlns:mc="http://schemas.openxmlformats.org/markup-compatibility/2006" xmlns:p14="http://schemas.microsoft.com/office/powerpoint/2010/main">
    <mc:Choice Requires="p14">
      <p:transition spd="slow" p14:dur="2000" advTm="21609"/>
    </mc:Choice>
    <mc:Fallback xmlns="">
      <p:transition xmlns:p14="http://schemas.microsoft.com/office/powerpoint/2010/main" spd="slow" advTm="2160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a:stretch>
            <a:fillRect/>
          </a:stretch>
        </p:blipFill>
        <p:spPr>
          <a:xfrm>
            <a:off x="0" y="0"/>
            <a:ext cx="9144000" cy="6858000"/>
          </a:xfrm>
        </p:spPr>
      </p:pic>
      <p:sp>
        <p:nvSpPr>
          <p:cNvPr id="2" name="TextBox 1">
            <a:hlinkClick r:id="rId3" tooltip="Open MapD URL"/>
          </p:cNvPr>
          <p:cNvSpPr txBox="1"/>
          <p:nvPr/>
        </p:nvSpPr>
        <p:spPr>
          <a:xfrm>
            <a:off x="341021" y="6065805"/>
            <a:ext cx="7907075" cy="761167"/>
          </a:xfrm>
          <a:prstGeom prst="rect">
            <a:avLst/>
          </a:prstGeom>
          <a:solidFill>
            <a:schemeClr val="bg2">
              <a:lumMod val="75000"/>
            </a:schemeClr>
          </a:solidFill>
        </p:spPr>
        <p:txBody>
          <a:bodyPr wrap="square" lIns="83241" tIns="41623" rIns="83241" bIns="41623" rtlCol="0">
            <a:spAutoFit/>
          </a:bodyPr>
          <a:lstStyle/>
          <a:p>
            <a:pPr marL="0" marR="0" lvl="0" indent="0" algn="l" defTabSz="45719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7933C"/>
                </a:solidFill>
                <a:effectLst/>
                <a:uLnTx/>
                <a:uFillTx/>
                <a:latin typeface="Calibri"/>
                <a:ea typeface="+mn-ea"/>
                <a:cs typeface="+mn-cs"/>
              </a:rPr>
              <a:t>Demo</a:t>
            </a:r>
          </a:p>
        </p:txBody>
      </p:sp>
    </p:spTree>
    <p:extLst>
      <p:ext uri="{BB962C8B-B14F-4D97-AF65-F5344CB8AC3E}">
        <p14:creationId xmlns:p14="http://schemas.microsoft.com/office/powerpoint/2010/main" val="3204687951"/>
      </p:ext>
    </p:extLst>
  </p:cSld>
  <p:clrMapOvr>
    <a:masterClrMapping/>
  </p:clrMapOvr>
  <mc:AlternateContent xmlns:mc="http://schemas.openxmlformats.org/markup-compatibility/2006" xmlns:p14="http://schemas.microsoft.com/office/powerpoint/2010/main">
    <mc:Choice Requires="p14">
      <p:transition spd="slow" p14:dur="2000" advTm="1076"/>
    </mc:Choice>
    <mc:Fallback xmlns="">
      <p:transition xmlns:p14="http://schemas.microsoft.com/office/powerpoint/2010/main" spd="slow" advTm="10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in2.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60863"/>
            <a:ext cx="9144000" cy="5146798"/>
          </a:xfrm>
        </p:spPr>
      </p:pic>
    </p:spTree>
    <p:extLst>
      <p:ext uri="{BB962C8B-B14F-4D97-AF65-F5344CB8AC3E}">
        <p14:creationId xmlns:p14="http://schemas.microsoft.com/office/powerpoint/2010/main" val="53050188"/>
      </p:ext>
    </p:extLst>
  </p:cSld>
  <p:clrMapOvr>
    <a:masterClrMapping/>
  </p:clrMapOvr>
  <mc:AlternateContent xmlns:mc="http://schemas.openxmlformats.org/markup-compatibility/2006" xmlns:p14="http://schemas.microsoft.com/office/powerpoint/2010/main">
    <mc:Choice Requires="p14">
      <p:transition spd="slow" p14:dur="2000" advTm="555"/>
    </mc:Choice>
    <mc:Fallback xmlns="">
      <p:transition xmlns:p14="http://schemas.microsoft.com/office/powerpoint/2010/main" spd="slow" advTm="55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938558850"/>
      </p:ext>
    </p:extLst>
  </p:cSld>
  <p:clrMapOvr>
    <a:masterClrMapping/>
  </p:clrMapOvr>
  <mc:AlternateContent xmlns:mc="http://schemas.openxmlformats.org/markup-compatibility/2006" xmlns:p14="http://schemas.microsoft.com/office/powerpoint/2010/main">
    <mc:Choice Requires="p14">
      <p:transition spd="slow" p14:dur="2000" advTm="555"/>
    </mc:Choice>
    <mc:Fallback xmlns="">
      <p:transition xmlns:p14="http://schemas.microsoft.com/office/powerpoint/2010/main" spd="slow" advTm="55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2368332368"/>
      </p:ext>
    </p:extLst>
  </p:cSld>
  <p:clrMapOvr>
    <a:masterClrMapping/>
  </p:clrMapOvr>
  <mc:AlternateContent xmlns:mc="http://schemas.openxmlformats.org/markup-compatibility/2006" xmlns:p14="http://schemas.microsoft.com/office/powerpoint/2010/main">
    <mc:Choice Requires="p14">
      <p:transition spd="slow" p14:dur="2000" advTm="737"/>
    </mc:Choice>
    <mc:Fallback xmlns="">
      <p:transition xmlns:p14="http://schemas.microsoft.com/office/powerpoint/2010/main" spd="slow" advTm="73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2EE6-FD50-D64C-9E19-51D73020568C}"/>
              </a:ext>
            </a:extLst>
          </p:cNvPr>
          <p:cNvSpPr>
            <a:spLocks noGrp="1"/>
          </p:cNvSpPr>
          <p:nvPr>
            <p:ph type="title"/>
          </p:nvPr>
        </p:nvSpPr>
        <p:spPr/>
        <p:txBody>
          <a:bodyPr/>
          <a:lstStyle/>
          <a:p>
            <a:r>
              <a:rPr lang="en-US" dirty="0"/>
              <a:t>Example Data Sets</a:t>
            </a:r>
          </a:p>
        </p:txBody>
      </p:sp>
      <p:sp>
        <p:nvSpPr>
          <p:cNvPr id="3" name="Content Placeholder 2">
            <a:extLst>
              <a:ext uri="{FF2B5EF4-FFF2-40B4-BE49-F238E27FC236}">
                <a16:creationId xmlns:a16="http://schemas.microsoft.com/office/drawing/2014/main" id="{698CE90E-438A-DC41-8990-DCBE4AC4AEB7}"/>
              </a:ext>
            </a:extLst>
          </p:cNvPr>
          <p:cNvSpPr>
            <a:spLocks noGrp="1"/>
          </p:cNvSpPr>
          <p:nvPr>
            <p:ph idx="1"/>
          </p:nvPr>
        </p:nvSpPr>
        <p:spPr/>
        <p:txBody>
          <a:bodyPr/>
          <a:lstStyle/>
          <a:p>
            <a:r>
              <a:rPr lang="en-US" dirty="0"/>
              <a:t>- Election data (donations, </a:t>
            </a:r>
            <a:r>
              <a:rPr lang="en-US" dirty="0" err="1"/>
              <a:t>fundrasing</a:t>
            </a:r>
            <a:r>
              <a:rPr lang="en-US" dirty="0"/>
              <a:t>)</a:t>
            </a:r>
          </a:p>
          <a:p>
            <a:r>
              <a:rPr lang="en-US" dirty="0"/>
              <a:t>- Sports data, at fine granularity (e.g., individual shots / passes)</a:t>
            </a:r>
          </a:p>
          <a:p>
            <a:r>
              <a:rPr lang="en-US" dirty="0"/>
              <a:t>- Education data (admissions, jobs, costs, loans)</a:t>
            </a:r>
          </a:p>
          <a:p>
            <a:r>
              <a:rPr lang="en-US" dirty="0"/>
              <a:t>- Medical data (</a:t>
            </a:r>
            <a:r>
              <a:rPr lang="en-US" dirty="0" err="1"/>
              <a:t>medicare</a:t>
            </a:r>
            <a:r>
              <a:rPr lang="en-US" dirty="0"/>
              <a:t>, billing, etc.)</a:t>
            </a:r>
          </a:p>
          <a:p>
            <a:r>
              <a:rPr lang="en-US" dirty="0"/>
              <a:t>- Federal funding (defense, </a:t>
            </a:r>
            <a:r>
              <a:rPr lang="en-US" dirty="0" err="1"/>
              <a:t>nsf</a:t>
            </a:r>
            <a:r>
              <a:rPr lang="en-US" dirty="0"/>
              <a:t>, </a:t>
            </a:r>
            <a:r>
              <a:rPr lang="en-US" dirty="0" err="1"/>
              <a:t>etc</a:t>
            </a:r>
            <a:r>
              <a:rPr lang="en-US" dirty="0"/>
              <a:t>)</a:t>
            </a:r>
          </a:p>
          <a:p>
            <a:r>
              <a:rPr lang="en-US" dirty="0"/>
              <a:t>- Real estate (transactions, property prices, restaurants, </a:t>
            </a:r>
            <a:r>
              <a:rPr lang="en-US" dirty="0" err="1"/>
              <a:t>etc</a:t>
            </a:r>
            <a:r>
              <a:rPr lang="en-US" dirty="0"/>
              <a:t>)</a:t>
            </a:r>
          </a:p>
          <a:p>
            <a:endParaRPr lang="en-US" dirty="0"/>
          </a:p>
        </p:txBody>
      </p:sp>
    </p:spTree>
    <p:extLst>
      <p:ext uri="{BB962C8B-B14F-4D97-AF65-F5344CB8AC3E}">
        <p14:creationId xmlns:p14="http://schemas.microsoft.com/office/powerpoint/2010/main" val="2400769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6214" y="337855"/>
            <a:ext cx="3936128" cy="857250"/>
          </a:xfrm>
        </p:spPr>
        <p:txBody>
          <a:bodyPr/>
          <a:lstStyle/>
          <a:p>
            <a:r>
              <a:rPr lang="en-US" dirty="0">
                <a:solidFill>
                  <a:srgbClr val="FF9147"/>
                </a:solidFill>
              </a:rPr>
              <a:t>Kwashiorkor</a:t>
            </a:r>
          </a:p>
        </p:txBody>
      </p:sp>
      <p:sp>
        <p:nvSpPr>
          <p:cNvPr id="4" name="Content Placeholder 3"/>
          <p:cNvSpPr>
            <a:spLocks noGrp="1"/>
          </p:cNvSpPr>
          <p:nvPr>
            <p:ph idx="1"/>
          </p:nvPr>
        </p:nvSpPr>
        <p:spPr>
          <a:xfrm>
            <a:off x="4654278" y="1312819"/>
            <a:ext cx="3771081" cy="3394472"/>
          </a:xfrm>
        </p:spPr>
        <p:txBody>
          <a:bodyPr/>
          <a:lstStyle/>
          <a:p>
            <a:r>
              <a:rPr lang="en-US" dirty="0"/>
              <a:t>Malnutrition from insufficient protein</a:t>
            </a:r>
          </a:p>
          <a:p>
            <a:r>
              <a:rPr lang="en-US" dirty="0"/>
              <a:t>Extremely rare in the US</a:t>
            </a:r>
          </a:p>
          <a:p>
            <a:r>
              <a:rPr lang="en-US" dirty="0"/>
              <a:t>16.1% of patients at Shasta county hospital reported to have it</a:t>
            </a:r>
          </a:p>
          <a:p>
            <a:endParaRPr lang="en-US" dirty="0"/>
          </a:p>
        </p:txBody>
      </p:sp>
      <p:pic>
        <p:nvPicPr>
          <p:cNvPr id="8" name="Picture 7"/>
          <p:cNvPicPr>
            <a:picLocks noChangeAspect="1"/>
          </p:cNvPicPr>
          <p:nvPr/>
        </p:nvPicPr>
        <p:blipFill rotWithShape="1">
          <a:blip r:embed="rId2"/>
          <a:srcRect t="76649"/>
          <a:stretch/>
        </p:blipFill>
        <p:spPr>
          <a:xfrm>
            <a:off x="253295" y="2439547"/>
            <a:ext cx="4318705" cy="1978906"/>
          </a:xfrm>
          <a:prstGeom prst="rect">
            <a:avLst/>
          </a:prstGeom>
        </p:spPr>
      </p:pic>
      <p:sp>
        <p:nvSpPr>
          <p:cNvPr id="9" name="Rectangle 8"/>
          <p:cNvSpPr/>
          <p:nvPr/>
        </p:nvSpPr>
        <p:spPr>
          <a:xfrm>
            <a:off x="4722125" y="3936336"/>
            <a:ext cx="3430445" cy="630523"/>
          </a:xfrm>
          <a:prstGeom prst="rect">
            <a:avLst/>
          </a:prstGeom>
        </p:spPr>
        <p:txBody>
          <a:bodyPr wrap="square" lIns="62435" tIns="31225" rIns="62435" bIns="31225">
            <a:spAutoFit/>
          </a:bodyPr>
          <a:lstStyle/>
          <a:p>
            <a:r>
              <a:rPr lang="en-US" sz="1229" i="1" dirty="0"/>
              <a:t>Not one of 217 claims for the treatment of the condition in Medicare patients was proven legitimate in recent audits of two U.S. hospitals.</a:t>
            </a:r>
          </a:p>
        </p:txBody>
      </p:sp>
      <p:pic>
        <p:nvPicPr>
          <p:cNvPr id="7" name="Picture 6"/>
          <p:cNvPicPr>
            <a:picLocks noChangeAspect="1"/>
          </p:cNvPicPr>
          <p:nvPr/>
        </p:nvPicPr>
        <p:blipFill rotWithShape="1">
          <a:blip r:embed="rId2"/>
          <a:srcRect b="86824"/>
          <a:stretch/>
        </p:blipFill>
        <p:spPr>
          <a:xfrm>
            <a:off x="210074" y="1228839"/>
            <a:ext cx="4318705" cy="1116621"/>
          </a:xfrm>
          <a:prstGeom prst="rect">
            <a:avLst/>
          </a:prstGeom>
        </p:spPr>
      </p:pic>
    </p:spTree>
    <p:extLst>
      <p:ext uri="{BB962C8B-B14F-4D97-AF65-F5344CB8AC3E}">
        <p14:creationId xmlns:p14="http://schemas.microsoft.com/office/powerpoint/2010/main" val="28928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625" y="841375"/>
            <a:ext cx="8509000" cy="4026487"/>
          </a:xfrm>
          <a:prstGeom prst="rect">
            <a:avLst/>
          </a:prstGeom>
        </p:spPr>
        <p:txBody>
          <a:bodyPr wrap="square">
            <a:spAutoFit/>
          </a:bodyPr>
          <a:lstStyle/>
          <a:p>
            <a:pPr>
              <a:lnSpc>
                <a:spcPct val="70000"/>
              </a:lnSpc>
            </a:pPr>
            <a:r>
              <a:rPr lang="en-US" sz="4800" dirty="0"/>
              <a:t>The </a:t>
            </a:r>
            <a:r>
              <a:rPr lang="en-US" sz="7200" b="1" dirty="0"/>
              <a:t>Unreasonable</a:t>
            </a:r>
            <a:r>
              <a:rPr lang="en-US" sz="7200" dirty="0"/>
              <a:t> </a:t>
            </a:r>
            <a:r>
              <a:rPr lang="en-US" sz="8000" b="1" dirty="0"/>
              <a:t>Effectiveness</a:t>
            </a:r>
            <a:r>
              <a:rPr lang="en-US" sz="7200" dirty="0"/>
              <a:t> of </a:t>
            </a:r>
            <a:r>
              <a:rPr lang="en-US" sz="19900" b="1" dirty="0"/>
              <a:t>Data</a:t>
            </a:r>
            <a:endParaRPr lang="en-US" sz="7200" b="1" dirty="0"/>
          </a:p>
        </p:txBody>
      </p:sp>
      <p:sp>
        <p:nvSpPr>
          <p:cNvPr id="5" name="Rectangle 4"/>
          <p:cNvSpPr/>
          <p:nvPr/>
        </p:nvSpPr>
        <p:spPr>
          <a:xfrm>
            <a:off x="2298927" y="6232525"/>
            <a:ext cx="6386286" cy="369332"/>
          </a:xfrm>
          <a:prstGeom prst="rect">
            <a:avLst/>
          </a:prstGeom>
        </p:spPr>
        <p:txBody>
          <a:bodyPr wrap="square">
            <a:spAutoFit/>
          </a:bodyPr>
          <a:lstStyle/>
          <a:p>
            <a:r>
              <a:rPr lang="en-US" dirty="0" err="1">
                <a:solidFill>
                  <a:schemeClr val="accent3"/>
                </a:solidFill>
              </a:rPr>
              <a:t>Alon</a:t>
            </a:r>
            <a:r>
              <a:rPr lang="en-US" dirty="0">
                <a:solidFill>
                  <a:schemeClr val="accent3"/>
                </a:solidFill>
              </a:rPr>
              <a:t> Halevy, Peter </a:t>
            </a:r>
            <a:r>
              <a:rPr lang="en-US" dirty="0" err="1">
                <a:solidFill>
                  <a:schemeClr val="accent3"/>
                </a:solidFill>
              </a:rPr>
              <a:t>Norvig</a:t>
            </a:r>
            <a:r>
              <a:rPr lang="en-US" dirty="0">
                <a:solidFill>
                  <a:schemeClr val="accent3"/>
                </a:solidFill>
              </a:rPr>
              <a:t>, and Fernando Pereira, Google</a:t>
            </a:r>
          </a:p>
        </p:txBody>
      </p:sp>
    </p:spTree>
    <p:extLst>
      <p:ext uri="{BB962C8B-B14F-4D97-AF65-F5344CB8AC3E}">
        <p14:creationId xmlns:p14="http://schemas.microsoft.com/office/powerpoint/2010/main" val="1536763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Nate Silver</a:t>
            </a:r>
          </a:p>
        </p:txBody>
      </p:sp>
      <p:sp>
        <p:nvSpPr>
          <p:cNvPr id="3" name="Content Placeholder 2"/>
          <p:cNvSpPr>
            <a:spLocks noGrp="1"/>
          </p:cNvSpPr>
          <p:nvPr>
            <p:ph idx="1"/>
          </p:nvPr>
        </p:nvSpPr>
        <p:spPr/>
        <p:txBody>
          <a:bodyPr/>
          <a:lstStyle/>
          <a:p>
            <a:r>
              <a:rPr lang="en-US" dirty="0"/>
              <a:t>“Silver, who made his name by using cold hard math to call </a:t>
            </a:r>
            <a:br>
              <a:rPr lang="en-US" dirty="0"/>
            </a:br>
            <a:r>
              <a:rPr lang="en-US" dirty="0">
                <a:solidFill>
                  <a:schemeClr val="tx2"/>
                </a:solidFill>
              </a:rPr>
              <a:t>49 out of 50</a:t>
            </a:r>
            <a:r>
              <a:rPr lang="en-US" dirty="0"/>
              <a:t> states in the 2008 general election and </a:t>
            </a:r>
            <a:r>
              <a:rPr lang="en-US" dirty="0">
                <a:solidFill>
                  <a:schemeClr val="tx2"/>
                </a:solidFill>
              </a:rPr>
              <a:t>all 50 in 2012</a:t>
            </a:r>
            <a:r>
              <a:rPr lang="en-US" dirty="0"/>
              <a:t>”</a:t>
            </a:r>
          </a:p>
        </p:txBody>
      </p:sp>
      <p:pic>
        <p:nvPicPr>
          <p:cNvPr id="4" name="Picture 3"/>
          <p:cNvPicPr>
            <a:picLocks noChangeAspect="1"/>
          </p:cNvPicPr>
          <p:nvPr/>
        </p:nvPicPr>
        <p:blipFill>
          <a:blip r:embed="rId2"/>
          <a:stretch>
            <a:fillRect/>
          </a:stretch>
        </p:blipFill>
        <p:spPr>
          <a:xfrm>
            <a:off x="641132" y="2030989"/>
            <a:ext cx="7115503" cy="4201536"/>
          </a:xfrm>
          <a:prstGeom prst="rect">
            <a:avLst/>
          </a:prstGeom>
        </p:spPr>
      </p:pic>
      <p:sp>
        <p:nvSpPr>
          <p:cNvPr id="5" name="Rectangle 4"/>
          <p:cNvSpPr/>
          <p:nvPr/>
        </p:nvSpPr>
        <p:spPr>
          <a:xfrm>
            <a:off x="3451641" y="6232525"/>
            <a:ext cx="5233572" cy="461665"/>
          </a:xfrm>
          <a:prstGeom prst="rect">
            <a:avLst/>
          </a:prstGeom>
        </p:spPr>
        <p:txBody>
          <a:bodyPr wrap="square">
            <a:spAutoFit/>
          </a:bodyPr>
          <a:lstStyle/>
          <a:p>
            <a:r>
              <a:rPr lang="en-US" sz="1200" dirty="0">
                <a:solidFill>
                  <a:schemeClr val="accent3"/>
                </a:solidFill>
                <a:hlinkClick r:id="rId3"/>
              </a:rPr>
              <a:t>http://commons.wikimedia.org/wiki/File:ElectoralCollege2012.svg</a:t>
            </a:r>
            <a:endParaRPr lang="en-US" sz="1200" dirty="0">
              <a:solidFill>
                <a:schemeClr val="accent3"/>
              </a:solidFill>
            </a:endParaRPr>
          </a:p>
          <a:p>
            <a:r>
              <a:rPr lang="en-US" sz="1200" dirty="0">
                <a:solidFill>
                  <a:schemeClr val="accent3"/>
                </a:solidFill>
              </a:rPr>
              <a:t>(public domain)</a:t>
            </a:r>
          </a:p>
        </p:txBody>
      </p:sp>
    </p:spTree>
    <p:extLst>
      <p:ext uri="{BB962C8B-B14F-4D97-AF65-F5344CB8AC3E}">
        <p14:creationId xmlns:p14="http://schemas.microsoft.com/office/powerpoint/2010/main" val="22928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355236"/>
            <a:ext cx="6477000" cy="923330"/>
          </a:xfrm>
          <a:prstGeom prst="rect">
            <a:avLst/>
          </a:prstGeom>
        </p:spPr>
        <p:txBody>
          <a:bodyPr wrap="square">
            <a:spAutoFit/>
          </a:bodyPr>
          <a:lstStyle/>
          <a:p>
            <a:r>
              <a:rPr lang="en-US" dirty="0"/>
              <a:t>“The intuition behind this ought to be very simple: Mr. Obama is maintaining leads in the polls in Ohio and other states that are sufficient for him to win 270 electoral votes.”</a:t>
            </a:r>
          </a:p>
        </p:txBody>
      </p:sp>
      <p:sp>
        <p:nvSpPr>
          <p:cNvPr id="3" name="TextBox 2"/>
          <p:cNvSpPr txBox="1"/>
          <p:nvPr/>
        </p:nvSpPr>
        <p:spPr>
          <a:xfrm>
            <a:off x="5396832" y="2212200"/>
            <a:ext cx="3352800" cy="369332"/>
          </a:xfrm>
          <a:prstGeom prst="rect">
            <a:avLst/>
          </a:prstGeom>
          <a:noFill/>
        </p:spPr>
        <p:txBody>
          <a:bodyPr wrap="square" rtlCol="0">
            <a:spAutoFit/>
          </a:bodyPr>
          <a:lstStyle/>
          <a:p>
            <a:r>
              <a:rPr lang="en-US" dirty="0"/>
              <a:t>Nate Silver, Oct. 26, 2012</a:t>
            </a:r>
          </a:p>
        </p:txBody>
      </p:sp>
      <p:sp>
        <p:nvSpPr>
          <p:cNvPr id="4" name="Rectangle 3"/>
          <p:cNvSpPr/>
          <p:nvPr/>
        </p:nvSpPr>
        <p:spPr>
          <a:xfrm>
            <a:off x="2438400" y="3092387"/>
            <a:ext cx="6477000" cy="646331"/>
          </a:xfrm>
          <a:prstGeom prst="rect">
            <a:avLst/>
          </a:prstGeom>
        </p:spPr>
        <p:txBody>
          <a:bodyPr wrap="square">
            <a:spAutoFit/>
          </a:bodyPr>
          <a:lstStyle/>
          <a:p>
            <a:r>
              <a:rPr lang="en-US" dirty="0"/>
              <a:t>“…the argument we’re making is exceedingly simple. Here it is: Obama’s ahead in Ohio.”</a:t>
            </a:r>
          </a:p>
        </p:txBody>
      </p:sp>
      <p:sp>
        <p:nvSpPr>
          <p:cNvPr id="5" name="TextBox 4"/>
          <p:cNvSpPr txBox="1"/>
          <p:nvPr/>
        </p:nvSpPr>
        <p:spPr>
          <a:xfrm>
            <a:off x="5396832" y="3738718"/>
            <a:ext cx="2743200" cy="369332"/>
          </a:xfrm>
          <a:prstGeom prst="rect">
            <a:avLst/>
          </a:prstGeom>
          <a:noFill/>
        </p:spPr>
        <p:txBody>
          <a:bodyPr wrap="square" rtlCol="0">
            <a:spAutoFit/>
          </a:bodyPr>
          <a:lstStyle/>
          <a:p>
            <a:r>
              <a:rPr lang="en-US" dirty="0"/>
              <a:t>Nate Silver, Nov. 2, 2012</a:t>
            </a:r>
          </a:p>
        </p:txBody>
      </p:sp>
      <p:sp>
        <p:nvSpPr>
          <p:cNvPr id="6" name="Rectangle 5"/>
          <p:cNvSpPr/>
          <p:nvPr/>
        </p:nvSpPr>
        <p:spPr>
          <a:xfrm>
            <a:off x="2438400" y="4647168"/>
            <a:ext cx="6477000" cy="1200329"/>
          </a:xfrm>
          <a:prstGeom prst="rect">
            <a:avLst/>
          </a:prstGeom>
        </p:spPr>
        <p:txBody>
          <a:bodyPr wrap="square">
            <a:spAutoFit/>
          </a:bodyPr>
          <a:lstStyle/>
          <a:p>
            <a:r>
              <a:rPr lang="en-US" dirty="0"/>
              <a:t>“The bar set by the competition was invitingly low. Someone could look like a genius simply by doing some fairly basic research into what really has predictive power in a political campaign.”</a:t>
            </a:r>
          </a:p>
        </p:txBody>
      </p:sp>
      <p:sp>
        <p:nvSpPr>
          <p:cNvPr id="7" name="TextBox 6"/>
          <p:cNvSpPr txBox="1"/>
          <p:nvPr/>
        </p:nvSpPr>
        <p:spPr>
          <a:xfrm>
            <a:off x="5410200" y="5681702"/>
            <a:ext cx="3339432" cy="369332"/>
          </a:xfrm>
          <a:prstGeom prst="rect">
            <a:avLst/>
          </a:prstGeom>
          <a:noFill/>
        </p:spPr>
        <p:txBody>
          <a:bodyPr wrap="square" rtlCol="0">
            <a:spAutoFit/>
          </a:bodyPr>
          <a:lstStyle/>
          <a:p>
            <a:r>
              <a:rPr lang="en-US" dirty="0"/>
              <a:t>Nate Silver, Nov. 10, 2012</a:t>
            </a:r>
          </a:p>
        </p:txBody>
      </p:sp>
      <p:sp>
        <p:nvSpPr>
          <p:cNvPr id="8" name="TextBox 7"/>
          <p:cNvSpPr txBox="1"/>
          <p:nvPr/>
        </p:nvSpPr>
        <p:spPr>
          <a:xfrm>
            <a:off x="6675371" y="6051034"/>
            <a:ext cx="1342400" cy="369332"/>
          </a:xfrm>
          <a:prstGeom prst="rect">
            <a:avLst/>
          </a:prstGeom>
          <a:noFill/>
        </p:spPr>
        <p:txBody>
          <a:bodyPr wrap="none" rtlCol="0">
            <a:spAutoFit/>
          </a:bodyPr>
          <a:lstStyle/>
          <a:p>
            <a:r>
              <a:rPr lang="en-US" i="1">
                <a:solidFill>
                  <a:srgbClr val="1F497D"/>
                </a:solidFill>
              </a:rPr>
              <a:t>DailyBeast</a:t>
            </a:r>
          </a:p>
        </p:txBody>
      </p:sp>
      <p:sp>
        <p:nvSpPr>
          <p:cNvPr id="9" name="TextBox 8"/>
          <p:cNvSpPr txBox="1"/>
          <p:nvPr/>
        </p:nvSpPr>
        <p:spPr>
          <a:xfrm>
            <a:off x="6665496" y="4050268"/>
            <a:ext cx="2099255" cy="369332"/>
          </a:xfrm>
          <a:prstGeom prst="rect">
            <a:avLst/>
          </a:prstGeom>
          <a:noFill/>
        </p:spPr>
        <p:txBody>
          <a:bodyPr wrap="none" rtlCol="0">
            <a:spAutoFit/>
          </a:bodyPr>
          <a:lstStyle/>
          <a:p>
            <a:r>
              <a:rPr lang="en-US" i="1">
                <a:solidFill>
                  <a:srgbClr val="1F497D"/>
                </a:solidFill>
              </a:rPr>
              <a:t>fivethirtyeight.com</a:t>
            </a:r>
          </a:p>
        </p:txBody>
      </p:sp>
      <p:sp>
        <p:nvSpPr>
          <p:cNvPr id="10" name="TextBox 9"/>
          <p:cNvSpPr txBox="1"/>
          <p:nvPr/>
        </p:nvSpPr>
        <p:spPr>
          <a:xfrm>
            <a:off x="6675371" y="2504593"/>
            <a:ext cx="2099255" cy="369332"/>
          </a:xfrm>
          <a:prstGeom prst="rect">
            <a:avLst/>
          </a:prstGeom>
          <a:noFill/>
        </p:spPr>
        <p:txBody>
          <a:bodyPr wrap="none" rtlCol="0">
            <a:spAutoFit/>
          </a:bodyPr>
          <a:lstStyle/>
          <a:p>
            <a:r>
              <a:rPr lang="en-US" i="1">
                <a:solidFill>
                  <a:srgbClr val="1F497D"/>
                </a:solidFill>
              </a:rPr>
              <a:t>fivethirtyeight.com</a:t>
            </a:r>
          </a:p>
        </p:txBody>
      </p:sp>
      <p:pic>
        <p:nvPicPr>
          <p:cNvPr id="11" name="Picture 10"/>
          <p:cNvPicPr>
            <a:picLocks noChangeAspect="1"/>
          </p:cNvPicPr>
          <p:nvPr/>
        </p:nvPicPr>
        <p:blipFill>
          <a:blip r:embed="rId3"/>
          <a:stretch>
            <a:fillRect/>
          </a:stretch>
        </p:blipFill>
        <p:spPr>
          <a:xfrm>
            <a:off x="434474" y="846950"/>
            <a:ext cx="1912352" cy="1416336"/>
          </a:xfrm>
          <a:prstGeom prst="rect">
            <a:avLst/>
          </a:prstGeom>
        </p:spPr>
      </p:pic>
      <p:sp>
        <p:nvSpPr>
          <p:cNvPr id="12" name="Rectangle 11"/>
          <p:cNvSpPr/>
          <p:nvPr/>
        </p:nvSpPr>
        <p:spPr>
          <a:xfrm>
            <a:off x="302123" y="2664023"/>
            <a:ext cx="1944480" cy="307777"/>
          </a:xfrm>
          <a:prstGeom prst="rect">
            <a:avLst/>
          </a:prstGeom>
        </p:spPr>
        <p:txBody>
          <a:bodyPr wrap="none">
            <a:spAutoFit/>
          </a:bodyPr>
          <a:lstStyle/>
          <a:p>
            <a:r>
              <a:rPr lang="en-US" sz="1400" i="1">
                <a:solidFill>
                  <a:schemeClr val="tx1">
                    <a:lumMod val="50000"/>
                    <a:lumOff val="50000"/>
                  </a:schemeClr>
                </a:solidFill>
              </a:rPr>
              <a:t>source: randy stewart</a:t>
            </a:r>
          </a:p>
        </p:txBody>
      </p:sp>
      <p:sp>
        <p:nvSpPr>
          <p:cNvPr id="13" name="TextBox 12"/>
          <p:cNvSpPr txBox="1"/>
          <p:nvPr/>
        </p:nvSpPr>
        <p:spPr>
          <a:xfrm>
            <a:off x="434474" y="2224231"/>
            <a:ext cx="1524000" cy="369332"/>
          </a:xfrm>
          <a:prstGeom prst="rect">
            <a:avLst/>
          </a:prstGeom>
          <a:noFill/>
        </p:spPr>
        <p:txBody>
          <a:bodyPr wrap="square" rtlCol="0">
            <a:spAutoFit/>
          </a:bodyPr>
          <a:lstStyle/>
          <a:p>
            <a:r>
              <a:rPr lang="en-US"/>
              <a:t>Nate Silver</a:t>
            </a:r>
          </a:p>
        </p:txBody>
      </p:sp>
    </p:spTree>
    <p:extLst>
      <p:ext uri="{BB962C8B-B14F-4D97-AF65-F5344CB8AC3E}">
        <p14:creationId xmlns:p14="http://schemas.microsoft.com/office/powerpoint/2010/main" val="11630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502753"/>
            <a:ext cx="8286750" cy="1231106"/>
          </a:xfrm>
          <a:prstGeom prst="rect">
            <a:avLst/>
          </a:prstGeom>
        </p:spPr>
        <p:txBody>
          <a:bodyPr wrap="square">
            <a:spAutoFit/>
          </a:bodyPr>
          <a:lstStyle/>
          <a:p>
            <a:r>
              <a:rPr lang="en-US" dirty="0"/>
              <a:t>“…the </a:t>
            </a:r>
            <a:r>
              <a:rPr lang="en-US" sz="2000" b="1" dirty="0">
                <a:solidFill>
                  <a:srgbClr val="984807"/>
                </a:solidFill>
              </a:rPr>
              <a:t>biggest win came from good old SQL </a:t>
            </a:r>
            <a:r>
              <a:rPr lang="en-US" dirty="0"/>
              <a:t>on a </a:t>
            </a:r>
            <a:r>
              <a:rPr lang="en-US" dirty="0" err="1"/>
              <a:t>Vertica</a:t>
            </a:r>
            <a:r>
              <a:rPr lang="en-US" dirty="0"/>
              <a:t> data warehouse and from providing access to data to dozens of analytics staffers who could follow their own curiosity and distill and analyze data as they needed.”</a:t>
            </a:r>
          </a:p>
        </p:txBody>
      </p:sp>
      <p:sp>
        <p:nvSpPr>
          <p:cNvPr id="3" name="Rectangle 2"/>
          <p:cNvSpPr/>
          <p:nvPr/>
        </p:nvSpPr>
        <p:spPr>
          <a:xfrm>
            <a:off x="2492656" y="3733859"/>
            <a:ext cx="2849759" cy="615553"/>
          </a:xfrm>
          <a:prstGeom prst="rect">
            <a:avLst/>
          </a:prstGeom>
        </p:spPr>
        <p:txBody>
          <a:bodyPr wrap="none">
            <a:spAutoFit/>
          </a:bodyPr>
          <a:lstStyle/>
          <a:p>
            <a:r>
              <a:rPr lang="en-US" dirty="0">
                <a:solidFill>
                  <a:srgbClr val="526DB0"/>
                </a:solidFill>
              </a:rPr>
              <a:t>Dan Woods </a:t>
            </a:r>
          </a:p>
          <a:p>
            <a:r>
              <a:rPr lang="en-US" sz="1600" dirty="0">
                <a:solidFill>
                  <a:srgbClr val="526DB0"/>
                </a:solidFill>
              </a:rPr>
              <a:t>Jan 13 2013, CITO Research</a:t>
            </a:r>
          </a:p>
        </p:txBody>
      </p:sp>
      <p:sp>
        <p:nvSpPr>
          <p:cNvPr id="4" name="Rectangle 3"/>
          <p:cNvSpPr/>
          <p:nvPr/>
        </p:nvSpPr>
        <p:spPr>
          <a:xfrm>
            <a:off x="457199" y="4541864"/>
            <a:ext cx="8286749" cy="954107"/>
          </a:xfrm>
          <a:prstGeom prst="rect">
            <a:avLst/>
          </a:prstGeom>
        </p:spPr>
        <p:txBody>
          <a:bodyPr wrap="square">
            <a:spAutoFit/>
          </a:bodyPr>
          <a:lstStyle/>
          <a:p>
            <a:r>
              <a:rPr lang="en-US" dirty="0"/>
              <a:t>“The decision was made to have </a:t>
            </a:r>
            <a:r>
              <a:rPr lang="en-US" sz="2000" b="1" dirty="0" err="1">
                <a:solidFill>
                  <a:srgbClr val="984807"/>
                </a:solidFill>
              </a:rPr>
              <a:t>Hadoop</a:t>
            </a:r>
            <a:r>
              <a:rPr lang="en-US" sz="2000" dirty="0">
                <a:solidFill>
                  <a:srgbClr val="984807"/>
                </a:solidFill>
              </a:rPr>
              <a:t> </a:t>
            </a:r>
            <a:r>
              <a:rPr lang="en-US" dirty="0"/>
              <a:t>do the aggregate generations and anything not real-time, but then have </a:t>
            </a:r>
            <a:r>
              <a:rPr lang="en-US" dirty="0" err="1"/>
              <a:t>Vertica</a:t>
            </a:r>
            <a:r>
              <a:rPr lang="en-US" dirty="0"/>
              <a:t> to answer sort of ‘speed-of-thought’ queries about all the data.”</a:t>
            </a:r>
          </a:p>
        </p:txBody>
      </p:sp>
      <p:sp>
        <p:nvSpPr>
          <p:cNvPr id="5" name="Rectangle 4"/>
          <p:cNvSpPr/>
          <p:nvPr/>
        </p:nvSpPr>
        <p:spPr>
          <a:xfrm>
            <a:off x="2492656" y="5484488"/>
            <a:ext cx="4234603" cy="369332"/>
          </a:xfrm>
          <a:prstGeom prst="rect">
            <a:avLst/>
          </a:prstGeom>
        </p:spPr>
        <p:txBody>
          <a:bodyPr wrap="none">
            <a:spAutoFit/>
          </a:bodyPr>
          <a:lstStyle/>
          <a:p>
            <a:r>
              <a:rPr lang="en-US" dirty="0">
                <a:solidFill>
                  <a:srgbClr val="526DB0"/>
                </a:solidFill>
              </a:rPr>
              <a:t>Josh </a:t>
            </a:r>
            <a:r>
              <a:rPr lang="en-US" dirty="0" err="1">
                <a:solidFill>
                  <a:srgbClr val="526DB0"/>
                </a:solidFill>
              </a:rPr>
              <a:t>Hendler</a:t>
            </a:r>
            <a:r>
              <a:rPr lang="en-US" dirty="0">
                <a:solidFill>
                  <a:srgbClr val="526DB0"/>
                </a:solidFill>
              </a:rPr>
              <a:t>, CTO of H &amp; K Strategies </a:t>
            </a:r>
          </a:p>
        </p:txBody>
      </p:sp>
      <p:sp>
        <p:nvSpPr>
          <p:cNvPr id="7" name="Rectangle 6"/>
          <p:cNvSpPr/>
          <p:nvPr/>
        </p:nvSpPr>
        <p:spPr>
          <a:xfrm>
            <a:off x="428625" y="1317625"/>
            <a:ext cx="8169965" cy="707886"/>
          </a:xfrm>
          <a:prstGeom prst="rect">
            <a:avLst/>
          </a:prstGeom>
        </p:spPr>
        <p:txBody>
          <a:bodyPr wrap="square">
            <a:spAutoFit/>
          </a:bodyPr>
          <a:lstStyle/>
          <a:p>
            <a:r>
              <a:rPr lang="en-US" dirty="0"/>
              <a:t>"In the 21st century, </a:t>
            </a:r>
            <a:r>
              <a:rPr lang="en-US" sz="2000" b="1" dirty="0">
                <a:solidFill>
                  <a:srgbClr val="984807"/>
                </a:solidFill>
              </a:rPr>
              <a:t>the candidate with [the] best data</a:t>
            </a:r>
            <a:r>
              <a:rPr lang="en-US" dirty="0"/>
              <a:t>, merged with the best messages dictated by that data, </a:t>
            </a:r>
            <a:r>
              <a:rPr lang="en-US" sz="2000" b="1" dirty="0">
                <a:solidFill>
                  <a:srgbClr val="984807"/>
                </a:solidFill>
              </a:rPr>
              <a:t>wins</a:t>
            </a:r>
            <a:r>
              <a:rPr lang="en-US" dirty="0"/>
              <a:t>.”</a:t>
            </a:r>
          </a:p>
        </p:txBody>
      </p:sp>
      <p:sp>
        <p:nvSpPr>
          <p:cNvPr id="8" name="Rectangle 7"/>
          <p:cNvSpPr/>
          <p:nvPr/>
        </p:nvSpPr>
        <p:spPr>
          <a:xfrm>
            <a:off x="2492656" y="2055791"/>
            <a:ext cx="4223632" cy="338554"/>
          </a:xfrm>
          <a:prstGeom prst="rect">
            <a:avLst/>
          </a:prstGeom>
        </p:spPr>
        <p:txBody>
          <a:bodyPr wrap="none">
            <a:spAutoFit/>
          </a:bodyPr>
          <a:lstStyle/>
          <a:p>
            <a:r>
              <a:rPr lang="en-US" sz="1600" dirty="0">
                <a:solidFill>
                  <a:srgbClr val="526DB0"/>
                </a:solidFill>
              </a:rPr>
              <a:t>Andrew </a:t>
            </a:r>
            <a:r>
              <a:rPr lang="en-US" sz="1600" dirty="0" err="1">
                <a:solidFill>
                  <a:srgbClr val="526DB0"/>
                </a:solidFill>
              </a:rPr>
              <a:t>Rasiej</a:t>
            </a:r>
            <a:r>
              <a:rPr lang="en-US" sz="1600" dirty="0">
                <a:solidFill>
                  <a:srgbClr val="526DB0"/>
                </a:solidFill>
              </a:rPr>
              <a:t>, Personal Democracy Forum</a:t>
            </a:r>
          </a:p>
        </p:txBody>
      </p:sp>
      <p:sp>
        <p:nvSpPr>
          <p:cNvPr id="9" name="Title 8"/>
          <p:cNvSpPr>
            <a:spLocks noGrp="1"/>
          </p:cNvSpPr>
          <p:nvPr>
            <p:ph type="title"/>
          </p:nvPr>
        </p:nvSpPr>
        <p:spPr>
          <a:xfrm>
            <a:off x="457200" y="23303"/>
            <a:ext cx="8543924" cy="1027621"/>
          </a:xfrm>
        </p:spPr>
        <p:txBody>
          <a:bodyPr>
            <a:noAutofit/>
          </a:bodyPr>
          <a:lstStyle/>
          <a:p>
            <a:r>
              <a:rPr lang="en-US" sz="2800" dirty="0"/>
              <a:t>Related: Obama campaign’s data-driven ground game</a:t>
            </a:r>
          </a:p>
        </p:txBody>
      </p:sp>
      <p:sp>
        <p:nvSpPr>
          <p:cNvPr id="6" name="Rectangle 5"/>
          <p:cNvSpPr/>
          <p:nvPr/>
        </p:nvSpPr>
        <p:spPr>
          <a:xfrm>
            <a:off x="0" y="6311477"/>
            <a:ext cx="8169965" cy="523220"/>
          </a:xfrm>
          <a:prstGeom prst="rect">
            <a:avLst/>
          </a:prstGeom>
        </p:spPr>
        <p:txBody>
          <a:bodyPr wrap="square">
            <a:spAutoFit/>
          </a:bodyPr>
          <a:lstStyle/>
          <a:p>
            <a:r>
              <a:rPr lang="en-US" sz="1400" dirty="0"/>
              <a:t>Also a good read: http://</a:t>
            </a:r>
            <a:r>
              <a:rPr lang="en-US" sz="1400" dirty="0" err="1"/>
              <a:t>fivethirtyeight.com</a:t>
            </a:r>
            <a:r>
              <a:rPr lang="en-US" sz="1400" dirty="0"/>
              <a:t>/features/a-history-of-data-in-american-politics-part-2-obama-2008-to-the-present/</a:t>
            </a:r>
          </a:p>
        </p:txBody>
      </p:sp>
    </p:spTree>
    <p:extLst>
      <p:ext uri="{BB962C8B-B14F-4D97-AF65-F5344CB8AC3E}">
        <p14:creationId xmlns:p14="http://schemas.microsoft.com/office/powerpoint/2010/main" val="1409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aska-final">
  <a:themeElements>
    <a:clrScheme name="Custom 9">
      <a:dk1>
        <a:srgbClr val="000000"/>
      </a:dk1>
      <a:lt1>
        <a:srgbClr val="EDEDED"/>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kraska-final.thmx</Template>
  <TotalTime>15274</TotalTime>
  <Words>2604</Words>
  <Application>Microsoft Macintosh PowerPoint</Application>
  <PresentationFormat>On-screen Show (4:3)</PresentationFormat>
  <Paragraphs>370</Paragraphs>
  <Slides>59</Slides>
  <Notes>27</Notes>
  <HiddenSlides>6</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ArnhemPro</vt:lpstr>
      <vt:lpstr>Avenir Book</vt:lpstr>
      <vt:lpstr>Calibri</vt:lpstr>
      <vt:lpstr>Helvetica</vt:lpstr>
      <vt:lpstr>Retina</vt:lpstr>
      <vt:lpstr>Rockwell</vt:lpstr>
      <vt:lpstr>Times New Roman</vt:lpstr>
      <vt:lpstr>kraska-final</vt:lpstr>
      <vt:lpstr>Office Theme</vt:lpstr>
      <vt:lpstr>6.S080 Software Systems For Data Science</vt:lpstr>
      <vt:lpstr>Administrivia</vt:lpstr>
      <vt:lpstr>PowerPoint Presentation</vt:lpstr>
      <vt:lpstr>Examples</vt:lpstr>
      <vt:lpstr>PowerPoint Presentation</vt:lpstr>
      <vt:lpstr>PowerPoint Presentation</vt:lpstr>
      <vt:lpstr>Nate Silver</vt:lpstr>
      <vt:lpstr>PowerPoint Presentation</vt:lpstr>
      <vt:lpstr>Related: Obama campaign’s data-driven ground game</vt:lpstr>
      <vt:lpstr>Election 2016</vt:lpstr>
      <vt:lpstr>Election 2016</vt:lpstr>
      <vt:lpstr>PowerPoint Presentation</vt:lpstr>
      <vt:lpstr>PowerPoint Presentation</vt:lpstr>
      <vt:lpstr>PowerPoint Presentation</vt:lpstr>
      <vt:lpstr>PowerPoint Presentation</vt:lpstr>
      <vt:lpstr>PowerPoint Presentation</vt:lpstr>
      <vt:lpstr>PowerPoint Presentation</vt:lpstr>
      <vt:lpstr>Does it MEAN that DATA was  Useless in the 2016 Election?</vt:lpstr>
      <vt:lpstr>Does it MEAN that DATA was  Useless in the 2016 Election?</vt:lpstr>
      <vt:lpstr>Does it MEAN that DATA was  Useless in the 2016 Election?</vt:lpstr>
      <vt:lpstr>Does it MEAN that DATA was  Useless in the 2016 Election?</vt:lpstr>
      <vt:lpstr>Music</vt:lpstr>
      <vt:lpstr>last.fm</vt:lpstr>
      <vt:lpstr>PowerPoint Presentation</vt:lpstr>
      <vt:lpstr>Expression of Emotions over the 20th Century</vt:lpstr>
      <vt:lpstr>PowerPoint Presentation</vt:lpstr>
      <vt:lpstr>PowerPoint Presentation</vt:lpstr>
      <vt:lpstr>Papers cited by them</vt:lpstr>
      <vt:lpstr>PowerPoint Presentation</vt:lpstr>
      <vt:lpstr>A Class Experiment</vt:lpstr>
      <vt:lpstr>Results</vt:lpstr>
      <vt:lpstr>Results ctd</vt:lpstr>
      <vt:lpstr>not enough data to draw conclusions</vt:lpstr>
      <vt:lpstr>PowerPoint Presentation</vt:lpstr>
      <vt:lpstr>PowerPoint Presentation</vt:lpstr>
      <vt:lpstr>PowerPoint Presentation</vt:lpstr>
      <vt:lpstr>Simple Truths</vt:lpstr>
      <vt:lpstr>Big Data Question: Yes or No?</vt:lpstr>
      <vt:lpstr>Some recurring themes</vt:lpstr>
      <vt:lpstr>What is Data Science?</vt:lpstr>
      <vt:lpstr>Drew Conway’s Data Science Venn Diagram</vt:lpstr>
      <vt:lpstr>Mike Driscoll’s three sexy skills of data geeks</vt:lpstr>
      <vt:lpstr>Doing Data Science</vt:lpstr>
      <vt:lpstr>Doing Data Science</vt:lpstr>
      <vt:lpstr>A Practical Definition</vt:lpstr>
      <vt:lpstr>Data Science is about Data Products</vt:lpstr>
      <vt:lpstr>Course Structure</vt:lpstr>
      <vt:lpstr>Labs</vt:lpstr>
      <vt:lpstr>Project</vt:lpstr>
      <vt:lpstr>Example “Systems”</vt:lpstr>
      <vt:lpstr>Interactive  Large-Scale Visualization using a GPU Database</vt:lpstr>
      <vt:lpstr>The Need for Interactive Analytics</vt:lpstr>
      <vt:lpstr>MapD: GPU Accelerated SQL Database</vt:lpstr>
      <vt:lpstr>PowerPoint Presentation</vt:lpstr>
      <vt:lpstr>PowerPoint Presentation</vt:lpstr>
      <vt:lpstr>PowerPoint Presentation</vt:lpstr>
      <vt:lpstr>PowerPoint Presentation</vt:lpstr>
      <vt:lpstr>Example Data Sets</vt:lpstr>
      <vt:lpstr>Kwashiorkor</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dc:title>
  <dc:creator>Tim Kraska</dc:creator>
  <cp:lastModifiedBy>Kraska, Tim</cp:lastModifiedBy>
  <cp:revision>232</cp:revision>
  <cp:lastPrinted>2013-09-05T14:43:16Z</cp:lastPrinted>
  <dcterms:created xsi:type="dcterms:W3CDTF">2013-09-01T22:06:53Z</dcterms:created>
  <dcterms:modified xsi:type="dcterms:W3CDTF">2019-09-04T17:55:33Z</dcterms:modified>
</cp:coreProperties>
</file>