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64" r:id="rId2"/>
    <p:sldId id="299" r:id="rId3"/>
    <p:sldId id="425" r:id="rId4"/>
    <p:sldId id="417" r:id="rId5"/>
    <p:sldId id="419" r:id="rId6"/>
    <p:sldId id="418" r:id="rId7"/>
    <p:sldId id="420" r:id="rId8"/>
    <p:sldId id="421" r:id="rId9"/>
    <p:sldId id="415" r:id="rId10"/>
    <p:sldId id="423" r:id="rId11"/>
    <p:sldId id="424" r:id="rId12"/>
    <p:sldId id="290" r:id="rId13"/>
    <p:sldId id="295" r:id="rId14"/>
    <p:sldId id="426" r:id="rId15"/>
    <p:sldId id="298" r:id="rId16"/>
    <p:sldId id="427" r:id="rId17"/>
    <p:sldId id="307" r:id="rId18"/>
    <p:sldId id="308" r:id="rId19"/>
    <p:sldId id="310" r:id="rId20"/>
    <p:sldId id="428" r:id="rId21"/>
    <p:sldId id="311" r:id="rId22"/>
    <p:sldId id="312" r:id="rId23"/>
    <p:sldId id="309" r:id="rId24"/>
    <p:sldId id="277" r:id="rId25"/>
    <p:sldId id="313" r:id="rId26"/>
    <p:sldId id="314" r:id="rId27"/>
    <p:sldId id="315" r:id="rId28"/>
    <p:sldId id="316" r:id="rId29"/>
    <p:sldId id="326" r:id="rId30"/>
    <p:sldId id="318" r:id="rId31"/>
    <p:sldId id="327" r:id="rId32"/>
    <p:sldId id="328" r:id="rId33"/>
    <p:sldId id="329" r:id="rId34"/>
    <p:sldId id="434" r:id="rId35"/>
    <p:sldId id="317" r:id="rId36"/>
    <p:sldId id="435" r:id="rId37"/>
    <p:sldId id="436" r:id="rId38"/>
    <p:sldId id="437" r:id="rId39"/>
    <p:sldId id="322" r:id="rId40"/>
    <p:sldId id="323" r:id="rId41"/>
    <p:sldId id="324" r:id="rId42"/>
    <p:sldId id="441" r:id="rId43"/>
    <p:sldId id="442" r:id="rId44"/>
    <p:sldId id="438" r:id="rId45"/>
    <p:sldId id="439" r:id="rId46"/>
    <p:sldId id="440" r:id="rId47"/>
    <p:sldId id="279" r:id="rId48"/>
    <p:sldId id="319" r:id="rId49"/>
    <p:sldId id="320" r:id="rId50"/>
    <p:sldId id="257" r:id="rId51"/>
    <p:sldId id="278" r:id="rId52"/>
    <p:sldId id="429" r:id="rId53"/>
    <p:sldId id="430" r:id="rId54"/>
    <p:sldId id="431" r:id="rId55"/>
    <p:sldId id="280" r:id="rId56"/>
    <p:sldId id="282" r:id="rId57"/>
    <p:sldId id="432" r:id="rId58"/>
    <p:sldId id="288" r:id="rId59"/>
    <p:sldId id="289" r:id="rId60"/>
    <p:sldId id="433" r:id="rId61"/>
  </p:sldIdLst>
  <p:sldSz cx="9144000" cy="6858000" type="screen4x3"/>
  <p:notesSz cx="6858000" cy="9144000"/>
  <p:defaultTextStyle>
    <a:defPPr>
      <a:defRPr lang="ja-JP"/>
    </a:defPPr>
    <a:lvl1pPr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000"/>
    <p:restoredTop sz="83046"/>
  </p:normalViewPr>
  <p:slideViewPr>
    <p:cSldViewPr snapToGrid="0" snapToObjects="1">
      <p:cViewPr>
        <p:scale>
          <a:sx n="87" d="100"/>
          <a:sy n="87" d="100"/>
        </p:scale>
        <p:origin x="144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9240E7-84DC-E543-8A31-C148B9AEF8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7DA73F-F925-554A-A7D2-ED03C71958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D325121-1E7F-5A46-A27E-FBE6FCAD560F}" type="datetimeFigureOut">
              <a:rPr lang="en-US" altLang="en-US"/>
              <a:pPr>
                <a:defRPr/>
              </a:pPr>
              <a:t>9/19/23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8EDF1-1C0C-5444-9DD8-3036FCAFF9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D56A7-20E3-1D4A-9030-03AB91392B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30393A5-34DC-774C-BE42-9B52E7BCF6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410F5D-CC5C-C54E-8590-99E0E9D989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3CBAB0-248E-D040-94D2-8F375292A06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E99A962-62AE-0C41-B077-1B70328AD2C3}" type="datetimeFigureOut">
              <a:rPr lang="en-US"/>
              <a:pPr>
                <a:defRPr/>
              </a:pPr>
              <a:t>9/19/23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79BA50B-8C9F-6946-873D-378AF680E6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E4025E2-9E09-0948-B7F6-205A0F9D2C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05329-BEAB-374F-8434-205133C237A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C6696-EC70-6A48-9D14-277114C533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1E916E-A135-6849-9485-9AA1ADA517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Yu Gothic" panose="020B0400000000000000" pitchFamily="34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Yu Gothic" panose="020B0400000000000000" pitchFamily="34" charset="-128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Yu Gothic" panose="020B0400000000000000" pitchFamily="34" charset="-128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Yu Gothic" panose="020B0400000000000000" pitchFamily="34" charset="-128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Yu Gothic" panose="020B0400000000000000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>
            <a:extLst>
              <a:ext uri="{FF2B5EF4-FFF2-40B4-BE49-F238E27FC236}">
                <a16:creationId xmlns:a16="http://schemas.microsoft.com/office/drawing/2014/main" id="{7A72A3EA-C8B9-F04B-A69E-A9162970FFF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A691128-6A40-8F4A-9D2F-B4E9C09D63B5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id="{0597F2ED-A091-9C4B-8637-E4961077C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37898060-8B97-5040-9E70-9AB0D0CCC310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4438" cy="4111625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919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2x around the 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E916E-A135-6849-9485-9AA1ADA517E6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429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>
                <a:effectLst/>
                <a:latin typeface="Helvetica" pitchFamily="2" charset="0"/>
              </a:rPr>
              <a:t>Which do you think dominates in most database systems?  CPU or IO?</a:t>
            </a:r>
            <a:endParaRPr lang="en-US" dirty="0">
              <a:effectLst/>
              <a:latin typeface="Helvetica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  <a:latin typeface="Helvetica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(Depends.  Not always disk I/O.  Typically vendors try to configure machines so they are 'balanced'.  Can vary from query to query.  Because of sequential access methods, buffer pool, we can often end up CPU bound.) </a:t>
            </a:r>
          </a:p>
          <a:p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For example, fastest TPC-H benchmark result (data warehousing benchmark), on 10 TB of data, uses 1296 74 GB disks, which is 100 TB of storage.  </a:t>
            </a:r>
            <a:r>
              <a:rPr lang="en-US" dirty="0" err="1">
                <a:effectLst/>
                <a:latin typeface="Helvetica" pitchFamily="2" charset="0"/>
              </a:rPr>
              <a:t>Add'l</a:t>
            </a:r>
            <a:r>
              <a:rPr lang="en-US" dirty="0">
                <a:effectLst/>
                <a:latin typeface="Helvetica" pitchFamily="2" charset="0"/>
              </a:rPr>
              <a:t> storage is partly for indices, but partly just because they needed </a:t>
            </a:r>
            <a:r>
              <a:rPr lang="en-US" dirty="0" err="1">
                <a:effectLst/>
                <a:latin typeface="Helvetica" pitchFamily="2" charset="0"/>
              </a:rPr>
              <a:t>add'l</a:t>
            </a:r>
            <a:r>
              <a:rPr lang="en-US" dirty="0">
                <a:effectLst/>
                <a:latin typeface="Helvetica" pitchFamily="2" charset="0"/>
              </a:rPr>
              <a:t> disk arms.  72 processors, 144 cores -- ~10 disks / processor!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E916E-A135-6849-9485-9AA1ADA517E6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719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E916E-A135-6849-9485-9AA1ADA517E6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692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CANNOT CACHE. 10 PAGES OF RAM BUT 100 PAGES OF emp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E916E-A135-6849-9485-9AA1ADA517E6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002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E916E-A135-6849-9485-9AA1ADA517E6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066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E916E-A135-6849-9485-9AA1ADA517E6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092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E916E-A135-6849-9485-9AA1ADA517E6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450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E916E-A135-6849-9485-9AA1ADA517E6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744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E916E-A135-6849-9485-9AA1ADA517E6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4140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E916E-A135-6849-9485-9AA1ADA517E6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00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E916E-A135-6849-9485-9AA1ADA517E6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184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Helvetica" pitchFamily="2" charset="0"/>
              </a:rPr>
              <a:t>What is optimal buffer pool caching strategy?  Always LRU?  </a:t>
            </a:r>
          </a:p>
          <a:p>
            <a:r>
              <a:rPr lang="en-US" dirty="0">
                <a:effectLst/>
                <a:latin typeface="Helvetica" pitchFamily="2" charset="0"/>
              </a:rPr>
              <a:t>No.</a:t>
            </a:r>
          </a:p>
          <a:p>
            <a:r>
              <a:rPr lang="en-US" dirty="0">
                <a:effectLst/>
                <a:latin typeface="Helvetica" pitchFamily="2" charset="0"/>
              </a:rPr>
              <a:t>What if some relation doesn't fit into memory?   (MRU preferred)</a:t>
            </a:r>
          </a:p>
          <a:p>
            <a:r>
              <a:rPr lang="en-US" dirty="0">
                <a:effectLst/>
                <a:latin typeface="Helvetica" pitchFamily="2" charset="0"/>
              </a:rPr>
              <a:t>2 pages RAM, 3 pages of a relation R -- a, b c, accessed sequentially in a loop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E916E-A135-6849-9485-9AA1ADA517E6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0245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E916E-A135-6849-9485-9AA1ADA517E6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1867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E916E-A135-6849-9485-9AA1ADA517E6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2554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565656"/>
                </a:solidFill>
                <a:effectLst/>
                <a:latin typeface="CrimsonText"/>
              </a:rPr>
              <a:t>The sequential scan operator will not store fetched </a:t>
            </a:r>
            <a:endParaRPr lang="en-US" dirty="0"/>
          </a:p>
          <a:p>
            <a:r>
              <a:rPr lang="en-US" sz="1800" dirty="0">
                <a:solidFill>
                  <a:srgbClr val="565656"/>
                </a:solidFill>
                <a:effectLst/>
                <a:latin typeface="CrimsonText"/>
              </a:rPr>
              <a:t>pages in the buffer pool to avoid overhead.</a:t>
            </a:r>
            <a:br>
              <a:rPr lang="en-US" sz="1800" dirty="0">
                <a:solidFill>
                  <a:srgbClr val="565656"/>
                </a:solidFill>
                <a:effectLst/>
                <a:latin typeface="CrimsonText"/>
              </a:rPr>
            </a:br>
            <a:r>
              <a:rPr lang="en-US" sz="1800" dirty="0">
                <a:solidFill>
                  <a:srgbClr val="565656"/>
                </a:solidFill>
                <a:effectLst/>
                <a:latin typeface="TimesNewRomanPSMT"/>
              </a:rPr>
              <a:t>→ </a:t>
            </a:r>
            <a:r>
              <a:rPr lang="en-US" sz="1800" dirty="0">
                <a:solidFill>
                  <a:srgbClr val="565656"/>
                </a:solidFill>
                <a:effectLst/>
                <a:latin typeface="CrimsonText"/>
              </a:rPr>
              <a:t>Memory is local to running query.</a:t>
            </a:r>
            <a:br>
              <a:rPr lang="en-US" sz="1800" dirty="0">
                <a:solidFill>
                  <a:srgbClr val="565656"/>
                </a:solidFill>
                <a:effectLst/>
                <a:latin typeface="CrimsonText"/>
              </a:rPr>
            </a:br>
            <a:r>
              <a:rPr lang="en-US" sz="1800" dirty="0">
                <a:solidFill>
                  <a:srgbClr val="565656"/>
                </a:solidFill>
                <a:effectLst/>
                <a:latin typeface="TimesNewRomanPSMT"/>
              </a:rPr>
              <a:t>→ </a:t>
            </a:r>
            <a:r>
              <a:rPr lang="en-US" sz="1800" dirty="0">
                <a:solidFill>
                  <a:srgbClr val="565656"/>
                </a:solidFill>
                <a:effectLst/>
                <a:latin typeface="CrimsonText"/>
              </a:rPr>
              <a:t>Works well if operator needs to read a large sequence of </a:t>
            </a:r>
            <a:endParaRPr lang="en-US" dirty="0"/>
          </a:p>
          <a:p>
            <a:r>
              <a:rPr lang="en-US" sz="1800" dirty="0">
                <a:solidFill>
                  <a:srgbClr val="565656"/>
                </a:solidFill>
                <a:effectLst/>
                <a:latin typeface="CrimsonText"/>
              </a:rPr>
              <a:t>pages that are contiguous on disk.</a:t>
            </a:r>
            <a:br>
              <a:rPr lang="en-US" sz="1800" dirty="0">
                <a:solidFill>
                  <a:srgbClr val="565656"/>
                </a:solidFill>
                <a:effectLst/>
                <a:latin typeface="CrimsonText"/>
              </a:rPr>
            </a:br>
            <a:r>
              <a:rPr lang="en-US" sz="1800" dirty="0">
                <a:solidFill>
                  <a:srgbClr val="565656"/>
                </a:solidFill>
                <a:effectLst/>
                <a:latin typeface="TimesNewRomanPSMT"/>
              </a:rPr>
              <a:t>→ </a:t>
            </a:r>
            <a:r>
              <a:rPr lang="en-US" sz="1800" dirty="0">
                <a:solidFill>
                  <a:srgbClr val="565656"/>
                </a:solidFill>
                <a:effectLst/>
                <a:latin typeface="CrimsonText"/>
              </a:rPr>
              <a:t>Can also be used for temporary data (sorting, joins). </a:t>
            </a:r>
            <a:endParaRPr lang="en-US" dirty="0"/>
          </a:p>
          <a:p>
            <a:r>
              <a:rPr lang="en-US" sz="1800" dirty="0">
                <a:solidFill>
                  <a:srgbClr val="565656"/>
                </a:solidFill>
                <a:effectLst/>
                <a:latin typeface="CrimsonText"/>
              </a:rPr>
              <a:t>Called "</a:t>
            </a:r>
            <a:r>
              <a:rPr lang="en-US" sz="1800" dirty="0">
                <a:solidFill>
                  <a:srgbClr val="E23A3F"/>
                </a:solidFill>
                <a:effectLst/>
                <a:latin typeface="CrimsonText"/>
              </a:rPr>
              <a:t>Light Scans</a:t>
            </a:r>
            <a:r>
              <a:rPr lang="en-US" sz="1800" dirty="0">
                <a:solidFill>
                  <a:srgbClr val="565656"/>
                </a:solidFill>
                <a:effectLst/>
                <a:latin typeface="CrimsonText"/>
              </a:rPr>
              <a:t>" in Informix.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E916E-A135-6849-9485-9AA1ADA517E6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5227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044ACA4D-4A3C-5F4A-9172-204984BAA2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226518F3-63F7-CE41-AAE3-08DC1CAD40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ea typeface="Yu Gothic" panose="020B0400000000000000" pitchFamily="34" charset="-128"/>
              </a:rPr>
              <a:t>explain select </a:t>
            </a:r>
            <a:r>
              <a:rPr lang="en-US" altLang="en-US" dirty="0" err="1">
                <a:ea typeface="Yu Gothic" panose="020B0400000000000000" pitchFamily="34" charset="-128"/>
              </a:rPr>
              <a:t>ename</a:t>
            </a:r>
            <a:r>
              <a:rPr lang="en-US" altLang="en-US" dirty="0">
                <a:ea typeface="Yu Gothic" panose="020B0400000000000000" pitchFamily="34" charset="-128"/>
              </a:rPr>
              <a:t>, count(*)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ea typeface="Yu Gothic" panose="020B0400000000000000" pitchFamily="34" charset="-128"/>
              </a:rPr>
              <a:t>from emp, dept, kids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ea typeface="Yu Gothic" panose="020B0400000000000000" pitchFamily="34" charset="-128"/>
              </a:rPr>
              <a:t>where </a:t>
            </a:r>
            <a:r>
              <a:rPr lang="en-US" altLang="en-US" dirty="0" err="1">
                <a:ea typeface="Yu Gothic" panose="020B0400000000000000" pitchFamily="34" charset="-128"/>
              </a:rPr>
              <a:t>emp.dno</a:t>
            </a:r>
            <a:r>
              <a:rPr lang="en-US" altLang="en-US" dirty="0">
                <a:ea typeface="Yu Gothic" panose="020B0400000000000000" pitchFamily="34" charset="-128"/>
              </a:rPr>
              <a:t>=</a:t>
            </a:r>
            <a:r>
              <a:rPr lang="en-US" altLang="en-US" dirty="0" err="1">
                <a:ea typeface="Yu Gothic" panose="020B0400000000000000" pitchFamily="34" charset="-128"/>
              </a:rPr>
              <a:t>dept.dno</a:t>
            </a:r>
            <a:endParaRPr lang="en-US" altLang="en-US" dirty="0">
              <a:ea typeface="Yu Gothic" panose="020B0400000000000000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ea typeface="Yu Gothic" panose="020B0400000000000000" pitchFamily="34" charset="-128"/>
              </a:rPr>
              <a:t>and </a:t>
            </a:r>
            <a:r>
              <a:rPr lang="en-US" altLang="en-US" dirty="0" err="1">
                <a:ea typeface="Yu Gothic" panose="020B0400000000000000" pitchFamily="34" charset="-128"/>
              </a:rPr>
              <a:t>kids.eno</a:t>
            </a:r>
            <a:r>
              <a:rPr lang="en-US" altLang="en-US" dirty="0">
                <a:ea typeface="Yu Gothic" panose="020B0400000000000000" pitchFamily="34" charset="-128"/>
              </a:rPr>
              <a:t>=</a:t>
            </a:r>
            <a:r>
              <a:rPr lang="en-US" altLang="en-US" dirty="0" err="1">
                <a:ea typeface="Yu Gothic" panose="020B0400000000000000" pitchFamily="34" charset="-128"/>
              </a:rPr>
              <a:t>emp.eno</a:t>
            </a:r>
            <a:endParaRPr lang="en-US" altLang="en-US" dirty="0">
              <a:ea typeface="Yu Gothic" panose="020B0400000000000000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ea typeface="Yu Gothic" panose="020B0400000000000000" pitchFamily="34" charset="-128"/>
              </a:rPr>
              <a:t>and </a:t>
            </a:r>
            <a:r>
              <a:rPr lang="en-US" altLang="en-US" dirty="0" err="1">
                <a:ea typeface="Yu Gothic" panose="020B0400000000000000" pitchFamily="34" charset="-128"/>
              </a:rPr>
              <a:t>emp.sal</a:t>
            </a:r>
            <a:r>
              <a:rPr lang="en-US" altLang="en-US" dirty="0">
                <a:ea typeface="Yu Gothic" panose="020B0400000000000000" pitchFamily="34" charset="-128"/>
              </a:rPr>
              <a:t> &gt; 50000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ea typeface="Yu Gothic" panose="020B0400000000000000" pitchFamily="34" charset="-128"/>
              </a:rPr>
              <a:t>and </a:t>
            </a:r>
            <a:r>
              <a:rPr lang="en-US" altLang="en-US" dirty="0" err="1">
                <a:ea typeface="Yu Gothic" panose="020B0400000000000000" pitchFamily="34" charset="-128"/>
              </a:rPr>
              <a:t>dept.bldg</a:t>
            </a:r>
            <a:r>
              <a:rPr lang="en-US" altLang="en-US" dirty="0">
                <a:ea typeface="Yu Gothic" panose="020B0400000000000000" pitchFamily="34" charset="-128"/>
              </a:rPr>
              <a:t> = 1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ea typeface="Yu Gothic" panose="020B0400000000000000" pitchFamily="34" charset="-128"/>
              </a:rPr>
              <a:t>group by </a:t>
            </a:r>
            <a:r>
              <a:rPr lang="en-US" altLang="en-US" dirty="0" err="1">
                <a:ea typeface="Yu Gothic" panose="020B0400000000000000" pitchFamily="34" charset="-128"/>
              </a:rPr>
              <a:t>ename</a:t>
            </a:r>
            <a:endParaRPr lang="en-US" altLang="en-US" dirty="0">
              <a:ea typeface="Yu Gothic" panose="020B0400000000000000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ea typeface="Yu Gothic" panose="020B0400000000000000" pitchFamily="34" charset="-128"/>
              </a:rPr>
              <a:t>having count(*) &gt; 7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ea typeface="Yu Gothic" panose="020B0400000000000000" pitchFamily="34" charset="-128"/>
              </a:rPr>
              <a:t>;</a:t>
            </a:r>
          </a:p>
          <a:p>
            <a:pPr>
              <a:spcBef>
                <a:spcPct val="0"/>
              </a:spcBef>
            </a:pPr>
            <a:endParaRPr lang="en-US" altLang="en-US" dirty="0">
              <a:ea typeface="Yu Gothic" panose="020B0400000000000000" pitchFamily="34" charset="-128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FC41DB65-9D74-D04A-BA9A-B5F7623575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50FC84-DC8F-664C-9F18-D07D90D86CE7}" type="slidenum">
              <a:rPr lang="en-US" altLang="en-US"/>
              <a:pPr/>
              <a:t>47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E916E-A135-6849-9485-9AA1ADA517E6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2645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E916E-A135-6849-9485-9AA1ADA517E6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0436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index is usually a copy of at least one column, so there’s a space penalty</a:t>
            </a:r>
          </a:p>
          <a:p>
            <a:endParaRPr lang="en-US" dirty="0"/>
          </a:p>
          <a:p>
            <a:r>
              <a:rPr lang="en-US" dirty="0"/>
              <a:t>BUT ALSO, updates get more expensive!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effectLst/>
                <a:latin typeface="Helvetica" pitchFamily="2" charset="0"/>
              </a:rPr>
              <a:t>THERE ARE tradeoffs between different storage representations</a:t>
            </a:r>
          </a:p>
          <a:p>
            <a:r>
              <a:rPr lang="en-US" dirty="0">
                <a:effectLst/>
                <a:latin typeface="Helvetica" pitchFamily="2" charset="0"/>
              </a:rPr>
              <a:t>scan vs. search vs. insert vs. delete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1DC3B-B5F6-2447-BF77-D1F36268ED8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471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1DC3B-B5F6-2447-BF77-D1F36268ED8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98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>
            <a:extLst>
              <a:ext uri="{FF2B5EF4-FFF2-40B4-BE49-F238E27FC236}">
                <a16:creationId xmlns:a16="http://schemas.microsoft.com/office/drawing/2014/main" id="{A78D00BD-9832-5845-8D66-483363AD2FF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17251F1-ED68-5A43-A20A-BA3FC993DC92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D652E35B-A27C-9446-9FA2-36BA5C687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C4059B71-609A-3048-BD6D-22CC3A1254EA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4438" cy="4111625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085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FD7C4-4097-9C46-A1C9-75640DAC0BD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210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E916E-A135-6849-9485-9AA1ADA517E6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658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(F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E916E-A135-6849-9485-9AA1ADA517E6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578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E916E-A135-6849-9485-9AA1ADA517E6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78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E916E-A135-6849-9485-9AA1ADA517E6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479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E916E-A135-6849-9485-9AA1ADA517E6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775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/>
              <a:t>Click to edit Master subtitle style</a:t>
            </a:r>
            <a:endParaRPr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895F3-F853-2740-BF94-8AD58972D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3E476-FBA3-6E45-8EC5-A9791F1A03EB}" type="datetime1">
              <a:rPr lang="ja-JP" altLang="en-US"/>
              <a:pPr>
                <a:defRPr/>
              </a:pPr>
              <a:t>2023/9/19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17D46-9985-754B-BB86-ABB0DA09C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AECEF-9FFA-CB48-BBD4-92DA5DD3B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2AEFC-C3BD-9F47-AB06-CCA39D80837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97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93689-049A-F64B-B9F9-34531DD61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3C399-9CFC-0B48-8E41-450D2980FB74}" type="datetime1">
              <a:rPr lang="ja-JP" altLang="en-US"/>
              <a:pPr>
                <a:defRPr/>
              </a:pPr>
              <a:t>2023/9/19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56AEF-5B9F-904D-8CEB-E50B4A725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9C532-225C-BD45-BF69-CA96A8849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9ED3D-043D-8A4F-A9FE-C374ACC6400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06817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CBB18-1E7C-EA4E-9AD6-40BF32116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5DFB1-AF31-F241-9954-9016952B6CEF}" type="datetime1">
              <a:rPr lang="ja-JP" altLang="en-US"/>
              <a:pPr>
                <a:defRPr/>
              </a:pPr>
              <a:t>2023/9/19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8A400-373F-8546-A55D-997415890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3C06E-8E31-4647-9C52-E2B48D79D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D3ADF-82CC-9246-B7D9-8A032FF6A2F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281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10D51-AF08-9C4A-BF33-A92857648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A5C63-84B2-4042-BC2A-6F35680CA10F}" type="datetime1">
              <a:rPr lang="ja-JP" altLang="en-US"/>
              <a:pPr>
                <a:defRPr/>
              </a:pPr>
              <a:t>2023/9/19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92FAE-1A1C-6849-ADE7-69F4A4A5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5307B-19FE-ED41-86F3-9677EA87F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F56F8-90C1-6E44-B697-EB78AF5719E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5868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C42B6-36CF-C64E-BAE6-9C0EC6E52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9F515-4718-794A-B841-D517537B0D5B}" type="datetime1">
              <a:rPr lang="ja-JP" altLang="en-US"/>
              <a:pPr>
                <a:defRPr/>
              </a:pPr>
              <a:t>2023/9/19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55DDD-0822-D149-9220-084D83CC2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E8C00-B642-8C43-8DC8-DC100224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ED48E-45DB-914D-9DD2-FFE05D70972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6738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7DE9DF-9A79-CA46-BA63-83D318B59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1235B-411F-F14A-A3DF-0E5A45AC51E7}" type="datetime1">
              <a:rPr lang="ja-JP" altLang="en-US"/>
              <a:pPr>
                <a:defRPr/>
              </a:pPr>
              <a:t>2023/9/19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266856-2B0A-5642-830C-2A612936A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934D26-9FC0-8F41-B733-4B17991C7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43BD7-7F73-8249-A930-E1B74FA2587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43258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638B972-09EF-D442-8AB4-2CD6E5435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36C97-912E-3F4A-944A-46D5E92F887A}" type="datetime1">
              <a:rPr lang="ja-JP" altLang="en-US"/>
              <a:pPr>
                <a:defRPr/>
              </a:pPr>
              <a:t>2023/9/19</a:t>
            </a:fld>
            <a:endParaRPr lang="ja-JP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E90FDD6-0997-FE46-A2A4-BA2891FBF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CC8FD4B-697B-A44E-8DDE-75939478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A6846-E88C-C94C-936E-9E6F691EB8D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9284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658350B-0C25-DB44-861E-595E83243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A3978-A08E-174A-927F-04D46CE4BA79}" type="datetime1">
              <a:rPr lang="ja-JP" altLang="en-US"/>
              <a:pPr>
                <a:defRPr/>
              </a:pPr>
              <a:t>2023/9/19</a:t>
            </a:fld>
            <a:endParaRPr lang="ja-JP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21220-806C-FE4A-9D67-6856AD64A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123343-A9B7-0048-BADB-A4EB6BB80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95541-2E56-8B46-BE7E-81488DD3ABC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60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EC8E58D-612A-4545-9178-52B86896F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1136E-A8BD-0241-A77A-8498317D06D4}" type="datetime1">
              <a:rPr lang="ja-JP" altLang="en-US"/>
              <a:pPr>
                <a:defRPr/>
              </a:pPr>
              <a:t>2023/9/19</a:t>
            </a:fld>
            <a:endParaRPr lang="ja-JP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F12C9F0-52F6-CD46-844B-3D591AE8B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BCA777C-A2A9-5740-9571-1A056978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56A3F-B571-FD45-B39A-0EBE696BA09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92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07EC073-D000-7B49-B6BE-1F13B6096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34BA2-5EF9-9943-A463-3CE05620A4EA}" type="datetime1">
              <a:rPr lang="ja-JP" altLang="en-US"/>
              <a:pPr>
                <a:defRPr/>
              </a:pPr>
              <a:t>2023/9/19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D3CC6D-B8F2-7F4A-B04F-0642A5BFA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7B5EE7-BA57-3B43-BBE5-B73E1ECF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73FF4-428E-F848-9AD5-E9091E29142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2578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C1EFBC-2CD5-374D-AF7D-3E17ECB03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CF6E2-AD74-AB4C-9DA0-2FC329ADE04A}" type="datetime1">
              <a:rPr lang="ja-JP" altLang="en-US"/>
              <a:pPr>
                <a:defRPr/>
              </a:pPr>
              <a:t>2023/9/19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B5F117-0072-7D4F-8D59-3A6A691AE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DDBDB9-2895-7344-8F03-008281F1A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945F2-709E-E44D-943A-BF312DDF366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5495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7651DC8-269F-7742-9F47-517775C1E1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DF5DEB9-46A6-D149-8C0D-F178E08819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B3823-5367-4142-B3C2-7CDF3B67D6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891D8CE9-1578-2543-8FEE-7BC8F42863B3}" type="datetime1">
              <a:rPr lang="ja-JP" altLang="en-US"/>
              <a:pPr>
                <a:defRPr/>
              </a:pPr>
              <a:t>2023/9/19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59269-EEF5-AA40-9FE7-2B4AA917D3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DF778-1B39-7544-A456-7A29E8DE6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4098DFD-8E98-0949-A133-A37970CF545C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9FDDCD01-EDEE-9749-A458-901449BB5B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6.5830 Lecture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1AF67C-F279-7F4F-9575-A833EBA47B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Database Internals Continued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September 20,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475F3-1CC8-4B5B-9453-39837A6AB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88" y="0"/>
            <a:ext cx="7886700" cy="994172"/>
          </a:xfrm>
        </p:spPr>
        <p:txBody>
          <a:bodyPr/>
          <a:lstStyle/>
          <a:p>
            <a:r>
              <a:rPr lang="en-US" dirty="0"/>
              <a:t>Deleting Records and Rids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084126F-7FC0-189F-F57A-985D86717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22" y="1517245"/>
            <a:ext cx="8963156" cy="2313434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6A9955"/>
                </a:solidFill>
                <a:latin typeface="Menlo" panose="020B0609030804020204" pitchFamily="49" charset="0"/>
              </a:rPr>
              <a:t>// Remove the provided tuple from the </a:t>
            </a:r>
            <a:r>
              <a:rPr lang="en-US" sz="1350" dirty="0" err="1">
                <a:solidFill>
                  <a:srgbClr val="6A9955"/>
                </a:solidFill>
                <a:latin typeface="Menlo" panose="020B0609030804020204" pitchFamily="49" charset="0"/>
              </a:rPr>
              <a:t>HeapFile</a:t>
            </a:r>
            <a:r>
              <a:rPr lang="en-US" sz="1350" dirty="0">
                <a:solidFill>
                  <a:srgbClr val="6A9955"/>
                </a:solidFill>
                <a:latin typeface="Menlo" panose="020B0609030804020204" pitchFamily="49" charset="0"/>
              </a:rPr>
              <a:t>. This method should use the</a:t>
            </a:r>
            <a:endParaRPr lang="en-US" sz="1350" dirty="0">
              <a:solidFill>
                <a:srgbClr val="CCCCCC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350" dirty="0">
                <a:solidFill>
                  <a:srgbClr val="6A9955"/>
                </a:solidFill>
                <a:latin typeface="Menlo" panose="020B0609030804020204" pitchFamily="49" charset="0"/>
              </a:rPr>
              <a:t>// [</a:t>
            </a:r>
            <a:r>
              <a:rPr lang="en-US" sz="1350" dirty="0" err="1">
                <a:solidFill>
                  <a:srgbClr val="6A9955"/>
                </a:solidFill>
                <a:latin typeface="Menlo" panose="020B0609030804020204" pitchFamily="49" charset="0"/>
              </a:rPr>
              <a:t>Tuple.Rid</a:t>
            </a:r>
            <a:r>
              <a:rPr lang="en-US" sz="1350" dirty="0">
                <a:solidFill>
                  <a:srgbClr val="6A9955"/>
                </a:solidFill>
                <a:latin typeface="Menlo" panose="020B0609030804020204" pitchFamily="49" charset="0"/>
              </a:rPr>
              <a:t>] field of t to determine which tuple to remove.</a:t>
            </a:r>
            <a:endParaRPr lang="en-US" sz="1350" dirty="0">
              <a:solidFill>
                <a:srgbClr val="CCCCCC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350" dirty="0">
                <a:solidFill>
                  <a:srgbClr val="6A9955"/>
                </a:solidFill>
                <a:latin typeface="Menlo" panose="020B0609030804020204" pitchFamily="49" charset="0"/>
              </a:rPr>
              <a:t>// This method is only called with tuples that are read from storage via the</a:t>
            </a:r>
            <a:endParaRPr lang="en-US" sz="1350" dirty="0">
              <a:solidFill>
                <a:srgbClr val="CCCCCC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350" dirty="0">
                <a:solidFill>
                  <a:srgbClr val="6A9955"/>
                </a:solidFill>
                <a:latin typeface="Menlo" panose="020B0609030804020204" pitchFamily="49" charset="0"/>
              </a:rPr>
              <a:t>// [Iterator] method, so you can so you can supply the value of the Rid</a:t>
            </a:r>
            <a:endParaRPr lang="en-US" sz="1350" dirty="0">
              <a:solidFill>
                <a:srgbClr val="CCCCCC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350" dirty="0">
                <a:solidFill>
                  <a:srgbClr val="6A9955"/>
                </a:solidFill>
                <a:latin typeface="Menlo" panose="020B0609030804020204" pitchFamily="49" charset="0"/>
              </a:rPr>
              <a:t>// for tuples as they are read via [Iterator]. Note that Rid is an empty interface,</a:t>
            </a:r>
            <a:endParaRPr lang="en-US" sz="1350" dirty="0">
              <a:solidFill>
                <a:srgbClr val="CCCCCC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350" dirty="0">
                <a:solidFill>
                  <a:srgbClr val="6A9955"/>
                </a:solidFill>
                <a:latin typeface="Menlo" panose="020B0609030804020204" pitchFamily="49" charset="0"/>
              </a:rPr>
              <a:t>// so you can supply any object you wish. You will likely want to identify the</a:t>
            </a:r>
            <a:endParaRPr lang="en-US" sz="1350" dirty="0">
              <a:solidFill>
                <a:srgbClr val="CCCCCC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350" dirty="0">
                <a:solidFill>
                  <a:srgbClr val="6A9955"/>
                </a:solidFill>
                <a:latin typeface="Menlo" panose="020B0609030804020204" pitchFamily="49" charset="0"/>
              </a:rPr>
              <a:t>// heap page and slot within the page that the tuple came from.</a:t>
            </a:r>
            <a:endParaRPr lang="en-US" sz="1350" dirty="0">
              <a:solidFill>
                <a:srgbClr val="CCCCCC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350" dirty="0" err="1">
                <a:solidFill>
                  <a:srgbClr val="569CD6"/>
                </a:solidFill>
                <a:latin typeface="Menlo" panose="020B0609030804020204" pitchFamily="49" charset="0"/>
              </a:rPr>
              <a:t>func</a:t>
            </a:r>
            <a:r>
              <a:rPr lang="en-US" sz="1350" dirty="0">
                <a:solidFill>
                  <a:srgbClr val="CCCCCC"/>
                </a:solidFill>
                <a:latin typeface="Menlo" panose="020B0609030804020204" pitchFamily="49" charset="0"/>
              </a:rPr>
              <a:t> (f </a:t>
            </a:r>
            <a:r>
              <a:rPr lang="en-US" sz="1350" dirty="0">
                <a:solidFill>
                  <a:srgbClr val="D4D4D4"/>
                </a:solidFill>
                <a:latin typeface="Menlo" panose="020B0609030804020204" pitchFamily="49" charset="0"/>
              </a:rPr>
              <a:t>*</a:t>
            </a:r>
            <a:r>
              <a:rPr lang="en-US" sz="1350" dirty="0" err="1">
                <a:solidFill>
                  <a:srgbClr val="CCCCCC"/>
                </a:solidFill>
                <a:latin typeface="Menlo" panose="020B0609030804020204" pitchFamily="49" charset="0"/>
              </a:rPr>
              <a:t>HeapFile</a:t>
            </a:r>
            <a:r>
              <a:rPr lang="en-US" sz="1350" dirty="0">
                <a:solidFill>
                  <a:srgbClr val="CCCCCC"/>
                </a:solidFill>
                <a:latin typeface="Menlo" panose="020B0609030804020204" pitchFamily="49" charset="0"/>
              </a:rPr>
              <a:t>) </a:t>
            </a:r>
            <a:r>
              <a:rPr lang="en-US" sz="1350" dirty="0" err="1">
                <a:solidFill>
                  <a:srgbClr val="DCDCAA"/>
                </a:solidFill>
                <a:latin typeface="Menlo" panose="020B0609030804020204" pitchFamily="49" charset="0"/>
              </a:rPr>
              <a:t>deleteTuple</a:t>
            </a:r>
            <a:r>
              <a:rPr lang="en-US" sz="1350" dirty="0">
                <a:solidFill>
                  <a:srgbClr val="CCCCCC"/>
                </a:solidFill>
                <a:latin typeface="Menlo" panose="020B0609030804020204" pitchFamily="49" charset="0"/>
              </a:rPr>
              <a:t>(t </a:t>
            </a:r>
            <a:r>
              <a:rPr lang="en-US" sz="1350" dirty="0">
                <a:solidFill>
                  <a:srgbClr val="D4D4D4"/>
                </a:solidFill>
                <a:latin typeface="Menlo" panose="020B0609030804020204" pitchFamily="49" charset="0"/>
              </a:rPr>
              <a:t>*</a:t>
            </a:r>
            <a:r>
              <a:rPr lang="en-US" sz="1350" dirty="0">
                <a:solidFill>
                  <a:srgbClr val="CCCCCC"/>
                </a:solidFill>
                <a:latin typeface="Menlo" panose="020B0609030804020204" pitchFamily="49" charset="0"/>
              </a:rPr>
              <a:t>Tuple, </a:t>
            </a:r>
            <a:r>
              <a:rPr lang="en-US" sz="1350" dirty="0" err="1">
                <a:solidFill>
                  <a:srgbClr val="CCCCCC"/>
                </a:solidFill>
                <a:latin typeface="Menlo" panose="020B0609030804020204" pitchFamily="49" charset="0"/>
              </a:rPr>
              <a:t>tid</a:t>
            </a:r>
            <a:r>
              <a:rPr lang="en-US" sz="1350" dirty="0">
                <a:solidFill>
                  <a:srgbClr val="CCCCCC"/>
                </a:solidFill>
                <a:latin typeface="Menlo" panose="020B0609030804020204" pitchFamily="49" charset="0"/>
              </a:rPr>
              <a:t> </a:t>
            </a:r>
            <a:r>
              <a:rPr lang="en-US" sz="1350" dirty="0" err="1">
                <a:solidFill>
                  <a:srgbClr val="CCCCCC"/>
                </a:solidFill>
                <a:latin typeface="Menlo" panose="020B0609030804020204" pitchFamily="49" charset="0"/>
              </a:rPr>
              <a:t>TransactionID</a:t>
            </a:r>
            <a:r>
              <a:rPr lang="en-US" sz="1350" dirty="0">
                <a:solidFill>
                  <a:srgbClr val="CCCCCC"/>
                </a:solidFill>
                <a:latin typeface="Menlo" panose="020B0609030804020204" pitchFamily="49" charset="0"/>
              </a:rPr>
              <a:t>) </a:t>
            </a:r>
            <a:r>
              <a:rPr lang="en-US" sz="1350" dirty="0">
                <a:solidFill>
                  <a:srgbClr val="4EC9B0"/>
                </a:solidFill>
                <a:latin typeface="Menlo" panose="020B0609030804020204" pitchFamily="49" charset="0"/>
              </a:rPr>
              <a:t>error</a:t>
            </a:r>
            <a:r>
              <a:rPr lang="en-US" sz="1350" dirty="0">
                <a:solidFill>
                  <a:srgbClr val="CCCCCC"/>
                </a:solidFill>
                <a:latin typeface="Menlo" panose="020B0609030804020204" pitchFamily="49" charset="0"/>
              </a:rPr>
              <a:t> {</a:t>
            </a:r>
            <a:endParaRPr lang="en-US" sz="13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A235EC-BDF1-C0C4-0C84-91E9D40F0E7A}"/>
              </a:ext>
            </a:extLst>
          </p:cNvPr>
          <p:cNvSpPr txBox="1"/>
          <p:nvPr/>
        </p:nvSpPr>
        <p:spPr>
          <a:xfrm>
            <a:off x="90421" y="4084924"/>
            <a:ext cx="8731034" cy="238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deleteTuple</a:t>
            </a:r>
            <a:r>
              <a:rPr lang="en-US" dirty="0"/>
              <a:t> will be called by the delete operator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Using the </a:t>
            </a:r>
            <a:r>
              <a:rPr lang="en-US" dirty="0" err="1"/>
              <a:t>t.Rid</a:t>
            </a:r>
            <a:r>
              <a:rPr lang="en-US" dirty="0"/>
              <a:t> object, you can clear out the position in the heap file containing the record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Your </a:t>
            </a:r>
            <a:r>
              <a:rPr lang="en-US" dirty="0" err="1"/>
              <a:t>heapfile</a:t>
            </a:r>
            <a:r>
              <a:rPr lang="en-US" dirty="0"/>
              <a:t> implementation supplies the Rid in the iterator, and so you can identify this position however you like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A standard Rid implementation is a page number and a slot within the page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Recall that all pages have the same number of slots</a:t>
            </a:r>
          </a:p>
        </p:txBody>
      </p:sp>
    </p:spTree>
    <p:extLst>
      <p:ext uri="{BB962C8B-B14F-4D97-AF65-F5344CB8AC3E}">
        <p14:creationId xmlns:p14="http://schemas.microsoft.com/office/powerpoint/2010/main" val="177566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41B2CA81-2E65-7D49-875C-CDC2B9A85D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28600" y="228600"/>
            <a:ext cx="9144000" cy="6424613"/>
          </a:xfrm>
        </p:spPr>
        <p:txBody>
          <a:bodyPr lIns="90000" tIns="46800" rIns="90000" bIns="46800" anchor="t"/>
          <a:lstStyle/>
          <a:p>
            <a:pPr algn="l"/>
            <a:r>
              <a:rPr lang="en-US" sz="14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1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computeFieldSum</a:t>
            </a:r>
            <a:r>
              <a:rPr lang="en-US" sz="1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fileName</a:t>
            </a:r>
            <a:r>
              <a:rPr lang="en-US" sz="1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string, td </a:t>
            </a:r>
            <a:r>
              <a:rPr lang="en-US" sz="14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TupleDesc</a:t>
            </a:r>
            <a:r>
              <a:rPr lang="en-US" sz="1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sumField</a:t>
            </a:r>
            <a:r>
              <a:rPr lang="en-US" sz="1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string</a:t>
            </a:r>
          </a:p>
          <a:p>
            <a:pPr algn="l"/>
            <a:r>
              <a:rPr lang="en-US" sz="1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(int, error) {</a:t>
            </a:r>
          </a:p>
          <a:p>
            <a:pPr algn="l"/>
            <a:endParaRPr lang="en-US" sz="14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algn="l"/>
            <a:r>
              <a:rPr lang="en-US" sz="1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//Create buffer pool </a:t>
            </a:r>
          </a:p>
          <a:p>
            <a:pPr lvl="1" algn="l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bp :=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NewBufferPool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(10)</a:t>
            </a:r>
          </a:p>
          <a:p>
            <a:pPr lvl="1" algn="l"/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algn="l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hf, err :=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NewHeapFile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myfile.dat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", &amp;td, bp)</a:t>
            </a:r>
          </a:p>
          <a:p>
            <a:pPr lvl="1" algn="l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…</a:t>
            </a:r>
          </a:p>
          <a:p>
            <a:pPr lvl="1" algn="l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err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hf.LoadFromCSV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CSVfile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true, ",", false)</a:t>
            </a:r>
          </a:p>
          <a:p>
            <a:pPr lvl="1" algn="l"/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algn="l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//find the column </a:t>
            </a:r>
          </a:p>
          <a:p>
            <a:pPr lvl="1" algn="l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fieldNo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err :=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findFieldInTd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FieldType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sumField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"",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}, &amp;td)</a:t>
            </a:r>
          </a:p>
          <a:p>
            <a:pPr lvl="1" algn="l"/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algn="l"/>
            <a:r>
              <a:rPr lang="en-US" sz="1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//Start a transaction -&gt; we will do the implementation in another lab</a:t>
            </a:r>
          </a:p>
          <a:p>
            <a:pPr lvl="1" algn="l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NewTID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 algn="l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bp.BeginTransaction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algn="l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err :=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hf.Iterator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algn="l"/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algn="l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//Iterate through the tuples and sum them up. 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algn="l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sum := 0</a:t>
            </a:r>
          </a:p>
          <a:p>
            <a:pPr lvl="1" algn="l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for {</a:t>
            </a:r>
          </a:p>
          <a:p>
            <a:pPr lvl="1" algn="l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tup, err :=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 algn="l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f :=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tup.Fields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fieldNo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].(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IntField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algn="l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sum += int(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f.Value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algn="l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lvl="1" algn="l"/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bp.CommitTransaction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//commit transaction</a:t>
            </a:r>
          </a:p>
          <a:p>
            <a:pPr lvl="1" algn="l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return sum, nil </a:t>
            </a:r>
            <a:r>
              <a:rPr lang="en-US" sz="1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//return the value</a:t>
            </a:r>
          </a:p>
          <a:p>
            <a:pPr lvl="1" algn="l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8751299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FB740-4819-5D4A-B118-A0396DCE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Next Few Lectures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04FFEF-FE3F-AF48-B22A-8C255B280BF3}"/>
              </a:ext>
            </a:extLst>
          </p:cNvPr>
          <p:cNvSpPr/>
          <p:nvPr/>
        </p:nvSpPr>
        <p:spPr>
          <a:xfrm>
            <a:off x="763676" y="1467060"/>
            <a:ext cx="7452527" cy="422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Admission Control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BA3F3F-3A0A-3A41-957A-D23977973BB5}"/>
              </a:ext>
            </a:extLst>
          </p:cNvPr>
          <p:cNvSpPr/>
          <p:nvPr/>
        </p:nvSpPr>
        <p:spPr>
          <a:xfrm>
            <a:off x="756977" y="1882393"/>
            <a:ext cx="7452527" cy="398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Connection Management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6BCA8E-B361-A04D-B834-B2ABFCAD6C4F}"/>
              </a:ext>
            </a:extLst>
          </p:cNvPr>
          <p:cNvSpPr/>
          <p:nvPr/>
        </p:nvSpPr>
        <p:spPr>
          <a:xfrm>
            <a:off x="768700" y="2346292"/>
            <a:ext cx="7452527" cy="301952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Query System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E92859-090E-6545-B807-658AD6B8A5FC}"/>
              </a:ext>
            </a:extLst>
          </p:cNvPr>
          <p:cNvSpPr/>
          <p:nvPr/>
        </p:nvSpPr>
        <p:spPr>
          <a:xfrm>
            <a:off x="750278" y="5412714"/>
            <a:ext cx="7452527" cy="1349827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ln w="0">
                  <a:solidFill>
                    <a:schemeClr val="accent2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Storage System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8780BF-1205-C940-B641-A408D1F4127C}"/>
              </a:ext>
            </a:extLst>
          </p:cNvPr>
          <p:cNvSpPr/>
          <p:nvPr/>
        </p:nvSpPr>
        <p:spPr>
          <a:xfrm>
            <a:off x="1117044" y="2805165"/>
            <a:ext cx="1324705" cy="422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Parser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2FCD0B-F723-5C48-8F8E-AFA8FF174007}"/>
              </a:ext>
            </a:extLst>
          </p:cNvPr>
          <p:cNvSpPr/>
          <p:nvPr/>
        </p:nvSpPr>
        <p:spPr>
          <a:xfrm>
            <a:off x="1118718" y="3459983"/>
            <a:ext cx="1324705" cy="422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Rewriter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8E0225-120A-D546-A8A7-7CF62DA65E47}"/>
              </a:ext>
            </a:extLst>
          </p:cNvPr>
          <p:cNvSpPr/>
          <p:nvPr/>
        </p:nvSpPr>
        <p:spPr>
          <a:xfrm>
            <a:off x="1118719" y="4123174"/>
            <a:ext cx="1324705" cy="422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Planner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E0D933-6CF2-AC44-A444-14061A9EBE9C}"/>
              </a:ext>
            </a:extLst>
          </p:cNvPr>
          <p:cNvSpPr/>
          <p:nvPr/>
        </p:nvSpPr>
        <p:spPr>
          <a:xfrm>
            <a:off x="1120394" y="4777991"/>
            <a:ext cx="1324705" cy="422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Executor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B46C43B-F831-094E-B7F8-4E91501DFBF5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>
            <a:off x="1779397" y="3227196"/>
            <a:ext cx="1674" cy="232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340DD67-582C-1F4A-93AC-93E29486EDB6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1781071" y="3882014"/>
            <a:ext cx="1" cy="2411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E4FD59-0040-314A-AFF4-D50BACA34DCD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1781072" y="4545205"/>
            <a:ext cx="1675" cy="2327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reeform 27">
            <a:extLst>
              <a:ext uri="{FF2B5EF4-FFF2-40B4-BE49-F238E27FC236}">
                <a16:creationId xmlns:a16="http://schemas.microsoft.com/office/drawing/2014/main" id="{1DC2CC61-ACB2-7949-9615-FC743518909C}"/>
              </a:ext>
            </a:extLst>
          </p:cNvPr>
          <p:cNvSpPr/>
          <p:nvPr/>
        </p:nvSpPr>
        <p:spPr>
          <a:xfrm>
            <a:off x="2532184" y="4007658"/>
            <a:ext cx="432137" cy="614584"/>
          </a:xfrm>
          <a:custGeom>
            <a:avLst/>
            <a:gdLst>
              <a:gd name="connsiteX0" fmla="*/ 0 w 512546"/>
              <a:gd name="connsiteY0" fmla="*/ 212372 h 587572"/>
              <a:gd name="connsiteX1" fmla="*/ 200967 w 512546"/>
              <a:gd name="connsiteY1" fmla="*/ 1357 h 587572"/>
              <a:gd name="connsiteX2" fmla="*/ 512466 w 512546"/>
              <a:gd name="connsiteY2" fmla="*/ 302807 h 587572"/>
              <a:gd name="connsiteX3" fmla="*/ 170822 w 512546"/>
              <a:gd name="connsiteY3" fmla="*/ 584161 h 587572"/>
              <a:gd name="connsiteX4" fmla="*/ 20097 w 512546"/>
              <a:gd name="connsiteY4" fmla="*/ 433436 h 587572"/>
              <a:gd name="connsiteX0" fmla="*/ 0 w 400771"/>
              <a:gd name="connsiteY0" fmla="*/ 212638 h 587838"/>
              <a:gd name="connsiteX1" fmla="*/ 200967 w 400771"/>
              <a:gd name="connsiteY1" fmla="*/ 1623 h 587838"/>
              <a:gd name="connsiteX2" fmla="*/ 400638 w 400771"/>
              <a:gd name="connsiteY2" fmla="*/ 312684 h 587838"/>
              <a:gd name="connsiteX3" fmla="*/ 170822 w 400771"/>
              <a:gd name="connsiteY3" fmla="*/ 584427 h 587838"/>
              <a:gd name="connsiteX4" fmla="*/ 20097 w 400771"/>
              <a:gd name="connsiteY4" fmla="*/ 433702 h 58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771" h="587838">
                <a:moveTo>
                  <a:pt x="0" y="212638"/>
                </a:moveTo>
                <a:cubicBezTo>
                  <a:pt x="57778" y="99594"/>
                  <a:pt x="134194" y="-15051"/>
                  <a:pt x="200967" y="1623"/>
                </a:cubicBezTo>
                <a:cubicBezTo>
                  <a:pt x="267740" y="18297"/>
                  <a:pt x="405662" y="215550"/>
                  <a:pt x="400638" y="312684"/>
                </a:cubicBezTo>
                <a:cubicBezTo>
                  <a:pt x="395614" y="409818"/>
                  <a:pt x="252884" y="562656"/>
                  <a:pt x="170822" y="584427"/>
                </a:cubicBezTo>
                <a:cubicBezTo>
                  <a:pt x="88761" y="606199"/>
                  <a:pt x="54429" y="519950"/>
                  <a:pt x="20097" y="433702"/>
                </a:cubicBezTo>
              </a:path>
            </a:pathLst>
          </a:custGeom>
          <a:noFill/>
          <a:ln>
            <a:tailEnd type="stealt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08D40-1204-9948-B0C2-AA9C41EFD3C1}"/>
              </a:ext>
            </a:extLst>
          </p:cNvPr>
          <p:cNvSpPr/>
          <p:nvPr/>
        </p:nvSpPr>
        <p:spPr>
          <a:xfrm>
            <a:off x="2940913" y="4168783"/>
            <a:ext cx="1172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Optimizer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F6D1AE5-257D-C640-A95B-AA2554A17AF5}"/>
              </a:ext>
            </a:extLst>
          </p:cNvPr>
          <p:cNvSpPr/>
          <p:nvPr/>
        </p:nvSpPr>
        <p:spPr>
          <a:xfrm>
            <a:off x="2441749" y="5843020"/>
            <a:ext cx="1393369" cy="7101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Access Methods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911F978-9FB5-234C-8CF5-B0E2019E013E}"/>
              </a:ext>
            </a:extLst>
          </p:cNvPr>
          <p:cNvSpPr/>
          <p:nvPr/>
        </p:nvSpPr>
        <p:spPr>
          <a:xfrm>
            <a:off x="3984174" y="5844693"/>
            <a:ext cx="1220872" cy="7085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 Manager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64A138-4BB3-FE4D-8F37-D5A0A880FD58}"/>
              </a:ext>
            </a:extLst>
          </p:cNvPr>
          <p:cNvSpPr/>
          <p:nvPr/>
        </p:nvSpPr>
        <p:spPr>
          <a:xfrm>
            <a:off x="5342376" y="5844694"/>
            <a:ext cx="1148860" cy="7085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Lock Manager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63CB7EE-60DF-7F4A-BC1A-4CBC52076242}"/>
              </a:ext>
            </a:extLst>
          </p:cNvPr>
          <p:cNvSpPr/>
          <p:nvPr/>
        </p:nvSpPr>
        <p:spPr>
          <a:xfrm>
            <a:off x="6628566" y="5843020"/>
            <a:ext cx="1177329" cy="7085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 Manager</a:t>
            </a:r>
          </a:p>
        </p:txBody>
      </p:sp>
      <p:sp>
        <p:nvSpPr>
          <p:cNvPr id="39" name="Up-Down Arrow 38">
            <a:extLst>
              <a:ext uri="{FF2B5EF4-FFF2-40B4-BE49-F238E27FC236}">
                <a16:creationId xmlns:a16="http://schemas.microsoft.com/office/drawing/2014/main" id="{9EE3D751-F87A-6F46-8673-0BD21C2B6F37}"/>
              </a:ext>
            </a:extLst>
          </p:cNvPr>
          <p:cNvSpPr/>
          <p:nvPr/>
        </p:nvSpPr>
        <p:spPr>
          <a:xfrm>
            <a:off x="4704304" y="4989006"/>
            <a:ext cx="351692" cy="664087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612F60-7BC8-FE4E-B614-867DB4F18575}"/>
              </a:ext>
            </a:extLst>
          </p:cNvPr>
          <p:cNvSpPr txBox="1"/>
          <p:nvPr/>
        </p:nvSpPr>
        <p:spPr>
          <a:xfrm>
            <a:off x="23162" y="4524187"/>
            <a:ext cx="897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Today+Lec</a:t>
            </a:r>
            <a:r>
              <a:rPr lang="en-US" dirty="0"/>
              <a:t> 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574919-A9EF-5144-9BA9-B21FE288DF7A}"/>
              </a:ext>
            </a:extLst>
          </p:cNvPr>
          <p:cNvSpPr txBox="1"/>
          <p:nvPr/>
        </p:nvSpPr>
        <p:spPr>
          <a:xfrm>
            <a:off x="2748252" y="6551546"/>
            <a:ext cx="89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Lec</a:t>
            </a:r>
            <a:r>
              <a:rPr lang="en-US" dirty="0"/>
              <a:t> 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E6183D-4657-E941-8CA5-27266AEB476F}"/>
              </a:ext>
            </a:extLst>
          </p:cNvPr>
          <p:cNvSpPr txBox="1"/>
          <p:nvPr/>
        </p:nvSpPr>
        <p:spPr>
          <a:xfrm>
            <a:off x="4029522" y="4169266"/>
            <a:ext cx="113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Lec</a:t>
            </a:r>
            <a:r>
              <a:rPr lang="en-US" dirty="0"/>
              <a:t> 9)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CBCA0-5974-CA48-85FC-81417D85C7AB}"/>
              </a:ext>
            </a:extLst>
          </p:cNvPr>
          <p:cNvSpPr/>
          <p:nvPr/>
        </p:nvSpPr>
        <p:spPr>
          <a:xfrm>
            <a:off x="2498452" y="4644677"/>
            <a:ext cx="2057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Lec</a:t>
            </a:r>
            <a:r>
              <a:rPr lang="en-US" dirty="0"/>
              <a:t> 7 – Join Algos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554C67-E686-2447-9043-66692C86C07F}"/>
              </a:ext>
            </a:extLst>
          </p:cNvPr>
          <p:cNvSpPr txBox="1"/>
          <p:nvPr/>
        </p:nvSpPr>
        <p:spPr>
          <a:xfrm>
            <a:off x="58154" y="3391620"/>
            <a:ext cx="89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3364209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A102D-4C7D-294C-A516-CDEE53F14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Processing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39F0-F370-7648-8DC3-75ED7C03A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Admission Control</a:t>
            </a:r>
          </a:p>
          <a:p>
            <a:r>
              <a:rPr lang="en-US" dirty="0"/>
              <a:t>Query Rewriting</a:t>
            </a:r>
          </a:p>
          <a:p>
            <a:r>
              <a:rPr lang="en-US" dirty="0"/>
              <a:t>Plan Formulation (SQL </a:t>
            </a:r>
            <a:r>
              <a:rPr lang="en-US" dirty="0">
                <a:sym typeface="Wingdings" pitchFamily="2" charset="2"/>
              </a:rPr>
              <a:t> Tree)</a:t>
            </a:r>
          </a:p>
          <a:p>
            <a:r>
              <a:rPr lang="en-US" dirty="0">
                <a:sym typeface="Wingdings" pitchFamily="2" charset="2"/>
              </a:rPr>
              <a:t>Optimization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974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8CD2C-7610-B345-915F-637E68169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Operators: Iterator Model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9F5569-729F-AB41-B1D8-C24F6CC04E7F}"/>
              </a:ext>
            </a:extLst>
          </p:cNvPr>
          <p:cNvGrpSpPr/>
          <p:nvPr/>
        </p:nvGrpSpPr>
        <p:grpSpPr>
          <a:xfrm>
            <a:off x="208381" y="1907341"/>
            <a:ext cx="5140859" cy="3935677"/>
            <a:chOff x="1244010" y="2639296"/>
            <a:chExt cx="2040873" cy="1916613"/>
          </a:xfrm>
          <a:effectLst/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9BA6FFF-1CD2-564E-B478-2DF8D100C8DF}"/>
                </a:ext>
              </a:extLst>
            </p:cNvPr>
            <p:cNvGrpSpPr/>
            <p:nvPr/>
          </p:nvGrpSpPr>
          <p:grpSpPr>
            <a:xfrm>
              <a:off x="1244010" y="2639296"/>
              <a:ext cx="2023208" cy="1916613"/>
              <a:chOff x="2138532" y="3234786"/>
              <a:chExt cx="2023208" cy="1916613"/>
            </a:xfrm>
            <a:solidFill>
              <a:schemeClr val="bg1"/>
            </a:soli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8757D0C-40F8-A842-AB8A-688318B30F5D}"/>
                  </a:ext>
                </a:extLst>
              </p:cNvPr>
              <p:cNvSpPr/>
              <p:nvPr/>
            </p:nvSpPr>
            <p:spPr>
              <a:xfrm>
                <a:off x="2138532" y="3234786"/>
                <a:ext cx="2023208" cy="1916613"/>
              </a:xfrm>
              <a:prstGeom prst="rect">
                <a:avLst/>
              </a:prstGeom>
              <a:grpFill/>
              <a:ln w="95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4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78D91F-3649-454C-ADDD-763ADB50ED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80355" y="3610683"/>
                <a:ext cx="1536061" cy="92333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Arial" panose="020B0604020202020204" pitchFamily="34" charset="0"/>
                  </a:rPr>
                  <a:t>⨝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 err="1">
                    <a:latin typeface="Arial" panose="020B0604020202020204" pitchFamily="34" charset="0"/>
                  </a:rPr>
                  <a:t>starName</a:t>
                </a:r>
                <a:r>
                  <a:rPr lang="en-US" altLang="en-US" sz="1800" dirty="0">
                    <a:latin typeface="Arial" panose="020B0604020202020204" pitchFamily="34" charset="0"/>
                  </a:rPr>
                  <a:t> = name</a:t>
                </a:r>
                <a:endParaRPr lang="en-US" altLang="en-US" sz="4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D63E2F-54F0-BC47-94EF-54AA6DF01E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8019" y="4249910"/>
                <a:ext cx="1371600" cy="36933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Arial" panose="020B0604020202020204" pitchFamily="34" charset="0"/>
                  </a:rPr>
                  <a:t>𝛔</a:t>
                </a:r>
                <a:r>
                  <a:rPr lang="en-US" altLang="en-US" sz="2400" baseline="-25000" dirty="0">
                    <a:latin typeface="Arial" panose="020B0604020202020204" pitchFamily="34" charset="0"/>
                  </a:rPr>
                  <a:t>birthday…</a:t>
                </a: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17C345-02CA-2D43-A402-64EE5555858A}"/>
                  </a:ext>
                </a:extLst>
              </p:cNvPr>
              <p:cNvSpPr txBox="1"/>
              <p:nvPr/>
            </p:nvSpPr>
            <p:spPr>
              <a:xfrm>
                <a:off x="2246811" y="4706366"/>
                <a:ext cx="1442808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movieStar</a:t>
                </a:r>
                <a:endParaRPr lang="en-US" dirty="0"/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47491319-C688-7F4C-950D-D4D14BA56ECA}"/>
                  </a:ext>
                </a:extLst>
              </p:cNvPr>
              <p:cNvCxnSpPr>
                <a:stCxn id="9" idx="0"/>
              </p:cNvCxnSpPr>
              <p:nvPr/>
            </p:nvCxnSpPr>
            <p:spPr>
              <a:xfrm flipV="1">
                <a:off x="3348386" y="3446679"/>
                <a:ext cx="177134" cy="164004"/>
              </a:xfrm>
              <a:prstGeom prst="straightConnector1">
                <a:avLst/>
              </a:prstGeom>
              <a:grpFill/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AAC0A243-DF56-7A48-B19F-681118455AF3}"/>
                  </a:ext>
                </a:extLst>
              </p:cNvPr>
              <p:cNvCxnSpPr/>
              <p:nvPr/>
            </p:nvCxnSpPr>
            <p:spPr>
              <a:xfrm flipV="1">
                <a:off x="2773473" y="4073854"/>
                <a:ext cx="177134" cy="164004"/>
              </a:xfrm>
              <a:prstGeom prst="straightConnector1">
                <a:avLst/>
              </a:prstGeom>
              <a:grpFill/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13BDC7B6-17FF-8C4C-9523-321EA844DF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76351" y="4465354"/>
                <a:ext cx="0" cy="254506"/>
              </a:xfrm>
              <a:prstGeom prst="straightConnector1">
                <a:avLst/>
              </a:prstGeom>
              <a:grpFill/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7752AF69-8233-0046-942D-B386F148E3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25520" y="4073854"/>
                <a:ext cx="212662" cy="213297"/>
              </a:xfrm>
              <a:prstGeom prst="straightConnector1">
                <a:avLst/>
              </a:prstGeom>
              <a:grpFill/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58604D-D439-E940-81B2-0B12B53BE7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5209" y="2639297"/>
              <a:ext cx="759674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2400" dirty="0">
                  <a:latin typeface="Arial" panose="020B0604020202020204" pitchFamily="34" charset="0"/>
                </a:rPr>
                <a:t>Π</a:t>
              </a:r>
              <a:r>
                <a:rPr lang="en-US" altLang="en-US" sz="2400" baseline="-25000" dirty="0" err="1">
                  <a:latin typeface="Arial" panose="020B0604020202020204" pitchFamily="34" charset="0"/>
                </a:rPr>
                <a:t>movieTitle</a:t>
              </a:r>
              <a:endParaRPr lang="en-US" altLang="en-US" sz="4400" baseline="-25000" dirty="0">
                <a:latin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4C2413-072A-F94B-9B9E-AA1DA52F12A4}"/>
                </a:ext>
              </a:extLst>
            </p:cNvPr>
            <p:cNvSpPr txBox="1"/>
            <p:nvPr/>
          </p:nvSpPr>
          <p:spPr>
            <a:xfrm>
              <a:off x="2576916" y="3640926"/>
              <a:ext cx="6449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starsIn</a:t>
              </a:r>
              <a:endParaRPr lang="en-US" dirty="0"/>
            </a:p>
          </p:txBody>
        </p:sp>
      </p:grpSp>
      <p:sp>
        <p:nvSpPr>
          <p:cNvPr id="26" name="Freeform 25">
            <a:extLst>
              <a:ext uri="{FF2B5EF4-FFF2-40B4-BE49-F238E27FC236}">
                <a16:creationId xmlns:a16="http://schemas.microsoft.com/office/drawing/2014/main" id="{45286489-9F28-2748-9264-DA2CF8564138}"/>
              </a:ext>
            </a:extLst>
          </p:cNvPr>
          <p:cNvSpPr/>
          <p:nvPr/>
        </p:nvSpPr>
        <p:spPr>
          <a:xfrm>
            <a:off x="995180" y="2356457"/>
            <a:ext cx="2785631" cy="2514600"/>
          </a:xfrm>
          <a:custGeom>
            <a:avLst/>
            <a:gdLst>
              <a:gd name="connsiteX0" fmla="*/ 88868 w 2950940"/>
              <a:gd name="connsiteY0" fmla="*/ 2523744 h 2523744"/>
              <a:gd name="connsiteX1" fmla="*/ 88868 w 2950940"/>
              <a:gd name="connsiteY1" fmla="*/ 2176272 h 2523744"/>
              <a:gd name="connsiteX2" fmla="*/ 1012412 w 2950940"/>
              <a:gd name="connsiteY2" fmla="*/ 1417320 h 2523744"/>
              <a:gd name="connsiteX3" fmla="*/ 2950940 w 2950940"/>
              <a:gd name="connsiteY3" fmla="*/ 0 h 2523744"/>
              <a:gd name="connsiteX0" fmla="*/ 4985 w 2867057"/>
              <a:gd name="connsiteY0" fmla="*/ 2523744 h 2523744"/>
              <a:gd name="connsiteX1" fmla="*/ 919385 w 2867057"/>
              <a:gd name="connsiteY1" fmla="*/ 2286000 h 2523744"/>
              <a:gd name="connsiteX2" fmla="*/ 928529 w 2867057"/>
              <a:gd name="connsiteY2" fmla="*/ 1417320 h 2523744"/>
              <a:gd name="connsiteX3" fmla="*/ 2867057 w 2867057"/>
              <a:gd name="connsiteY3" fmla="*/ 0 h 2523744"/>
              <a:gd name="connsiteX0" fmla="*/ 5667 w 2867739"/>
              <a:gd name="connsiteY0" fmla="*/ 2523744 h 2523744"/>
              <a:gd name="connsiteX1" fmla="*/ 920067 w 2867739"/>
              <a:gd name="connsiteY1" fmla="*/ 2286000 h 2523744"/>
              <a:gd name="connsiteX2" fmla="*/ 1587579 w 2867739"/>
              <a:gd name="connsiteY2" fmla="*/ 969264 h 2523744"/>
              <a:gd name="connsiteX3" fmla="*/ 2867739 w 2867739"/>
              <a:gd name="connsiteY3" fmla="*/ 0 h 2523744"/>
              <a:gd name="connsiteX0" fmla="*/ 17902 w 2230750"/>
              <a:gd name="connsiteY0" fmla="*/ 2551176 h 2551176"/>
              <a:gd name="connsiteX1" fmla="*/ 283078 w 2230750"/>
              <a:gd name="connsiteY1" fmla="*/ 2286000 h 2551176"/>
              <a:gd name="connsiteX2" fmla="*/ 950590 w 2230750"/>
              <a:gd name="connsiteY2" fmla="*/ 969264 h 2551176"/>
              <a:gd name="connsiteX3" fmla="*/ 2230750 w 2230750"/>
              <a:gd name="connsiteY3" fmla="*/ 0 h 2551176"/>
              <a:gd name="connsiteX0" fmla="*/ 24143 w 2236991"/>
              <a:gd name="connsiteY0" fmla="*/ 2551176 h 2551176"/>
              <a:gd name="connsiteX1" fmla="*/ 289319 w 2236991"/>
              <a:gd name="connsiteY1" fmla="*/ 2286000 h 2551176"/>
              <a:gd name="connsiteX2" fmla="*/ 1404887 w 2236991"/>
              <a:gd name="connsiteY2" fmla="*/ 1243584 h 2551176"/>
              <a:gd name="connsiteX3" fmla="*/ 2236991 w 2236991"/>
              <a:gd name="connsiteY3" fmla="*/ 0 h 2551176"/>
              <a:gd name="connsiteX0" fmla="*/ 24143 w 2785631"/>
              <a:gd name="connsiteY0" fmla="*/ 2514600 h 2514600"/>
              <a:gd name="connsiteX1" fmla="*/ 289319 w 2785631"/>
              <a:gd name="connsiteY1" fmla="*/ 2249424 h 2514600"/>
              <a:gd name="connsiteX2" fmla="*/ 1404887 w 2785631"/>
              <a:gd name="connsiteY2" fmla="*/ 1207008 h 2514600"/>
              <a:gd name="connsiteX3" fmla="*/ 2785631 w 2785631"/>
              <a:gd name="connsiteY3" fmla="*/ 0 h 2514600"/>
              <a:gd name="connsiteX0" fmla="*/ 24143 w 2785631"/>
              <a:gd name="connsiteY0" fmla="*/ 2514600 h 2514600"/>
              <a:gd name="connsiteX1" fmla="*/ 289319 w 2785631"/>
              <a:gd name="connsiteY1" fmla="*/ 2249424 h 2514600"/>
              <a:gd name="connsiteX2" fmla="*/ 1404887 w 2785631"/>
              <a:gd name="connsiteY2" fmla="*/ 1207008 h 2514600"/>
              <a:gd name="connsiteX3" fmla="*/ 2785631 w 2785631"/>
              <a:gd name="connsiteY3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631" h="2514600">
                <a:moveTo>
                  <a:pt x="24143" y="2514600"/>
                </a:moveTo>
                <a:cubicBezTo>
                  <a:pt x="-52819" y="2433066"/>
                  <a:pt x="59195" y="2467356"/>
                  <a:pt x="289319" y="2249424"/>
                </a:cubicBezTo>
                <a:cubicBezTo>
                  <a:pt x="519443" y="2031492"/>
                  <a:pt x="927875" y="1569720"/>
                  <a:pt x="1404887" y="1207008"/>
                </a:cubicBezTo>
                <a:cubicBezTo>
                  <a:pt x="1881899" y="844296"/>
                  <a:pt x="2768105" y="618744"/>
                  <a:pt x="2785631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stealt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24143 w 2785631"/>
                      <a:gd name="connsiteY0" fmla="*/ 2514600 h 2514600"/>
                      <a:gd name="connsiteX1" fmla="*/ 289319 w 2785631"/>
                      <a:gd name="connsiteY1" fmla="*/ 2249424 h 2514600"/>
                      <a:gd name="connsiteX2" fmla="*/ 1404887 w 2785631"/>
                      <a:gd name="connsiteY2" fmla="*/ 1207008 h 2514600"/>
                      <a:gd name="connsiteX3" fmla="*/ 2785631 w 2785631"/>
                      <a:gd name="connsiteY3" fmla="*/ 0 h 2514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5631" h="2514600" extrusionOk="0">
                        <a:moveTo>
                          <a:pt x="24143" y="2514600"/>
                        </a:moveTo>
                        <a:cubicBezTo>
                          <a:pt x="-76351" y="2418551"/>
                          <a:pt x="26856" y="2479493"/>
                          <a:pt x="289319" y="2249424"/>
                        </a:cubicBezTo>
                        <a:cubicBezTo>
                          <a:pt x="694837" y="2068417"/>
                          <a:pt x="768818" y="1574778"/>
                          <a:pt x="1404887" y="1207008"/>
                        </a:cubicBezTo>
                        <a:cubicBezTo>
                          <a:pt x="1854933" y="870629"/>
                          <a:pt x="2760652" y="659936"/>
                          <a:pt x="2785631" y="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C94B411-8855-984E-876F-7FE4DFF2A5AE}"/>
              </a:ext>
            </a:extLst>
          </p:cNvPr>
          <p:cNvSpPr/>
          <p:nvPr/>
        </p:nvSpPr>
        <p:spPr>
          <a:xfrm flipH="1">
            <a:off x="3780811" y="2356457"/>
            <a:ext cx="326132" cy="1635395"/>
          </a:xfrm>
          <a:custGeom>
            <a:avLst/>
            <a:gdLst>
              <a:gd name="connsiteX0" fmla="*/ 88868 w 2950940"/>
              <a:gd name="connsiteY0" fmla="*/ 2523744 h 2523744"/>
              <a:gd name="connsiteX1" fmla="*/ 88868 w 2950940"/>
              <a:gd name="connsiteY1" fmla="*/ 2176272 h 2523744"/>
              <a:gd name="connsiteX2" fmla="*/ 1012412 w 2950940"/>
              <a:gd name="connsiteY2" fmla="*/ 1417320 h 2523744"/>
              <a:gd name="connsiteX3" fmla="*/ 2950940 w 2950940"/>
              <a:gd name="connsiteY3" fmla="*/ 0 h 2523744"/>
              <a:gd name="connsiteX0" fmla="*/ 4985 w 2867057"/>
              <a:gd name="connsiteY0" fmla="*/ 2523744 h 2523744"/>
              <a:gd name="connsiteX1" fmla="*/ 919385 w 2867057"/>
              <a:gd name="connsiteY1" fmla="*/ 2286000 h 2523744"/>
              <a:gd name="connsiteX2" fmla="*/ 928529 w 2867057"/>
              <a:gd name="connsiteY2" fmla="*/ 1417320 h 2523744"/>
              <a:gd name="connsiteX3" fmla="*/ 2867057 w 2867057"/>
              <a:gd name="connsiteY3" fmla="*/ 0 h 2523744"/>
              <a:gd name="connsiteX0" fmla="*/ 5667 w 2867739"/>
              <a:gd name="connsiteY0" fmla="*/ 2523744 h 2523744"/>
              <a:gd name="connsiteX1" fmla="*/ 920067 w 2867739"/>
              <a:gd name="connsiteY1" fmla="*/ 2286000 h 2523744"/>
              <a:gd name="connsiteX2" fmla="*/ 1587579 w 2867739"/>
              <a:gd name="connsiteY2" fmla="*/ 969264 h 2523744"/>
              <a:gd name="connsiteX3" fmla="*/ 2867739 w 2867739"/>
              <a:gd name="connsiteY3" fmla="*/ 0 h 2523744"/>
              <a:gd name="connsiteX0" fmla="*/ 17902 w 2230750"/>
              <a:gd name="connsiteY0" fmla="*/ 2551176 h 2551176"/>
              <a:gd name="connsiteX1" fmla="*/ 283078 w 2230750"/>
              <a:gd name="connsiteY1" fmla="*/ 2286000 h 2551176"/>
              <a:gd name="connsiteX2" fmla="*/ 950590 w 2230750"/>
              <a:gd name="connsiteY2" fmla="*/ 969264 h 2551176"/>
              <a:gd name="connsiteX3" fmla="*/ 2230750 w 2230750"/>
              <a:gd name="connsiteY3" fmla="*/ 0 h 2551176"/>
              <a:gd name="connsiteX0" fmla="*/ 24143 w 2236991"/>
              <a:gd name="connsiteY0" fmla="*/ 2551176 h 2551176"/>
              <a:gd name="connsiteX1" fmla="*/ 289319 w 2236991"/>
              <a:gd name="connsiteY1" fmla="*/ 2286000 h 2551176"/>
              <a:gd name="connsiteX2" fmla="*/ 1404887 w 2236991"/>
              <a:gd name="connsiteY2" fmla="*/ 1243584 h 2551176"/>
              <a:gd name="connsiteX3" fmla="*/ 2236991 w 2236991"/>
              <a:gd name="connsiteY3" fmla="*/ 0 h 2551176"/>
              <a:gd name="connsiteX0" fmla="*/ 24143 w 2785631"/>
              <a:gd name="connsiteY0" fmla="*/ 2514600 h 2514600"/>
              <a:gd name="connsiteX1" fmla="*/ 289319 w 2785631"/>
              <a:gd name="connsiteY1" fmla="*/ 2249424 h 2514600"/>
              <a:gd name="connsiteX2" fmla="*/ 1404887 w 2785631"/>
              <a:gd name="connsiteY2" fmla="*/ 1207008 h 2514600"/>
              <a:gd name="connsiteX3" fmla="*/ 2785631 w 2785631"/>
              <a:gd name="connsiteY3" fmla="*/ 0 h 2514600"/>
              <a:gd name="connsiteX0" fmla="*/ 24143 w 2785631"/>
              <a:gd name="connsiteY0" fmla="*/ 2514600 h 2514600"/>
              <a:gd name="connsiteX1" fmla="*/ 289319 w 2785631"/>
              <a:gd name="connsiteY1" fmla="*/ 2249424 h 2514600"/>
              <a:gd name="connsiteX2" fmla="*/ 1404887 w 2785631"/>
              <a:gd name="connsiteY2" fmla="*/ 1207008 h 2514600"/>
              <a:gd name="connsiteX3" fmla="*/ 2785631 w 2785631"/>
              <a:gd name="connsiteY3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631" h="2514600">
                <a:moveTo>
                  <a:pt x="24143" y="2514600"/>
                </a:moveTo>
                <a:cubicBezTo>
                  <a:pt x="-52819" y="2433066"/>
                  <a:pt x="59195" y="2467356"/>
                  <a:pt x="289319" y="2249424"/>
                </a:cubicBezTo>
                <a:cubicBezTo>
                  <a:pt x="519443" y="2031492"/>
                  <a:pt x="927875" y="1569720"/>
                  <a:pt x="1404887" y="1207008"/>
                </a:cubicBezTo>
                <a:cubicBezTo>
                  <a:pt x="1881899" y="844296"/>
                  <a:pt x="2768105" y="618744"/>
                  <a:pt x="2785631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stealt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24143 w 2785631"/>
                      <a:gd name="connsiteY0" fmla="*/ 2514600 h 2514600"/>
                      <a:gd name="connsiteX1" fmla="*/ 289319 w 2785631"/>
                      <a:gd name="connsiteY1" fmla="*/ 2249424 h 2514600"/>
                      <a:gd name="connsiteX2" fmla="*/ 1404887 w 2785631"/>
                      <a:gd name="connsiteY2" fmla="*/ 1207008 h 2514600"/>
                      <a:gd name="connsiteX3" fmla="*/ 2785631 w 2785631"/>
                      <a:gd name="connsiteY3" fmla="*/ 0 h 2514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5631" h="2514600" extrusionOk="0">
                        <a:moveTo>
                          <a:pt x="24143" y="2514600"/>
                        </a:moveTo>
                        <a:cubicBezTo>
                          <a:pt x="-76351" y="2418551"/>
                          <a:pt x="26856" y="2479493"/>
                          <a:pt x="289319" y="2249424"/>
                        </a:cubicBezTo>
                        <a:cubicBezTo>
                          <a:pt x="694837" y="2068417"/>
                          <a:pt x="768818" y="1574778"/>
                          <a:pt x="1404887" y="1207008"/>
                        </a:cubicBezTo>
                        <a:cubicBezTo>
                          <a:pt x="1854933" y="870629"/>
                          <a:pt x="2760652" y="659936"/>
                          <a:pt x="2785631" y="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435396-0998-1E4C-BFB5-586DF50BA3A8}"/>
              </a:ext>
            </a:extLst>
          </p:cNvPr>
          <p:cNvSpPr txBox="1"/>
          <p:nvPr/>
        </p:nvSpPr>
        <p:spPr>
          <a:xfrm>
            <a:off x="2606040" y="4434256"/>
            <a:ext cx="1709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flows from bottom to top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D020CA-253C-6A48-ABC6-C6E34C741B53}"/>
              </a:ext>
            </a:extLst>
          </p:cNvPr>
          <p:cNvSpPr txBox="1"/>
          <p:nvPr/>
        </p:nvSpPr>
        <p:spPr>
          <a:xfrm>
            <a:off x="5486400" y="1691640"/>
            <a:ext cx="3520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operator implements a simple iterator interface:</a:t>
            </a:r>
          </a:p>
          <a:p>
            <a:endParaRPr lang="en-US" dirty="0"/>
          </a:p>
          <a:p>
            <a:r>
              <a:rPr lang="en-US" dirty="0"/>
              <a:t>	open(params)</a:t>
            </a:r>
          </a:p>
          <a:p>
            <a:r>
              <a:rPr lang="en-US" dirty="0"/>
              <a:t>	</a:t>
            </a:r>
            <a:r>
              <a:rPr lang="en-US" dirty="0" err="1"/>
              <a:t>getNext</a:t>
            </a:r>
            <a:r>
              <a:rPr lang="en-US" dirty="0"/>
              <a:t>() </a:t>
            </a:r>
            <a:r>
              <a:rPr lang="en-US" dirty="0">
                <a:sym typeface="Wingdings" pitchFamily="2" charset="2"/>
              </a:rPr>
              <a:t> record</a:t>
            </a:r>
          </a:p>
          <a:p>
            <a:r>
              <a:rPr lang="en-US" dirty="0">
                <a:sym typeface="Wingdings" pitchFamily="2" charset="2"/>
              </a:rPr>
              <a:t>	close()  cleanup 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Any iterator can compose with any other iterator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29FA36-B94A-9A42-B6E7-0BD61C2F3028}"/>
              </a:ext>
            </a:extLst>
          </p:cNvPr>
          <p:cNvSpPr txBox="1"/>
          <p:nvPr/>
        </p:nvSpPr>
        <p:spPr>
          <a:xfrm>
            <a:off x="5586984" y="4434256"/>
            <a:ext cx="34996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it1 = </a:t>
            </a:r>
            <a:r>
              <a:rPr lang="en-US" dirty="0" err="1"/>
              <a:t>Scan.open</a:t>
            </a:r>
            <a:r>
              <a:rPr lang="en-US" dirty="0"/>
              <a:t>(“</a:t>
            </a:r>
            <a:r>
              <a:rPr lang="en-US" dirty="0" err="1"/>
              <a:t>movieStar</a:t>
            </a:r>
            <a:r>
              <a:rPr lang="en-US" dirty="0"/>
              <a:t>”, …)</a:t>
            </a:r>
          </a:p>
          <a:p>
            <a:r>
              <a:rPr lang="en-US" dirty="0"/>
              <a:t>it2 = </a:t>
            </a:r>
            <a:r>
              <a:rPr lang="en-US" dirty="0" err="1"/>
              <a:t>Filter.open</a:t>
            </a:r>
            <a:r>
              <a:rPr lang="en-US" dirty="0"/>
              <a:t>(it1, </a:t>
            </a:r>
            <a:r>
              <a:rPr lang="en-US" dirty="0" err="1"/>
              <a:t>bday</a:t>
            </a:r>
            <a:r>
              <a:rPr lang="en-US" dirty="0"/>
              <a:t>=x, …)</a:t>
            </a:r>
          </a:p>
          <a:p>
            <a:r>
              <a:rPr lang="en-US" dirty="0"/>
              <a:t>it3 = </a:t>
            </a:r>
            <a:r>
              <a:rPr lang="en-US" dirty="0" err="1"/>
              <a:t>Scan.open</a:t>
            </a:r>
            <a:r>
              <a:rPr lang="en-US" dirty="0"/>
              <a:t>(“</a:t>
            </a:r>
            <a:r>
              <a:rPr lang="en-US" dirty="0" err="1"/>
              <a:t>starsIn</a:t>
            </a:r>
            <a:r>
              <a:rPr lang="en-US" dirty="0"/>
              <a:t>”, …)</a:t>
            </a:r>
          </a:p>
          <a:p>
            <a:r>
              <a:rPr lang="en-US" dirty="0"/>
              <a:t>it4 = </a:t>
            </a:r>
            <a:r>
              <a:rPr lang="en-US" dirty="0" err="1"/>
              <a:t>Join.open</a:t>
            </a:r>
            <a:r>
              <a:rPr lang="en-US" dirty="0"/>
              <a:t>(it2, it3, </a:t>
            </a:r>
          </a:p>
          <a:p>
            <a:r>
              <a:rPr lang="en-US" dirty="0"/>
              <a:t>         </a:t>
            </a:r>
            <a:r>
              <a:rPr lang="en-US" dirty="0" err="1"/>
              <a:t>starName</a:t>
            </a:r>
            <a:r>
              <a:rPr lang="en-US" dirty="0"/>
              <a:t>=name)</a:t>
            </a:r>
          </a:p>
          <a:p>
            <a:r>
              <a:rPr lang="en-US" dirty="0"/>
              <a:t>it5 = </a:t>
            </a:r>
            <a:r>
              <a:rPr lang="en-US" dirty="0" err="1"/>
              <a:t>Proj.open</a:t>
            </a:r>
            <a:r>
              <a:rPr lang="en-US" dirty="0"/>
              <a:t>(it4, </a:t>
            </a:r>
            <a:r>
              <a:rPr lang="en-US" dirty="0" err="1"/>
              <a:t>movieTitle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13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/>
      <p:bldP spid="3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97B8C-DE79-7645-A5C4-6C996D7C3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0F0470-1F8D-5445-B352-9A3EDE924181}"/>
              </a:ext>
            </a:extLst>
          </p:cNvPr>
          <p:cNvSpPr txBox="1"/>
          <p:nvPr/>
        </p:nvSpPr>
        <p:spPr>
          <a:xfrm>
            <a:off x="338328" y="1417638"/>
            <a:ext cx="34996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it1 = </a:t>
            </a:r>
            <a:r>
              <a:rPr lang="en-US" dirty="0" err="1"/>
              <a:t>Scan.open</a:t>
            </a:r>
            <a:r>
              <a:rPr lang="en-US" dirty="0"/>
              <a:t>(“</a:t>
            </a:r>
            <a:r>
              <a:rPr lang="en-US" dirty="0" err="1"/>
              <a:t>movieStar</a:t>
            </a:r>
            <a:r>
              <a:rPr lang="en-US" dirty="0"/>
              <a:t>”, …)</a:t>
            </a:r>
          </a:p>
          <a:p>
            <a:r>
              <a:rPr lang="en-US" dirty="0"/>
              <a:t>it2 = </a:t>
            </a:r>
            <a:r>
              <a:rPr lang="en-US" dirty="0" err="1"/>
              <a:t>Filter.open</a:t>
            </a:r>
            <a:r>
              <a:rPr lang="en-US" dirty="0"/>
              <a:t>(it1, </a:t>
            </a:r>
            <a:r>
              <a:rPr lang="en-US" dirty="0" err="1"/>
              <a:t>bday</a:t>
            </a:r>
            <a:r>
              <a:rPr lang="en-US" dirty="0"/>
              <a:t>=x, …)</a:t>
            </a:r>
          </a:p>
          <a:p>
            <a:r>
              <a:rPr lang="en-US" dirty="0"/>
              <a:t>it3 = </a:t>
            </a:r>
            <a:r>
              <a:rPr lang="en-US" dirty="0" err="1"/>
              <a:t>Scan.open</a:t>
            </a:r>
            <a:r>
              <a:rPr lang="en-US" dirty="0"/>
              <a:t>(“</a:t>
            </a:r>
            <a:r>
              <a:rPr lang="en-US" dirty="0" err="1"/>
              <a:t>starsIn</a:t>
            </a:r>
            <a:r>
              <a:rPr lang="en-US" dirty="0"/>
              <a:t>”, …)</a:t>
            </a:r>
          </a:p>
          <a:p>
            <a:r>
              <a:rPr lang="en-US" dirty="0"/>
              <a:t>it4 = </a:t>
            </a:r>
            <a:r>
              <a:rPr lang="en-US" dirty="0" err="1"/>
              <a:t>Join.open</a:t>
            </a:r>
            <a:r>
              <a:rPr lang="en-US" dirty="0"/>
              <a:t>(it2, it3, </a:t>
            </a:r>
          </a:p>
          <a:p>
            <a:r>
              <a:rPr lang="en-US" dirty="0"/>
              <a:t>         </a:t>
            </a:r>
            <a:r>
              <a:rPr lang="en-US" dirty="0" err="1"/>
              <a:t>starName</a:t>
            </a:r>
            <a:r>
              <a:rPr lang="en-US" dirty="0"/>
              <a:t>=name)</a:t>
            </a:r>
          </a:p>
          <a:p>
            <a:r>
              <a:rPr lang="en-US" dirty="0"/>
              <a:t>it5 = </a:t>
            </a:r>
            <a:r>
              <a:rPr lang="en-US" dirty="0" err="1"/>
              <a:t>Proj.open</a:t>
            </a:r>
            <a:r>
              <a:rPr lang="en-US" dirty="0"/>
              <a:t>(it4, </a:t>
            </a:r>
            <a:r>
              <a:rPr lang="en-US" dirty="0" err="1"/>
              <a:t>movieTitle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D4F440-1DD8-B04F-805A-7CCBF74A6A28}"/>
              </a:ext>
            </a:extLst>
          </p:cNvPr>
          <p:cNvSpPr txBox="1"/>
          <p:nvPr/>
        </p:nvSpPr>
        <p:spPr>
          <a:xfrm>
            <a:off x="4365849" y="1941535"/>
            <a:ext cx="105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89DABD-BF74-644B-B035-03DCF0EDDF7E}"/>
              </a:ext>
            </a:extLst>
          </p:cNvPr>
          <p:cNvSpPr txBox="1"/>
          <p:nvPr/>
        </p:nvSpPr>
        <p:spPr>
          <a:xfrm>
            <a:off x="4365849" y="3051963"/>
            <a:ext cx="105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351EBD-820C-6B4E-8FFD-DC8444D0CE9F}"/>
              </a:ext>
            </a:extLst>
          </p:cNvPr>
          <p:cNvSpPr txBox="1"/>
          <p:nvPr/>
        </p:nvSpPr>
        <p:spPr>
          <a:xfrm>
            <a:off x="5081944" y="4118895"/>
            <a:ext cx="105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D872F2-5645-764B-B9DB-7563730BB2FC}"/>
              </a:ext>
            </a:extLst>
          </p:cNvPr>
          <p:cNvSpPr txBox="1"/>
          <p:nvPr/>
        </p:nvSpPr>
        <p:spPr>
          <a:xfrm>
            <a:off x="3691646" y="4111698"/>
            <a:ext cx="105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0E131C-C792-DE40-8F3B-EA9A9A018DDE}"/>
              </a:ext>
            </a:extLst>
          </p:cNvPr>
          <p:cNvSpPr txBox="1"/>
          <p:nvPr/>
        </p:nvSpPr>
        <p:spPr>
          <a:xfrm>
            <a:off x="3691646" y="5255696"/>
            <a:ext cx="105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E120AD5-75CB-2F4C-90CC-27C47CB0ECC3}"/>
              </a:ext>
            </a:extLst>
          </p:cNvPr>
          <p:cNvCxnSpPr>
            <a:cxnSpLocks/>
          </p:cNvCxnSpPr>
          <p:nvPr/>
        </p:nvCxnSpPr>
        <p:spPr>
          <a:xfrm flipV="1">
            <a:off x="3904052" y="4481031"/>
            <a:ext cx="0" cy="7746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EA198F2-B88D-F548-8F5E-C50A63816C03}"/>
              </a:ext>
            </a:extLst>
          </p:cNvPr>
          <p:cNvCxnSpPr>
            <a:cxnSpLocks/>
          </p:cNvCxnSpPr>
          <p:nvPr/>
        </p:nvCxnSpPr>
        <p:spPr>
          <a:xfrm flipV="1">
            <a:off x="4075502" y="3448963"/>
            <a:ext cx="420298" cy="6955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671676B-E902-3D4A-9F2C-3C617C14D257}"/>
              </a:ext>
            </a:extLst>
          </p:cNvPr>
          <p:cNvCxnSpPr>
            <a:cxnSpLocks/>
          </p:cNvCxnSpPr>
          <p:nvPr/>
        </p:nvCxnSpPr>
        <p:spPr>
          <a:xfrm flipV="1">
            <a:off x="4576542" y="2246473"/>
            <a:ext cx="0" cy="8054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8402302-8E50-BB4F-9911-5320634A7BAB}"/>
              </a:ext>
            </a:extLst>
          </p:cNvPr>
          <p:cNvCxnSpPr>
            <a:cxnSpLocks/>
          </p:cNvCxnSpPr>
          <p:nvPr/>
        </p:nvCxnSpPr>
        <p:spPr>
          <a:xfrm flipH="1" flipV="1">
            <a:off x="4702522" y="3436706"/>
            <a:ext cx="413764" cy="7078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615D3CD-D14B-7940-961E-DBECEA6B2665}"/>
              </a:ext>
            </a:extLst>
          </p:cNvPr>
          <p:cNvSpPr txBox="1"/>
          <p:nvPr/>
        </p:nvSpPr>
        <p:spPr>
          <a:xfrm>
            <a:off x="5868394" y="1509259"/>
            <a:ext cx="119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getNext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8" name="Graphic 27" descr="Office worker female with solid fill">
            <a:extLst>
              <a:ext uri="{FF2B5EF4-FFF2-40B4-BE49-F238E27FC236}">
                <a16:creationId xmlns:a16="http://schemas.microsoft.com/office/drawing/2014/main" id="{BD448BC7-13FF-784C-8028-A7CC14480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1277" y="1316402"/>
            <a:ext cx="914400" cy="9144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CD87E62-02D8-B74D-A890-A67F5C1DBDD1}"/>
              </a:ext>
            </a:extLst>
          </p:cNvPr>
          <p:cNvSpPr txBox="1"/>
          <p:nvPr/>
        </p:nvSpPr>
        <p:spPr>
          <a:xfrm>
            <a:off x="4824287" y="2938506"/>
            <a:ext cx="119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getNext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521E8D-0452-1341-846F-14A0A4E93D18}"/>
              </a:ext>
            </a:extLst>
          </p:cNvPr>
          <p:cNvSpPr txBox="1"/>
          <p:nvPr/>
        </p:nvSpPr>
        <p:spPr>
          <a:xfrm>
            <a:off x="2746068" y="4107527"/>
            <a:ext cx="119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getNext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7E9E07-C700-A748-8E72-B0221B507631}"/>
              </a:ext>
            </a:extLst>
          </p:cNvPr>
          <p:cNvSpPr txBox="1"/>
          <p:nvPr/>
        </p:nvSpPr>
        <p:spPr>
          <a:xfrm>
            <a:off x="2680646" y="5223040"/>
            <a:ext cx="119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getNext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2" name="Can 31">
            <a:extLst>
              <a:ext uri="{FF2B5EF4-FFF2-40B4-BE49-F238E27FC236}">
                <a16:creationId xmlns:a16="http://schemas.microsoft.com/office/drawing/2014/main" id="{BFB8285F-761D-AC4C-81EF-E1561150AB01}"/>
              </a:ext>
            </a:extLst>
          </p:cNvPr>
          <p:cNvSpPr/>
          <p:nvPr/>
        </p:nvSpPr>
        <p:spPr>
          <a:xfrm>
            <a:off x="3288933" y="5780417"/>
            <a:ext cx="1230237" cy="6615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movieStar</a:t>
            </a:r>
            <a:endParaRPr lang="en-US" dirty="0"/>
          </a:p>
        </p:txBody>
      </p:sp>
      <p:sp>
        <p:nvSpPr>
          <p:cNvPr id="33" name="Can 32">
            <a:extLst>
              <a:ext uri="{FF2B5EF4-FFF2-40B4-BE49-F238E27FC236}">
                <a16:creationId xmlns:a16="http://schemas.microsoft.com/office/drawing/2014/main" id="{CC7EF15B-9BF1-DB41-B7BA-4C23DDEB92E5}"/>
              </a:ext>
            </a:extLst>
          </p:cNvPr>
          <p:cNvSpPr/>
          <p:nvPr/>
        </p:nvSpPr>
        <p:spPr>
          <a:xfrm>
            <a:off x="5191914" y="4594163"/>
            <a:ext cx="1230237" cy="6615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starsIn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0976EC-5DC4-E645-8100-AD7F4390A681}"/>
              </a:ext>
            </a:extLst>
          </p:cNvPr>
          <p:cNvSpPr txBox="1"/>
          <p:nvPr/>
        </p:nvSpPr>
        <p:spPr>
          <a:xfrm>
            <a:off x="4036502" y="4733226"/>
            <a:ext cx="1191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“Brad Pitt”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4C9838F-2D05-2B4A-A419-0D3BDFE120B0}"/>
              </a:ext>
            </a:extLst>
          </p:cNvPr>
          <p:cNvSpPr txBox="1"/>
          <p:nvPr/>
        </p:nvSpPr>
        <p:spPr>
          <a:xfrm>
            <a:off x="3437487" y="3297434"/>
            <a:ext cx="1191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“Brad Pitt”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70F75F-6319-224C-9C7A-14B10C0DF0A3}"/>
              </a:ext>
            </a:extLst>
          </p:cNvPr>
          <p:cNvSpPr txBox="1"/>
          <p:nvPr/>
        </p:nvSpPr>
        <p:spPr>
          <a:xfrm>
            <a:off x="6358525" y="3935248"/>
            <a:ext cx="1191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”Ad Astra”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138DBB-0C2C-DD40-8CB7-6D2AF67E2202}"/>
              </a:ext>
            </a:extLst>
          </p:cNvPr>
          <p:cNvSpPr txBox="1"/>
          <p:nvPr/>
        </p:nvSpPr>
        <p:spPr>
          <a:xfrm>
            <a:off x="4880032" y="2444997"/>
            <a:ext cx="2669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(”Brad Pitt”, “Ad Astra”)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989122D-B1B6-B048-95AD-A75B2EB05390}"/>
              </a:ext>
            </a:extLst>
          </p:cNvPr>
          <p:cNvSpPr txBox="1"/>
          <p:nvPr/>
        </p:nvSpPr>
        <p:spPr>
          <a:xfrm>
            <a:off x="5061171" y="3710198"/>
            <a:ext cx="119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getNext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7F79E8D-57A4-094A-8C2D-BBC8FC522174}"/>
              </a:ext>
            </a:extLst>
          </p:cNvPr>
          <p:cNvSpPr txBox="1"/>
          <p:nvPr/>
        </p:nvSpPr>
        <p:spPr>
          <a:xfrm>
            <a:off x="3856972" y="1585571"/>
            <a:ext cx="2669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(”Brad Pitt”)</a:t>
            </a:r>
          </a:p>
        </p:txBody>
      </p:sp>
    </p:spTree>
    <p:extLst>
      <p:ext uri="{BB962C8B-B14F-4D97-AF65-F5344CB8AC3E}">
        <p14:creationId xmlns:p14="http://schemas.microsoft.com/office/powerpoint/2010/main" val="15340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/>
      <p:bldP spid="31" grpId="0"/>
      <p:bldP spid="34" grpId="0"/>
      <p:bldP spid="35" grpId="0"/>
      <p:bldP spid="36" grpId="0"/>
      <p:bldP spid="37" grpId="0"/>
      <p:bldP spid="3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8CD2C-7610-B345-915F-637E68169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135" y="-30103"/>
            <a:ext cx="5202377" cy="1143000"/>
          </a:xfrm>
        </p:spPr>
        <p:txBody>
          <a:bodyPr/>
          <a:lstStyle/>
          <a:p>
            <a:r>
              <a:rPr lang="en-US" dirty="0" err="1"/>
              <a:t>GoDB</a:t>
            </a:r>
            <a:r>
              <a:rPr lang="en-US" dirty="0"/>
              <a:t> Iterator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0B5BED-607C-D5BF-5377-9ABBFC62DC27}"/>
              </a:ext>
            </a:extLst>
          </p:cNvPr>
          <p:cNvGrpSpPr/>
          <p:nvPr/>
        </p:nvGrpSpPr>
        <p:grpSpPr>
          <a:xfrm>
            <a:off x="263417" y="401524"/>
            <a:ext cx="3127719" cy="2269851"/>
            <a:chOff x="263417" y="401524"/>
            <a:chExt cx="4868110" cy="353288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79F5569-729F-AB41-B1D8-C24F6CC04E7F}"/>
                </a:ext>
              </a:extLst>
            </p:cNvPr>
            <p:cNvGrpSpPr/>
            <p:nvPr/>
          </p:nvGrpSpPr>
          <p:grpSpPr>
            <a:xfrm>
              <a:off x="263417" y="401524"/>
              <a:ext cx="4868110" cy="3452953"/>
              <a:chOff x="1352289" y="2639297"/>
              <a:chExt cx="1932594" cy="1681534"/>
            </a:xfrm>
            <a:effectLst/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9BA6FFF-1CD2-564E-B478-2DF8D100C8DF}"/>
                  </a:ext>
                </a:extLst>
              </p:cNvPr>
              <p:cNvGrpSpPr/>
              <p:nvPr/>
            </p:nvGrpSpPr>
            <p:grpSpPr>
              <a:xfrm>
                <a:off x="1352289" y="2851189"/>
                <a:ext cx="1869605" cy="1469642"/>
                <a:chOff x="2246811" y="3446679"/>
                <a:chExt cx="1869605" cy="1469642"/>
              </a:xfrm>
              <a:solidFill>
                <a:schemeClr val="bg1"/>
              </a:solidFill>
            </p:grpSpPr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378D91F-3649-454C-ADDD-763ADB50ED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80355" y="3610683"/>
                  <a:ext cx="1536061" cy="32659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dirty="0">
                      <a:latin typeface="Arial" panose="020B0604020202020204" pitchFamily="34" charset="0"/>
                    </a:rPr>
                    <a:t>⨝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dirty="0" err="1">
                      <a:latin typeface="Arial" panose="020B0604020202020204" pitchFamily="34" charset="0"/>
                    </a:rPr>
                    <a:t>starName</a:t>
                  </a:r>
                  <a:r>
                    <a:rPr lang="en-US" altLang="en-US" sz="1200" dirty="0">
                      <a:latin typeface="Arial" panose="020B0604020202020204" pitchFamily="34" charset="0"/>
                    </a:rPr>
                    <a:t> = name</a:t>
                  </a:r>
                  <a:endParaRPr lang="en-US" altLang="en-US" sz="28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FD63E2F-54F0-BC47-94EF-54AA6DF01EA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26686" y="4249910"/>
                  <a:ext cx="647842" cy="18662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dirty="0">
                      <a:latin typeface="Arial" panose="020B0604020202020204" pitchFamily="34" charset="0"/>
                    </a:rPr>
                    <a:t>𝛔</a:t>
                  </a:r>
                  <a:r>
                    <a:rPr lang="en-US" altLang="en-US" sz="1600" baseline="-25000" dirty="0">
                      <a:latin typeface="Arial" panose="020B0604020202020204" pitchFamily="34" charset="0"/>
                    </a:rPr>
                    <a:t>birthday…</a:t>
                  </a:r>
                  <a:endParaRPr lang="en-US" altLang="en-US" sz="16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417C345-02CA-2D43-A402-64EE5555858A}"/>
                    </a:ext>
                  </a:extLst>
                </p:cNvPr>
                <p:cNvSpPr txBox="1"/>
                <p:nvPr/>
              </p:nvSpPr>
              <p:spPr>
                <a:xfrm>
                  <a:off x="2246811" y="4706366"/>
                  <a:ext cx="1442808" cy="20995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err="1"/>
                    <a:t>movieStar</a:t>
                  </a:r>
                  <a:endParaRPr lang="en-US" sz="1200" dirty="0"/>
                </a:p>
              </p:txBody>
            </p: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47491319-C688-7F4C-950D-D4D14BA56ECA}"/>
                    </a:ext>
                  </a:extLst>
                </p:cNvPr>
                <p:cNvCxnSpPr>
                  <a:stCxn id="9" idx="0"/>
                </p:cNvCxnSpPr>
                <p:nvPr/>
              </p:nvCxnSpPr>
              <p:spPr>
                <a:xfrm flipV="1">
                  <a:off x="3348385" y="3446679"/>
                  <a:ext cx="177131" cy="164004"/>
                </a:xfrm>
                <a:prstGeom prst="straightConnector1">
                  <a:avLst/>
                </a:prstGeom>
                <a:grpFill/>
                <a:ln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AAC0A243-DF56-7A48-B19F-681118455AF3}"/>
                    </a:ext>
                  </a:extLst>
                </p:cNvPr>
                <p:cNvCxnSpPr>
                  <a:cxnSpLocks/>
                  <a:endCxn id="26" idx="2"/>
                </p:cNvCxnSpPr>
                <p:nvPr/>
              </p:nvCxnSpPr>
              <p:spPr>
                <a:xfrm flipV="1">
                  <a:off x="2773473" y="4041292"/>
                  <a:ext cx="235138" cy="196566"/>
                </a:xfrm>
                <a:prstGeom prst="straightConnector1">
                  <a:avLst/>
                </a:prstGeom>
                <a:grpFill/>
                <a:ln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13BDC7B6-17FF-8C4C-9523-321EA844DF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76351" y="4465354"/>
                  <a:ext cx="0" cy="254506"/>
                </a:xfrm>
                <a:prstGeom prst="straightConnector1">
                  <a:avLst/>
                </a:prstGeom>
                <a:grpFill/>
                <a:ln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7752AF69-8233-0046-942D-B386F148E3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515158" y="3986946"/>
                  <a:ext cx="223024" cy="300205"/>
                </a:xfrm>
                <a:prstGeom prst="straightConnector1">
                  <a:avLst/>
                </a:prstGeom>
                <a:grpFill/>
                <a:ln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58604D-D439-E940-81B2-0B12B53BE7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25209" y="2639297"/>
                <a:ext cx="759674" cy="186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n-US" sz="1600" dirty="0">
                    <a:latin typeface="Arial" panose="020B0604020202020204" pitchFamily="34" charset="0"/>
                  </a:rPr>
                  <a:t>Π</a:t>
                </a:r>
                <a:r>
                  <a:rPr lang="en-US" altLang="en-US" sz="1600" baseline="-25000" dirty="0" err="1">
                    <a:latin typeface="Arial" panose="020B0604020202020204" pitchFamily="34" charset="0"/>
                  </a:rPr>
                  <a:t>movieTitle</a:t>
                </a:r>
                <a:endParaRPr lang="en-US" altLang="en-US" baseline="-25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4C2413-072A-F94B-9B9E-AA1DA52F12A4}"/>
                  </a:ext>
                </a:extLst>
              </p:cNvPr>
              <p:cNvSpPr txBox="1"/>
              <p:nvPr/>
            </p:nvSpPr>
            <p:spPr>
              <a:xfrm>
                <a:off x="2632431" y="3642755"/>
                <a:ext cx="644974" cy="209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/>
                  <a:t>starsIn</a:t>
                </a:r>
                <a:endParaRPr lang="en-US" sz="1200" dirty="0"/>
              </a:p>
            </p:txBody>
          </p:sp>
        </p:grp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5286489-9F28-2748-9264-DA2CF8564138}"/>
                </a:ext>
              </a:extLst>
            </p:cNvPr>
            <p:cNvSpPr/>
            <p:nvPr/>
          </p:nvSpPr>
          <p:spPr>
            <a:xfrm>
              <a:off x="777466" y="850638"/>
              <a:ext cx="2785631" cy="2514600"/>
            </a:xfrm>
            <a:custGeom>
              <a:avLst/>
              <a:gdLst>
                <a:gd name="connsiteX0" fmla="*/ 88868 w 2950940"/>
                <a:gd name="connsiteY0" fmla="*/ 2523744 h 2523744"/>
                <a:gd name="connsiteX1" fmla="*/ 88868 w 2950940"/>
                <a:gd name="connsiteY1" fmla="*/ 2176272 h 2523744"/>
                <a:gd name="connsiteX2" fmla="*/ 1012412 w 2950940"/>
                <a:gd name="connsiteY2" fmla="*/ 1417320 h 2523744"/>
                <a:gd name="connsiteX3" fmla="*/ 2950940 w 2950940"/>
                <a:gd name="connsiteY3" fmla="*/ 0 h 2523744"/>
                <a:gd name="connsiteX0" fmla="*/ 4985 w 2867057"/>
                <a:gd name="connsiteY0" fmla="*/ 2523744 h 2523744"/>
                <a:gd name="connsiteX1" fmla="*/ 919385 w 2867057"/>
                <a:gd name="connsiteY1" fmla="*/ 2286000 h 2523744"/>
                <a:gd name="connsiteX2" fmla="*/ 928529 w 2867057"/>
                <a:gd name="connsiteY2" fmla="*/ 1417320 h 2523744"/>
                <a:gd name="connsiteX3" fmla="*/ 2867057 w 2867057"/>
                <a:gd name="connsiteY3" fmla="*/ 0 h 2523744"/>
                <a:gd name="connsiteX0" fmla="*/ 5667 w 2867739"/>
                <a:gd name="connsiteY0" fmla="*/ 2523744 h 2523744"/>
                <a:gd name="connsiteX1" fmla="*/ 920067 w 2867739"/>
                <a:gd name="connsiteY1" fmla="*/ 2286000 h 2523744"/>
                <a:gd name="connsiteX2" fmla="*/ 1587579 w 2867739"/>
                <a:gd name="connsiteY2" fmla="*/ 969264 h 2523744"/>
                <a:gd name="connsiteX3" fmla="*/ 2867739 w 2867739"/>
                <a:gd name="connsiteY3" fmla="*/ 0 h 2523744"/>
                <a:gd name="connsiteX0" fmla="*/ 17902 w 2230750"/>
                <a:gd name="connsiteY0" fmla="*/ 2551176 h 2551176"/>
                <a:gd name="connsiteX1" fmla="*/ 283078 w 2230750"/>
                <a:gd name="connsiteY1" fmla="*/ 2286000 h 2551176"/>
                <a:gd name="connsiteX2" fmla="*/ 950590 w 2230750"/>
                <a:gd name="connsiteY2" fmla="*/ 969264 h 2551176"/>
                <a:gd name="connsiteX3" fmla="*/ 2230750 w 2230750"/>
                <a:gd name="connsiteY3" fmla="*/ 0 h 2551176"/>
                <a:gd name="connsiteX0" fmla="*/ 24143 w 2236991"/>
                <a:gd name="connsiteY0" fmla="*/ 2551176 h 2551176"/>
                <a:gd name="connsiteX1" fmla="*/ 289319 w 2236991"/>
                <a:gd name="connsiteY1" fmla="*/ 2286000 h 2551176"/>
                <a:gd name="connsiteX2" fmla="*/ 1404887 w 2236991"/>
                <a:gd name="connsiteY2" fmla="*/ 1243584 h 2551176"/>
                <a:gd name="connsiteX3" fmla="*/ 2236991 w 2236991"/>
                <a:gd name="connsiteY3" fmla="*/ 0 h 2551176"/>
                <a:gd name="connsiteX0" fmla="*/ 24143 w 2785631"/>
                <a:gd name="connsiteY0" fmla="*/ 2514600 h 2514600"/>
                <a:gd name="connsiteX1" fmla="*/ 289319 w 2785631"/>
                <a:gd name="connsiteY1" fmla="*/ 2249424 h 2514600"/>
                <a:gd name="connsiteX2" fmla="*/ 1404887 w 2785631"/>
                <a:gd name="connsiteY2" fmla="*/ 1207008 h 2514600"/>
                <a:gd name="connsiteX3" fmla="*/ 2785631 w 2785631"/>
                <a:gd name="connsiteY3" fmla="*/ 0 h 2514600"/>
                <a:gd name="connsiteX0" fmla="*/ 24143 w 2785631"/>
                <a:gd name="connsiteY0" fmla="*/ 2514600 h 2514600"/>
                <a:gd name="connsiteX1" fmla="*/ 289319 w 2785631"/>
                <a:gd name="connsiteY1" fmla="*/ 2249424 h 2514600"/>
                <a:gd name="connsiteX2" fmla="*/ 1404887 w 2785631"/>
                <a:gd name="connsiteY2" fmla="*/ 1207008 h 2514600"/>
                <a:gd name="connsiteX3" fmla="*/ 2785631 w 2785631"/>
                <a:gd name="connsiteY3" fmla="*/ 0 h 251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5631" h="2514600">
                  <a:moveTo>
                    <a:pt x="24143" y="2514600"/>
                  </a:moveTo>
                  <a:cubicBezTo>
                    <a:pt x="-52819" y="2433066"/>
                    <a:pt x="59195" y="2467356"/>
                    <a:pt x="289319" y="2249424"/>
                  </a:cubicBezTo>
                  <a:cubicBezTo>
                    <a:pt x="519443" y="2031492"/>
                    <a:pt x="927875" y="1569720"/>
                    <a:pt x="1404887" y="1207008"/>
                  </a:cubicBezTo>
                  <a:cubicBezTo>
                    <a:pt x="1881899" y="844296"/>
                    <a:pt x="2768105" y="618744"/>
                    <a:pt x="2785631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sysDash"/>
              <a:tailEnd type="stealt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24143 w 2785631"/>
                        <a:gd name="connsiteY0" fmla="*/ 2514600 h 2514600"/>
                        <a:gd name="connsiteX1" fmla="*/ 289319 w 2785631"/>
                        <a:gd name="connsiteY1" fmla="*/ 2249424 h 2514600"/>
                        <a:gd name="connsiteX2" fmla="*/ 1404887 w 2785631"/>
                        <a:gd name="connsiteY2" fmla="*/ 1207008 h 2514600"/>
                        <a:gd name="connsiteX3" fmla="*/ 2785631 w 2785631"/>
                        <a:gd name="connsiteY3" fmla="*/ 0 h 2514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85631" h="2514600" extrusionOk="0">
                          <a:moveTo>
                            <a:pt x="24143" y="2514600"/>
                          </a:moveTo>
                          <a:cubicBezTo>
                            <a:pt x="-76351" y="2418551"/>
                            <a:pt x="26856" y="2479493"/>
                            <a:pt x="289319" y="2249424"/>
                          </a:cubicBezTo>
                          <a:cubicBezTo>
                            <a:pt x="694837" y="2068417"/>
                            <a:pt x="768818" y="1574778"/>
                            <a:pt x="1404887" y="1207008"/>
                          </a:cubicBezTo>
                          <a:cubicBezTo>
                            <a:pt x="1854933" y="870629"/>
                            <a:pt x="2760652" y="659936"/>
                            <a:pt x="2785631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C94B411-8855-984E-876F-7FE4DFF2A5AE}"/>
                </a:ext>
              </a:extLst>
            </p:cNvPr>
            <p:cNvSpPr/>
            <p:nvPr/>
          </p:nvSpPr>
          <p:spPr>
            <a:xfrm flipH="1">
              <a:off x="3563097" y="850638"/>
              <a:ext cx="326132" cy="1635395"/>
            </a:xfrm>
            <a:custGeom>
              <a:avLst/>
              <a:gdLst>
                <a:gd name="connsiteX0" fmla="*/ 88868 w 2950940"/>
                <a:gd name="connsiteY0" fmla="*/ 2523744 h 2523744"/>
                <a:gd name="connsiteX1" fmla="*/ 88868 w 2950940"/>
                <a:gd name="connsiteY1" fmla="*/ 2176272 h 2523744"/>
                <a:gd name="connsiteX2" fmla="*/ 1012412 w 2950940"/>
                <a:gd name="connsiteY2" fmla="*/ 1417320 h 2523744"/>
                <a:gd name="connsiteX3" fmla="*/ 2950940 w 2950940"/>
                <a:gd name="connsiteY3" fmla="*/ 0 h 2523744"/>
                <a:gd name="connsiteX0" fmla="*/ 4985 w 2867057"/>
                <a:gd name="connsiteY0" fmla="*/ 2523744 h 2523744"/>
                <a:gd name="connsiteX1" fmla="*/ 919385 w 2867057"/>
                <a:gd name="connsiteY1" fmla="*/ 2286000 h 2523744"/>
                <a:gd name="connsiteX2" fmla="*/ 928529 w 2867057"/>
                <a:gd name="connsiteY2" fmla="*/ 1417320 h 2523744"/>
                <a:gd name="connsiteX3" fmla="*/ 2867057 w 2867057"/>
                <a:gd name="connsiteY3" fmla="*/ 0 h 2523744"/>
                <a:gd name="connsiteX0" fmla="*/ 5667 w 2867739"/>
                <a:gd name="connsiteY0" fmla="*/ 2523744 h 2523744"/>
                <a:gd name="connsiteX1" fmla="*/ 920067 w 2867739"/>
                <a:gd name="connsiteY1" fmla="*/ 2286000 h 2523744"/>
                <a:gd name="connsiteX2" fmla="*/ 1587579 w 2867739"/>
                <a:gd name="connsiteY2" fmla="*/ 969264 h 2523744"/>
                <a:gd name="connsiteX3" fmla="*/ 2867739 w 2867739"/>
                <a:gd name="connsiteY3" fmla="*/ 0 h 2523744"/>
                <a:gd name="connsiteX0" fmla="*/ 17902 w 2230750"/>
                <a:gd name="connsiteY0" fmla="*/ 2551176 h 2551176"/>
                <a:gd name="connsiteX1" fmla="*/ 283078 w 2230750"/>
                <a:gd name="connsiteY1" fmla="*/ 2286000 h 2551176"/>
                <a:gd name="connsiteX2" fmla="*/ 950590 w 2230750"/>
                <a:gd name="connsiteY2" fmla="*/ 969264 h 2551176"/>
                <a:gd name="connsiteX3" fmla="*/ 2230750 w 2230750"/>
                <a:gd name="connsiteY3" fmla="*/ 0 h 2551176"/>
                <a:gd name="connsiteX0" fmla="*/ 24143 w 2236991"/>
                <a:gd name="connsiteY0" fmla="*/ 2551176 h 2551176"/>
                <a:gd name="connsiteX1" fmla="*/ 289319 w 2236991"/>
                <a:gd name="connsiteY1" fmla="*/ 2286000 h 2551176"/>
                <a:gd name="connsiteX2" fmla="*/ 1404887 w 2236991"/>
                <a:gd name="connsiteY2" fmla="*/ 1243584 h 2551176"/>
                <a:gd name="connsiteX3" fmla="*/ 2236991 w 2236991"/>
                <a:gd name="connsiteY3" fmla="*/ 0 h 2551176"/>
                <a:gd name="connsiteX0" fmla="*/ 24143 w 2785631"/>
                <a:gd name="connsiteY0" fmla="*/ 2514600 h 2514600"/>
                <a:gd name="connsiteX1" fmla="*/ 289319 w 2785631"/>
                <a:gd name="connsiteY1" fmla="*/ 2249424 h 2514600"/>
                <a:gd name="connsiteX2" fmla="*/ 1404887 w 2785631"/>
                <a:gd name="connsiteY2" fmla="*/ 1207008 h 2514600"/>
                <a:gd name="connsiteX3" fmla="*/ 2785631 w 2785631"/>
                <a:gd name="connsiteY3" fmla="*/ 0 h 2514600"/>
                <a:gd name="connsiteX0" fmla="*/ 24143 w 2785631"/>
                <a:gd name="connsiteY0" fmla="*/ 2514600 h 2514600"/>
                <a:gd name="connsiteX1" fmla="*/ 289319 w 2785631"/>
                <a:gd name="connsiteY1" fmla="*/ 2249424 h 2514600"/>
                <a:gd name="connsiteX2" fmla="*/ 1404887 w 2785631"/>
                <a:gd name="connsiteY2" fmla="*/ 1207008 h 2514600"/>
                <a:gd name="connsiteX3" fmla="*/ 2785631 w 2785631"/>
                <a:gd name="connsiteY3" fmla="*/ 0 h 251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5631" h="2514600">
                  <a:moveTo>
                    <a:pt x="24143" y="2514600"/>
                  </a:moveTo>
                  <a:cubicBezTo>
                    <a:pt x="-52819" y="2433066"/>
                    <a:pt x="59195" y="2467356"/>
                    <a:pt x="289319" y="2249424"/>
                  </a:cubicBezTo>
                  <a:cubicBezTo>
                    <a:pt x="519443" y="2031492"/>
                    <a:pt x="927875" y="1569720"/>
                    <a:pt x="1404887" y="1207008"/>
                  </a:cubicBezTo>
                  <a:cubicBezTo>
                    <a:pt x="1881899" y="844296"/>
                    <a:pt x="2768105" y="618744"/>
                    <a:pt x="2785631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sysDash"/>
              <a:tailEnd type="stealt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24143 w 2785631"/>
                        <a:gd name="connsiteY0" fmla="*/ 2514600 h 2514600"/>
                        <a:gd name="connsiteX1" fmla="*/ 289319 w 2785631"/>
                        <a:gd name="connsiteY1" fmla="*/ 2249424 h 2514600"/>
                        <a:gd name="connsiteX2" fmla="*/ 1404887 w 2785631"/>
                        <a:gd name="connsiteY2" fmla="*/ 1207008 h 2514600"/>
                        <a:gd name="connsiteX3" fmla="*/ 2785631 w 2785631"/>
                        <a:gd name="connsiteY3" fmla="*/ 0 h 2514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85631" h="2514600" extrusionOk="0">
                          <a:moveTo>
                            <a:pt x="24143" y="2514600"/>
                          </a:moveTo>
                          <a:cubicBezTo>
                            <a:pt x="-76351" y="2418551"/>
                            <a:pt x="26856" y="2479493"/>
                            <a:pt x="289319" y="2249424"/>
                          </a:cubicBezTo>
                          <a:cubicBezTo>
                            <a:pt x="694837" y="2068417"/>
                            <a:pt x="768818" y="1574778"/>
                            <a:pt x="1404887" y="1207008"/>
                          </a:cubicBezTo>
                          <a:cubicBezTo>
                            <a:pt x="1854933" y="870629"/>
                            <a:pt x="2760652" y="659936"/>
                            <a:pt x="2785631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9435396-0998-1E4C-BFB5-586DF50BA3A8}"/>
                </a:ext>
              </a:extLst>
            </p:cNvPr>
            <p:cNvSpPr txBox="1"/>
            <p:nvPr/>
          </p:nvSpPr>
          <p:spPr>
            <a:xfrm>
              <a:off x="2388326" y="2928437"/>
              <a:ext cx="1709928" cy="1005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Data flows from bottom to top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429FA36-B94A-9A42-B6E7-0BD61C2F3028}"/>
              </a:ext>
            </a:extLst>
          </p:cNvPr>
          <p:cNvSpPr txBox="1"/>
          <p:nvPr/>
        </p:nvSpPr>
        <p:spPr>
          <a:xfrm>
            <a:off x="304165" y="2937991"/>
            <a:ext cx="815486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hf1</a:t>
            </a:r>
            <a:r>
              <a:rPr lang="en-US" dirty="0"/>
              <a:t>, _ := </a:t>
            </a:r>
            <a:r>
              <a:rPr lang="en-US" dirty="0" err="1"/>
              <a:t>NewHeapFile</a:t>
            </a:r>
            <a:r>
              <a:rPr lang="en-US" dirty="0"/>
              <a:t>(</a:t>
            </a:r>
            <a:r>
              <a:rPr lang="en-US" dirty="0" err="1"/>
              <a:t>MovieStarsFile</a:t>
            </a:r>
            <a:r>
              <a:rPr lang="en-US" dirty="0"/>
              <a:t>,…)</a:t>
            </a:r>
          </a:p>
          <a:p>
            <a:r>
              <a:rPr lang="en-US" b="1" dirty="0" err="1">
                <a:highlight>
                  <a:srgbClr val="FFFF00"/>
                </a:highlight>
              </a:rPr>
              <a:t>filt</a:t>
            </a:r>
            <a:r>
              <a:rPr lang="en-US" dirty="0"/>
              <a:t>, _ := </a:t>
            </a:r>
            <a:r>
              <a:rPr lang="en-US" dirty="0" err="1"/>
              <a:t>NewIntFilter</a:t>
            </a:r>
            <a:r>
              <a:rPr lang="en-US" dirty="0"/>
              <a:t>(&amp;</a:t>
            </a:r>
            <a:r>
              <a:rPr lang="en-US" dirty="0" err="1"/>
              <a:t>ConstExpr</a:t>
            </a:r>
            <a:r>
              <a:rPr lang="en-US" dirty="0"/>
              <a:t>{</a:t>
            </a:r>
            <a:r>
              <a:rPr lang="en-US" dirty="0" err="1"/>
              <a:t>IntField</a:t>
            </a:r>
            <a:r>
              <a:rPr lang="en-US" dirty="0"/>
              <a:t>{..}, </a:t>
            </a:r>
            <a:r>
              <a:rPr lang="en-US" dirty="0" err="1"/>
              <a:t>IntType</a:t>
            </a:r>
            <a:r>
              <a:rPr lang="en-US" dirty="0"/>
              <a:t>}, </a:t>
            </a:r>
            <a:r>
              <a:rPr lang="en-US" dirty="0" err="1"/>
              <a:t>OpGt</a:t>
            </a:r>
            <a:r>
              <a:rPr lang="en-US" dirty="0"/>
              <a:t>, &amp;</a:t>
            </a:r>
            <a:r>
              <a:rPr lang="en-US" dirty="0" err="1"/>
              <a:t>fieldExp</a:t>
            </a:r>
            <a:r>
              <a:rPr lang="en-US" dirty="0"/>
              <a:t>, </a:t>
            </a:r>
            <a:r>
              <a:rPr lang="en-US" b="1" dirty="0">
                <a:highlight>
                  <a:srgbClr val="FFFF00"/>
                </a:highlight>
              </a:rPr>
              <a:t>hf1</a:t>
            </a:r>
            <a:r>
              <a:rPr lang="en-US" dirty="0"/>
              <a:t>)</a:t>
            </a:r>
          </a:p>
          <a:p>
            <a:r>
              <a:rPr lang="en-US" b="1" dirty="0">
                <a:highlight>
                  <a:srgbClr val="FFFF00"/>
                </a:highlight>
              </a:rPr>
              <a:t>hf2</a:t>
            </a:r>
            <a:r>
              <a:rPr lang="en-US" dirty="0"/>
              <a:t>, _ := </a:t>
            </a:r>
            <a:r>
              <a:rPr lang="en-US" dirty="0" err="1"/>
              <a:t>NewHeapFile</a:t>
            </a:r>
            <a:r>
              <a:rPr lang="en-US" dirty="0"/>
              <a:t>(</a:t>
            </a:r>
            <a:r>
              <a:rPr lang="en-US" dirty="0" err="1"/>
              <a:t>StarsInFile</a:t>
            </a:r>
            <a:r>
              <a:rPr lang="en-US" dirty="0"/>
              <a:t>, …)</a:t>
            </a:r>
          </a:p>
          <a:p>
            <a:r>
              <a:rPr lang="en-US" b="1" dirty="0">
                <a:highlight>
                  <a:srgbClr val="FFFF00"/>
                </a:highlight>
              </a:rPr>
              <a:t>join</a:t>
            </a:r>
            <a:r>
              <a:rPr lang="en-US" dirty="0"/>
              <a:t>, _ := </a:t>
            </a:r>
            <a:r>
              <a:rPr lang="en-US" dirty="0" err="1"/>
              <a:t>NewStringEqJoin</a:t>
            </a:r>
            <a:r>
              <a:rPr lang="en-US" dirty="0"/>
              <a:t> (</a:t>
            </a:r>
            <a:r>
              <a:rPr lang="en-US" b="1" dirty="0" err="1">
                <a:highlight>
                  <a:srgbClr val="FFFF00"/>
                </a:highlight>
              </a:rPr>
              <a:t>filt</a:t>
            </a:r>
            <a:r>
              <a:rPr lang="en-US" dirty="0"/>
              <a:t>, &amp;</a:t>
            </a:r>
            <a:r>
              <a:rPr lang="en-US" dirty="0" err="1"/>
              <a:t>leftField</a:t>
            </a:r>
            <a:r>
              <a:rPr lang="en-US" dirty="0"/>
              <a:t>, </a:t>
            </a:r>
            <a:r>
              <a:rPr lang="en-US" b="1" dirty="0">
                <a:highlight>
                  <a:srgbClr val="FFFF00"/>
                </a:highlight>
              </a:rPr>
              <a:t>hf2</a:t>
            </a:r>
            <a:r>
              <a:rPr lang="en-US" dirty="0"/>
              <a:t>, &amp;</a:t>
            </a:r>
            <a:r>
              <a:rPr lang="en-US" dirty="0" err="1"/>
              <a:t>rightField</a:t>
            </a:r>
            <a:r>
              <a:rPr lang="en-US" dirty="0"/>
              <a:t>, 100)</a:t>
            </a:r>
          </a:p>
          <a:p>
            <a:r>
              <a:rPr lang="en-US" b="1" dirty="0" err="1">
                <a:highlight>
                  <a:srgbClr val="FFFF00"/>
                </a:highlight>
              </a:rPr>
              <a:t>proj</a:t>
            </a:r>
            <a:r>
              <a:rPr lang="en-US" dirty="0"/>
              <a:t>, _ := </a:t>
            </a:r>
            <a:r>
              <a:rPr lang="en-US" dirty="0" err="1"/>
              <a:t>NewProjectOp</a:t>
            </a:r>
            <a:r>
              <a:rPr lang="en-US" dirty="0"/>
              <a:t>([]Expr{&amp;</a:t>
            </a:r>
            <a:r>
              <a:rPr lang="en-US" dirty="0" err="1"/>
              <a:t>fieldExpr</a:t>
            </a:r>
            <a:r>
              <a:rPr lang="en-US" dirty="0"/>
              <a:t>}, </a:t>
            </a:r>
            <a:r>
              <a:rPr lang="en-US" dirty="0" err="1"/>
              <a:t>outNames</a:t>
            </a:r>
            <a:r>
              <a:rPr lang="en-US" dirty="0"/>
              <a:t>, false, </a:t>
            </a:r>
            <a:r>
              <a:rPr lang="en-US" b="1" dirty="0">
                <a:highlight>
                  <a:srgbClr val="FFFF00"/>
                </a:highlight>
              </a:rPr>
              <a:t>join</a:t>
            </a:r>
            <a:r>
              <a:rPr lang="en-US" dirty="0"/>
              <a:t>)</a:t>
            </a:r>
          </a:p>
          <a:p>
            <a:r>
              <a:rPr lang="en-US" dirty="0" err="1"/>
              <a:t>iter</a:t>
            </a:r>
            <a:r>
              <a:rPr lang="en-US" dirty="0"/>
              <a:t>, _ := </a:t>
            </a:r>
            <a:r>
              <a:rPr lang="en-US" b="1" dirty="0" err="1">
                <a:highlight>
                  <a:srgbClr val="FFFF00"/>
                </a:highlight>
              </a:rPr>
              <a:t>proj</a:t>
            </a:r>
            <a:r>
              <a:rPr lang="en-US" dirty="0" err="1"/>
              <a:t>.Iterator</a:t>
            </a:r>
            <a:r>
              <a:rPr lang="en-US" dirty="0"/>
              <a:t>(</a:t>
            </a:r>
            <a:r>
              <a:rPr lang="en-US" dirty="0" err="1"/>
              <a:t>tid</a:t>
            </a:r>
            <a:r>
              <a:rPr lang="en-US" dirty="0"/>
              <a:t>)</a:t>
            </a:r>
          </a:p>
          <a:p>
            <a:r>
              <a:rPr lang="en-US" dirty="0"/>
              <a:t>for {</a:t>
            </a:r>
          </a:p>
          <a:p>
            <a:r>
              <a:rPr lang="en-US" dirty="0"/>
              <a:t>	tup, err := </a:t>
            </a:r>
            <a:r>
              <a:rPr lang="en-US" dirty="0" err="1"/>
              <a:t>iter</a:t>
            </a:r>
            <a:r>
              <a:rPr lang="en-US" dirty="0"/>
              <a:t>()</a:t>
            </a:r>
          </a:p>
          <a:p>
            <a:r>
              <a:rPr lang="en-US" dirty="0"/>
              <a:t>	if err != nil { </a:t>
            </a:r>
            <a:r>
              <a:rPr lang="en-US" dirty="0" err="1"/>
              <a:t>t.Errorf</a:t>
            </a:r>
            <a:r>
              <a:rPr lang="en-US" dirty="0"/>
              <a:t>(</a:t>
            </a:r>
            <a:r>
              <a:rPr lang="en-US" dirty="0" err="1"/>
              <a:t>err.Error</a:t>
            </a:r>
            <a:r>
              <a:rPr lang="en-US" dirty="0"/>
              <a:t>())}</a:t>
            </a:r>
          </a:p>
          <a:p>
            <a:r>
              <a:rPr lang="en-US" dirty="0"/>
              <a:t>	if tup == nil {</a:t>
            </a:r>
          </a:p>
          <a:p>
            <a:r>
              <a:rPr lang="en-US" dirty="0"/>
              <a:t>		break</a:t>
            </a:r>
          </a:p>
          <a:p>
            <a:r>
              <a:rPr lang="en-US" dirty="0"/>
              <a:t>	}</a:t>
            </a:r>
          </a:p>
          <a:p>
            <a:r>
              <a:rPr lang="en-US" dirty="0"/>
              <a:t>	</a:t>
            </a:r>
            <a:r>
              <a:rPr lang="en-US" dirty="0">
                <a:highlight>
                  <a:srgbClr val="FFFF00"/>
                </a:highlight>
              </a:rPr>
              <a:t>///do something with tup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1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93898-FC12-9B46-9603-D528541E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Lecture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4460D-5E52-D240-B4DA-C607A2DF2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makes a good query plan?</a:t>
            </a:r>
          </a:p>
          <a:p>
            <a:pPr lvl="1"/>
            <a:r>
              <a:rPr lang="en-US" dirty="0"/>
              <a:t>Cost Estimation</a:t>
            </a:r>
          </a:p>
          <a:p>
            <a:r>
              <a:rPr lang="en-US" dirty="0"/>
              <a:t>Buffer Management</a:t>
            </a:r>
          </a:p>
          <a:p>
            <a:r>
              <a:rPr lang="en-US" dirty="0"/>
              <a:t>Postgres Examples</a:t>
            </a:r>
          </a:p>
        </p:txBody>
      </p:sp>
    </p:spTree>
    <p:extLst>
      <p:ext uri="{BB962C8B-B14F-4D97-AF65-F5344CB8AC3E}">
        <p14:creationId xmlns:p14="http://schemas.microsoft.com/office/powerpoint/2010/main" val="2210352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2ECF9AF0-B476-194D-A2B3-D6AD34A5F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61925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Cost Estimation</a:t>
            </a:r>
          </a:p>
        </p:txBody>
      </p:sp>
      <p:sp>
        <p:nvSpPr>
          <p:cNvPr id="19458" name="TextBox 3">
            <a:extLst>
              <a:ext uri="{FF2B5EF4-FFF2-40B4-BE49-F238E27FC236}">
                <a16:creationId xmlns:a16="http://schemas.microsoft.com/office/drawing/2014/main" id="{C240B3C1-5D66-2144-A6F1-39E54ECF6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313" y="3092450"/>
            <a:ext cx="1008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eno=eno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59" name="TextBox 4">
            <a:extLst>
              <a:ext uri="{FF2B5EF4-FFF2-40B4-BE49-F238E27FC236}">
                <a16:creationId xmlns:a16="http://schemas.microsoft.com/office/drawing/2014/main" id="{DF921384-AABF-A241-BE31-723114DB3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975" y="4254500"/>
            <a:ext cx="6953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dno=dno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60" name="TextBox 5">
            <a:extLst>
              <a:ext uri="{FF2B5EF4-FFF2-40B4-BE49-F238E27FC236}">
                <a16:creationId xmlns:a16="http://schemas.microsoft.com/office/drawing/2014/main" id="{CF5BC7F0-6A3A-E142-9C41-BB3CC5B27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8" y="6253163"/>
            <a:ext cx="47148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dept</a:t>
            </a:r>
          </a:p>
        </p:txBody>
      </p:sp>
      <p:sp>
        <p:nvSpPr>
          <p:cNvPr id="19461" name="TextBox 6">
            <a:extLst>
              <a:ext uri="{FF2B5EF4-FFF2-40B4-BE49-F238E27FC236}">
                <a16:creationId xmlns:a16="http://schemas.microsoft.com/office/drawing/2014/main" id="{595E2FB0-FF11-3845-AF2C-4227A573A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713" y="6243638"/>
            <a:ext cx="5191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emp</a:t>
            </a:r>
          </a:p>
        </p:txBody>
      </p:sp>
      <p:sp>
        <p:nvSpPr>
          <p:cNvPr id="19462" name="TextBox 7">
            <a:extLst>
              <a:ext uri="{FF2B5EF4-FFF2-40B4-BE49-F238E27FC236}">
                <a16:creationId xmlns:a16="http://schemas.microsoft.com/office/drawing/2014/main" id="{7B003254-785C-5B43-A5D6-0D870C90C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203700"/>
            <a:ext cx="4349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kids</a:t>
            </a:r>
          </a:p>
        </p:txBody>
      </p:sp>
      <p:sp>
        <p:nvSpPr>
          <p:cNvPr id="19463" name="TextBox 8">
            <a:extLst>
              <a:ext uri="{FF2B5EF4-FFF2-40B4-BE49-F238E27FC236}">
                <a16:creationId xmlns:a16="http://schemas.microsoft.com/office/drawing/2014/main" id="{306693FE-674D-AA47-9B4D-0E117DD96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5230813"/>
            <a:ext cx="11160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𝛔</a:t>
            </a:r>
            <a:r>
              <a:rPr lang="en-US" altLang="en-US" sz="1800" baseline="-25000">
                <a:latin typeface="Arial" panose="020B0604020202020204" pitchFamily="34" charset="0"/>
              </a:rPr>
              <a:t>name=‘eecs’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64" name="TextBox 9">
            <a:extLst>
              <a:ext uri="{FF2B5EF4-FFF2-40B4-BE49-F238E27FC236}">
                <a16:creationId xmlns:a16="http://schemas.microsoft.com/office/drawing/2014/main" id="{8AEA2E6C-100D-C64E-82D1-4F08405C0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488" y="5248275"/>
            <a:ext cx="78898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𝛔</a:t>
            </a:r>
            <a:r>
              <a:rPr lang="en-US" altLang="en-US" sz="1800" baseline="-25000">
                <a:latin typeface="Arial" panose="020B0604020202020204" pitchFamily="34" charset="0"/>
              </a:rPr>
              <a:t>sal&gt;50k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2C950B-500E-E649-B0B1-03881E4A8740}"/>
              </a:ext>
            </a:extLst>
          </p:cNvPr>
          <p:cNvCxnSpPr>
            <a:cxnSpLocks noChangeShapeType="1"/>
            <a:stCxn id="19460" idx="0"/>
            <a:endCxn id="19463" idx="2"/>
          </p:cNvCxnSpPr>
          <p:nvPr/>
        </p:nvCxnSpPr>
        <p:spPr bwMode="auto">
          <a:xfrm flipH="1" flipV="1">
            <a:off x="1055688" y="5722938"/>
            <a:ext cx="12700" cy="5302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2124B4-503E-3C4A-96ED-2B57C7E201D6}"/>
              </a:ext>
            </a:extLst>
          </p:cNvPr>
          <p:cNvCxnSpPr>
            <a:cxnSpLocks noChangeShapeType="1"/>
            <a:stCxn id="19463" idx="0"/>
            <a:endCxn id="19459" idx="2"/>
          </p:cNvCxnSpPr>
          <p:nvPr/>
        </p:nvCxnSpPr>
        <p:spPr bwMode="auto">
          <a:xfrm flipV="1">
            <a:off x="1055688" y="4960938"/>
            <a:ext cx="869950" cy="2698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396F1E-3692-964D-A08B-EE9A82E8C771}"/>
              </a:ext>
            </a:extLst>
          </p:cNvPr>
          <p:cNvCxnSpPr>
            <a:cxnSpLocks noChangeShapeType="1"/>
            <a:stCxn id="19464" idx="0"/>
            <a:endCxn id="19459" idx="2"/>
          </p:cNvCxnSpPr>
          <p:nvPr/>
        </p:nvCxnSpPr>
        <p:spPr bwMode="auto">
          <a:xfrm flipH="1" flipV="1">
            <a:off x="1925638" y="4960938"/>
            <a:ext cx="719137" cy="2873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3BEFE2-42DE-3742-BC29-7DB78E5CEFE5}"/>
              </a:ext>
            </a:extLst>
          </p:cNvPr>
          <p:cNvCxnSpPr>
            <a:cxnSpLocks noChangeShapeType="1"/>
            <a:stCxn id="19459" idx="0"/>
            <a:endCxn id="19458" idx="2"/>
          </p:cNvCxnSpPr>
          <p:nvPr/>
        </p:nvCxnSpPr>
        <p:spPr bwMode="auto">
          <a:xfrm flipV="1">
            <a:off x="1925638" y="3800475"/>
            <a:ext cx="823912" cy="4540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763439-65A3-D848-84B0-162B8B9C27A7}"/>
              </a:ext>
            </a:extLst>
          </p:cNvPr>
          <p:cNvCxnSpPr>
            <a:cxnSpLocks noChangeShapeType="1"/>
            <a:stCxn id="19462" idx="0"/>
            <a:endCxn id="19458" idx="2"/>
          </p:cNvCxnSpPr>
          <p:nvPr/>
        </p:nvCxnSpPr>
        <p:spPr bwMode="auto">
          <a:xfrm flipH="1" flipV="1">
            <a:off x="2749550" y="3800475"/>
            <a:ext cx="744538" cy="4032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0" name="TextBox 20">
            <a:extLst>
              <a:ext uri="{FF2B5EF4-FFF2-40B4-BE49-F238E27FC236}">
                <a16:creationId xmlns:a16="http://schemas.microsoft.com/office/drawing/2014/main" id="{CFD2AE2B-2B4F-1C4C-8623-099C35CA6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550" y="806450"/>
            <a:ext cx="12239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3600">
                <a:latin typeface="Arial" panose="020B0604020202020204" pitchFamily="34" charset="0"/>
              </a:rPr>
              <a:t>Π</a:t>
            </a:r>
            <a:r>
              <a:rPr lang="en-US" altLang="en-US" sz="1800" baseline="-25000">
                <a:latin typeface="Arial" panose="020B0604020202020204" pitchFamily="34" charset="0"/>
              </a:rPr>
              <a:t>ename,count</a:t>
            </a:r>
            <a:endParaRPr lang="en-US" altLang="en-US" sz="3600" baseline="-25000">
              <a:latin typeface="Arial" panose="020B0604020202020204" pitchFamily="34" charset="0"/>
            </a:endParaRPr>
          </a:p>
        </p:txBody>
      </p:sp>
      <p:sp>
        <p:nvSpPr>
          <p:cNvPr id="19471" name="TextBox 21">
            <a:extLst>
              <a:ext uri="{FF2B5EF4-FFF2-40B4-BE49-F238E27FC236}">
                <a16:creationId xmlns:a16="http://schemas.microsoft.com/office/drawing/2014/main" id="{D70D215B-CED0-354E-9651-0BD0776F6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213" y="2249488"/>
            <a:ext cx="25638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𝛂</a:t>
            </a:r>
            <a:r>
              <a:rPr lang="en-US" altLang="en-US" sz="2000" baseline="-25000">
                <a:latin typeface="Arial" panose="020B0604020202020204" pitchFamily="34" charset="0"/>
              </a:rPr>
              <a:t>agg:count(*), group by ename</a:t>
            </a: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19472" name="TextBox 22">
            <a:extLst>
              <a:ext uri="{FF2B5EF4-FFF2-40B4-BE49-F238E27FC236}">
                <a16:creationId xmlns:a16="http://schemas.microsoft.com/office/drawing/2014/main" id="{BF486680-E80D-FA40-8C4D-5022A1EA1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413" y="1541463"/>
            <a:ext cx="892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𝛔</a:t>
            </a:r>
            <a:r>
              <a:rPr lang="en-US" altLang="en-US" sz="1800" baseline="-25000">
                <a:latin typeface="Arial" panose="020B0604020202020204" pitchFamily="34" charset="0"/>
              </a:rPr>
              <a:t>count &gt; 7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0279A19-5F5F-3341-8600-0F228486BB21}"/>
              </a:ext>
            </a:extLst>
          </p:cNvPr>
          <p:cNvCxnSpPr>
            <a:cxnSpLocks noChangeShapeType="1"/>
            <a:stCxn id="19458" idx="0"/>
            <a:endCxn id="19471" idx="2"/>
          </p:cNvCxnSpPr>
          <p:nvPr/>
        </p:nvCxnSpPr>
        <p:spPr bwMode="auto">
          <a:xfrm flipV="1">
            <a:off x="2749550" y="2803525"/>
            <a:ext cx="487363" cy="2889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E996A17-2145-F54F-92BC-EC02F68FCB19}"/>
              </a:ext>
            </a:extLst>
          </p:cNvPr>
          <p:cNvCxnSpPr>
            <a:cxnSpLocks noChangeShapeType="1"/>
            <a:stCxn id="19471" idx="0"/>
            <a:endCxn id="19472" idx="2"/>
          </p:cNvCxnSpPr>
          <p:nvPr/>
        </p:nvCxnSpPr>
        <p:spPr bwMode="auto">
          <a:xfrm flipV="1">
            <a:off x="3236913" y="2033588"/>
            <a:ext cx="1587" cy="2159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F1D5EDD-A8F4-2348-A139-BC603BB88CDF}"/>
              </a:ext>
            </a:extLst>
          </p:cNvPr>
          <p:cNvCxnSpPr>
            <a:cxnSpLocks noChangeShapeType="1"/>
            <a:stCxn id="19472" idx="0"/>
            <a:endCxn id="19470" idx="2"/>
          </p:cNvCxnSpPr>
          <p:nvPr/>
        </p:nvCxnSpPr>
        <p:spPr bwMode="auto">
          <a:xfrm flipH="1" flipV="1">
            <a:off x="3233738" y="1360488"/>
            <a:ext cx="4762" cy="1809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E94A26B-D6A6-7E47-BD10-4ABC9315A809}"/>
              </a:ext>
            </a:extLst>
          </p:cNvPr>
          <p:cNvCxnSpPr>
            <a:cxnSpLocks noChangeShapeType="1"/>
            <a:stCxn id="19461" idx="0"/>
            <a:endCxn id="19464" idx="2"/>
          </p:cNvCxnSpPr>
          <p:nvPr/>
        </p:nvCxnSpPr>
        <p:spPr bwMode="auto">
          <a:xfrm flipH="1" flipV="1">
            <a:off x="2644775" y="5741988"/>
            <a:ext cx="12700" cy="5016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DA48F61-AC38-5545-9BE0-76BDE7017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8848" y="1083469"/>
            <a:ext cx="36433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Query optimization goal: find plan that has lowest cost?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What is cost?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2C92591-FEC5-AA4A-B7DF-F8E2C75800A1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379788"/>
            <a:ext cx="1882775" cy="1227137"/>
            <a:chOff x="381001" y="3379695"/>
            <a:chExt cx="1882588" cy="1228000"/>
          </a:xfrm>
        </p:grpSpPr>
        <p:cxnSp>
          <p:nvCxnSpPr>
            <p:cNvPr id="53" name="Curved Connector 52">
              <a:extLst>
                <a:ext uri="{FF2B5EF4-FFF2-40B4-BE49-F238E27FC236}">
                  <a16:creationId xmlns:a16="http://schemas.microsoft.com/office/drawing/2014/main" id="{8EA5AA0E-5B6C-4947-99F0-1AAC10BE9152}"/>
                </a:ext>
              </a:extLst>
            </p:cNvPr>
            <p:cNvCxnSpPr>
              <a:cxnSpLocks noChangeShapeType="1"/>
              <a:stCxn id="19458" idx="1"/>
              <a:endCxn id="19459" idx="1"/>
            </p:cNvCxnSpPr>
            <p:nvPr/>
          </p:nvCxnSpPr>
          <p:spPr bwMode="auto">
            <a:xfrm rot="10800000" flipV="1">
              <a:off x="1577857" y="3446417"/>
              <a:ext cx="668272" cy="1161278"/>
            </a:xfrm>
            <a:prstGeom prst="curvedConnector3">
              <a:avLst>
                <a:gd name="adj1" fmla="val 132213"/>
              </a:avLst>
            </a:prstGeom>
            <a:noFill/>
            <a:ln w="60325">
              <a:solidFill>
                <a:srgbClr val="77933C"/>
              </a:solidFill>
              <a:round/>
              <a:headEnd type="stealth" w="lg" len="lg"/>
              <a:tailEnd type="stealth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82" name="TextBox 57">
              <a:extLst>
                <a:ext uri="{FF2B5EF4-FFF2-40B4-BE49-F238E27FC236}">
                  <a16:creationId xmlns:a16="http://schemas.microsoft.com/office/drawing/2014/main" id="{BFC5A57D-BCCC-C948-A69D-17AA57F79F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1" y="3379695"/>
              <a:ext cx="18825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Order?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98F0439-B7A5-DD47-A1FE-EF3E5EED9749}"/>
              </a:ext>
            </a:extLst>
          </p:cNvPr>
          <p:cNvSpPr txBox="1"/>
          <p:nvPr/>
        </p:nvSpPr>
        <p:spPr>
          <a:xfrm>
            <a:off x="4748848" y="3603535"/>
            <a:ext cx="24917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Disk I/O (Pages Read)</a:t>
            </a:r>
          </a:p>
          <a:p>
            <a:r>
              <a:rPr lang="en-US" dirty="0"/>
              <a:t>Memory Accesses</a:t>
            </a:r>
          </a:p>
          <a:p>
            <a:r>
              <a:rPr lang="en-US" dirty="0"/>
              <a:t>CPU Cycles</a:t>
            </a:r>
          </a:p>
          <a:p>
            <a:r>
              <a:rPr lang="en-US" dirty="0"/>
              <a:t>Comparisons</a:t>
            </a:r>
          </a:p>
          <a:p>
            <a:r>
              <a:rPr lang="en-US" dirty="0"/>
              <a:t>Records Processed</a:t>
            </a:r>
          </a:p>
        </p:txBody>
      </p:sp>
    </p:spTree>
    <p:extLst>
      <p:ext uri="{BB962C8B-B14F-4D97-AF65-F5344CB8AC3E}">
        <p14:creationId xmlns:p14="http://schemas.microsoft.com/office/powerpoint/2010/main" val="56312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9D60D-083E-0944-BDD3-8906EB4D1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2B3A5-3CFA-5741-8000-BF9D7D4C9E53}"/>
              </a:ext>
            </a:extLst>
          </p:cNvPr>
          <p:cNvSpPr/>
          <p:nvPr/>
        </p:nvSpPr>
        <p:spPr>
          <a:xfrm>
            <a:off x="1743075" y="2495569"/>
            <a:ext cx="1062990" cy="6286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AA2476-2EEA-BD48-992C-8620B1D18D46}"/>
              </a:ext>
            </a:extLst>
          </p:cNvPr>
          <p:cNvSpPr/>
          <p:nvPr/>
        </p:nvSpPr>
        <p:spPr>
          <a:xfrm>
            <a:off x="1743075" y="3152477"/>
            <a:ext cx="1062990" cy="3143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L1 Cache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67C63A-413A-1247-B8F7-02179B5E79FB}"/>
              </a:ext>
            </a:extLst>
          </p:cNvPr>
          <p:cNvSpPr/>
          <p:nvPr/>
        </p:nvSpPr>
        <p:spPr>
          <a:xfrm>
            <a:off x="1743075" y="3612216"/>
            <a:ext cx="2594610" cy="3143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L2 Cache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458968-9906-B048-B1AA-418A258F977D}"/>
              </a:ext>
            </a:extLst>
          </p:cNvPr>
          <p:cNvSpPr/>
          <p:nvPr/>
        </p:nvSpPr>
        <p:spPr>
          <a:xfrm>
            <a:off x="3274695" y="2495569"/>
            <a:ext cx="1062990" cy="6286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2832E4-1B64-DD42-9E3E-0D7169D18F21}"/>
              </a:ext>
            </a:extLst>
          </p:cNvPr>
          <p:cNvSpPr/>
          <p:nvPr/>
        </p:nvSpPr>
        <p:spPr>
          <a:xfrm>
            <a:off x="3274695" y="3152477"/>
            <a:ext cx="1062990" cy="3143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L1 Cache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FA3D4F-1194-C247-AAA6-7BDF99C5C688}"/>
              </a:ext>
            </a:extLst>
          </p:cNvPr>
          <p:cNvSpPr/>
          <p:nvPr/>
        </p:nvSpPr>
        <p:spPr>
          <a:xfrm>
            <a:off x="4806315" y="2523827"/>
            <a:ext cx="1062990" cy="6286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EBF545-8DA7-224A-BCF1-8FC0DE7935AD}"/>
              </a:ext>
            </a:extLst>
          </p:cNvPr>
          <p:cNvSpPr/>
          <p:nvPr/>
        </p:nvSpPr>
        <p:spPr>
          <a:xfrm>
            <a:off x="4806315" y="3180735"/>
            <a:ext cx="1062990" cy="3143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L1 Cache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3F5FCA-3444-734E-89F1-0ED88FAE6CD2}"/>
              </a:ext>
            </a:extLst>
          </p:cNvPr>
          <p:cNvSpPr/>
          <p:nvPr/>
        </p:nvSpPr>
        <p:spPr>
          <a:xfrm>
            <a:off x="4806315" y="3640474"/>
            <a:ext cx="2594610" cy="3143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L2 Cache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3AB982-7E99-F84A-B38B-0614480E4F2B}"/>
              </a:ext>
            </a:extLst>
          </p:cNvPr>
          <p:cNvSpPr/>
          <p:nvPr/>
        </p:nvSpPr>
        <p:spPr>
          <a:xfrm>
            <a:off x="6337935" y="2523827"/>
            <a:ext cx="1062990" cy="6286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009184-ED70-0D40-B1A9-475DDAED51E7}"/>
              </a:ext>
            </a:extLst>
          </p:cNvPr>
          <p:cNvSpPr/>
          <p:nvPr/>
        </p:nvSpPr>
        <p:spPr>
          <a:xfrm>
            <a:off x="6337935" y="3180735"/>
            <a:ext cx="1062990" cy="3143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L1 Cache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7BCFE7-A099-D84B-AE47-5D0DB0A9100B}"/>
              </a:ext>
            </a:extLst>
          </p:cNvPr>
          <p:cNvSpPr/>
          <p:nvPr/>
        </p:nvSpPr>
        <p:spPr>
          <a:xfrm>
            <a:off x="1743075" y="4128471"/>
            <a:ext cx="5657850" cy="3143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L3 Cache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7C1A5B-8006-624A-ADF5-8E72496A8812}"/>
              </a:ext>
            </a:extLst>
          </p:cNvPr>
          <p:cNvSpPr/>
          <p:nvPr/>
        </p:nvSpPr>
        <p:spPr>
          <a:xfrm>
            <a:off x="1743075" y="5104465"/>
            <a:ext cx="5657850" cy="31432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 Memory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8218EB-AF80-0647-A1BC-528CFE1D2682}"/>
              </a:ext>
            </a:extLst>
          </p:cNvPr>
          <p:cNvSpPr txBox="1"/>
          <p:nvPr/>
        </p:nvSpPr>
        <p:spPr>
          <a:xfrm>
            <a:off x="3714918" y="4592482"/>
            <a:ext cx="1714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Memory Bus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2B1DE5-BE46-8142-9B8E-BBC5B0FEF8C8}"/>
              </a:ext>
            </a:extLst>
          </p:cNvPr>
          <p:cNvSpPr txBox="1"/>
          <p:nvPr/>
        </p:nvSpPr>
        <p:spPr>
          <a:xfrm>
            <a:off x="7637929" y="3124219"/>
            <a:ext cx="140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32 KB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C26446-1C8D-A244-BA14-B3655566C5CF}"/>
              </a:ext>
            </a:extLst>
          </p:cNvPr>
          <p:cNvSpPr txBox="1"/>
          <p:nvPr/>
        </p:nvSpPr>
        <p:spPr>
          <a:xfrm>
            <a:off x="7637929" y="3640474"/>
            <a:ext cx="140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256 KB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777111-8AEC-2447-97E7-1C415D77ADB0}"/>
              </a:ext>
            </a:extLst>
          </p:cNvPr>
          <p:cNvSpPr txBox="1"/>
          <p:nvPr/>
        </p:nvSpPr>
        <p:spPr>
          <a:xfrm>
            <a:off x="7656419" y="4128471"/>
            <a:ext cx="140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 MB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F834C3-00D2-AA4B-B119-FDFC190FF817}"/>
              </a:ext>
            </a:extLst>
          </p:cNvPr>
          <p:cNvSpPr txBox="1"/>
          <p:nvPr/>
        </p:nvSpPr>
        <p:spPr>
          <a:xfrm>
            <a:off x="7656419" y="5104465"/>
            <a:ext cx="140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64 GB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EF8EEA-64C8-3E48-B97C-610E828342E6}"/>
              </a:ext>
            </a:extLst>
          </p:cNvPr>
          <p:cNvSpPr txBox="1"/>
          <p:nvPr/>
        </p:nvSpPr>
        <p:spPr>
          <a:xfrm>
            <a:off x="570995" y="3100832"/>
            <a:ext cx="140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cycles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E07003-A132-CA49-9972-2ECB4108CDFD}"/>
              </a:ext>
            </a:extLst>
          </p:cNvPr>
          <p:cNvSpPr txBox="1"/>
          <p:nvPr/>
        </p:nvSpPr>
        <p:spPr>
          <a:xfrm>
            <a:off x="563600" y="3575698"/>
            <a:ext cx="140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 cycles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CB4232-3162-5E44-91C8-B753372A8F41}"/>
              </a:ext>
            </a:extLst>
          </p:cNvPr>
          <p:cNvSpPr txBox="1"/>
          <p:nvPr/>
        </p:nvSpPr>
        <p:spPr>
          <a:xfrm>
            <a:off x="563599" y="4088050"/>
            <a:ext cx="140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36 cycles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CD2E25-7EBC-FB44-A188-EEA0E58141C6}"/>
              </a:ext>
            </a:extLst>
          </p:cNvPr>
          <p:cNvSpPr txBox="1"/>
          <p:nvPr/>
        </p:nvSpPr>
        <p:spPr>
          <a:xfrm>
            <a:off x="440726" y="4827466"/>
            <a:ext cx="1406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50-100ns</a:t>
            </a:r>
          </a:p>
          <a:p>
            <a:r>
              <a:rPr lang="en-US" dirty="0"/>
              <a:t>(~ 150-300 cycles)</a:t>
            </a:r>
          </a:p>
        </p:txBody>
      </p:sp>
      <p:sp>
        <p:nvSpPr>
          <p:cNvPr id="26" name="Can 25">
            <a:extLst>
              <a:ext uri="{FF2B5EF4-FFF2-40B4-BE49-F238E27FC236}">
                <a16:creationId xmlns:a16="http://schemas.microsoft.com/office/drawing/2014/main" id="{4BCB0448-1972-BB4E-8553-F769FCA96C97}"/>
              </a:ext>
            </a:extLst>
          </p:cNvPr>
          <p:cNvSpPr/>
          <p:nvPr/>
        </p:nvSpPr>
        <p:spPr>
          <a:xfrm>
            <a:off x="3544309" y="5863310"/>
            <a:ext cx="1262006" cy="83371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SSD (Flash) Disk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3FD3E6-AFCC-914A-84B6-3B66E15D230D}"/>
              </a:ext>
            </a:extLst>
          </p:cNvPr>
          <p:cNvSpPr txBox="1"/>
          <p:nvPr/>
        </p:nvSpPr>
        <p:spPr>
          <a:xfrm>
            <a:off x="7637928" y="6080459"/>
            <a:ext cx="140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TB</a:t>
            </a:r>
          </a:p>
        </p:txBody>
      </p:sp>
    </p:spTree>
    <p:extLst>
      <p:ext uri="{BB962C8B-B14F-4D97-AF65-F5344CB8AC3E}">
        <p14:creationId xmlns:p14="http://schemas.microsoft.com/office/powerpoint/2010/main" val="19053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91174596-DD19-AD4E-B169-99ADCA4C74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 lIns="90000" tIns="46800" rIns="90000" bIns="46800"/>
          <a:lstStyle/>
          <a:p>
            <a:pPr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/>
              <a:t>What is </a:t>
            </a:r>
            <a:r>
              <a:rPr lang="en-GB" altLang="en-US" dirty="0" err="1"/>
              <a:t>GoDB</a:t>
            </a:r>
            <a:r>
              <a:rPr lang="en-GB" altLang="en-US" dirty="0"/>
              <a:t>?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A4E9E6F7-33C4-4747-BAA4-A50A1B3A47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001000" cy="4891088"/>
          </a:xfrm>
        </p:spPr>
        <p:txBody>
          <a:bodyPr lIns="90000" tIns="46800" rIns="90000" bIns="46800"/>
          <a:lstStyle/>
          <a:p>
            <a:pPr marL="336550" indent="-336550" eaLnBrk="1" hangingPunct="1">
              <a:lnSpc>
                <a:spcPct val="84000"/>
              </a:lnSpc>
              <a:spcBef>
                <a:spcPts val="70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400" dirty="0"/>
              <a:t>A basic database system</a:t>
            </a:r>
          </a:p>
          <a:p>
            <a:pPr marL="336550" indent="-336550" eaLnBrk="1" hangingPunct="1">
              <a:lnSpc>
                <a:spcPct val="84000"/>
              </a:lnSpc>
              <a:spcBef>
                <a:spcPts val="70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400" dirty="0"/>
              <a:t>SQL Front-end (Provided for later labs)</a:t>
            </a:r>
          </a:p>
          <a:p>
            <a:pPr marL="736600" lvl="1" indent="-279400" eaLnBrk="1" hangingPunct="1">
              <a:lnSpc>
                <a:spcPct val="93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400" dirty="0"/>
              <a:t>Heap files (Lab 1)</a:t>
            </a:r>
          </a:p>
          <a:p>
            <a:pPr marL="736600" lvl="1" indent="-279400" eaLnBrk="1" hangingPunct="1">
              <a:lnSpc>
                <a:spcPct val="93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400" dirty="0"/>
              <a:t>Buffer Pool (Labs 1)</a:t>
            </a:r>
          </a:p>
          <a:p>
            <a:pPr marL="736600" lvl="1" indent="-279400" eaLnBrk="1" hangingPunct="1">
              <a:lnSpc>
                <a:spcPct val="93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400" dirty="0"/>
              <a:t>Basic Operators (Labs 1 &amp; 2)</a:t>
            </a:r>
          </a:p>
          <a:p>
            <a:pPr marL="1136650" lvl="2" indent="-279400" eaLnBrk="1" hangingPunct="1">
              <a:lnSpc>
                <a:spcPct val="93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000" dirty="0"/>
              <a:t>Scan, Filter, JOIN, Aggregate</a:t>
            </a:r>
          </a:p>
          <a:p>
            <a:pPr marL="736600" lvl="1" indent="-279400" eaLnBrk="1" hangingPunct="1">
              <a:lnSpc>
                <a:spcPct val="93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400" dirty="0"/>
              <a:t>Transactions (Lab 3)</a:t>
            </a:r>
          </a:p>
          <a:p>
            <a:pPr marL="736600" lvl="1" indent="-279400" eaLnBrk="1" hangingPunct="1">
              <a:lnSpc>
                <a:spcPct val="93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400" dirty="0"/>
              <a:t>Recovery (Lab 3)</a:t>
            </a:r>
          </a:p>
          <a:p>
            <a:pPr marL="736600" lvl="1" indent="-279400" eaLnBrk="1" hangingPunct="1">
              <a:lnSpc>
                <a:spcPct val="93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400" dirty="0"/>
              <a:t>Query optimizer </a:t>
            </a:r>
          </a:p>
          <a:p>
            <a:pPr marL="736600" lvl="1" indent="-279400" eaLnBrk="1" hangingPunct="1">
              <a:lnSpc>
                <a:spcPct val="93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400" dirty="0"/>
              <a:t>B-Tree Indexes </a:t>
            </a:r>
          </a:p>
        </p:txBody>
      </p:sp>
    </p:spTree>
    <p:extLst>
      <p:ext uri="{BB962C8B-B14F-4D97-AF65-F5344CB8AC3E}">
        <p14:creationId xmlns:p14="http://schemas.microsoft.com/office/powerpoint/2010/main" val="27044991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ve Into Systems">
            <a:extLst>
              <a:ext uri="{FF2B5EF4-FFF2-40B4-BE49-F238E27FC236}">
                <a16:creationId xmlns:a16="http://schemas.microsoft.com/office/drawing/2014/main" id="{38CB7466-D7C0-F04F-3752-51F1922E3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013"/>
            <a:ext cx="9144000" cy="589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446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D8105-0B4D-A54D-B5F9-02763D0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18"/>
            <a:ext cx="8229600" cy="1143000"/>
          </a:xfrm>
        </p:spPr>
        <p:txBody>
          <a:bodyPr/>
          <a:lstStyle/>
          <a:p>
            <a:r>
              <a:rPr lang="en-US" dirty="0"/>
              <a:t>Bandwidth vs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7E0B3-C3F5-AB46-8493-3E8FC02E6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166018"/>
            <a:ext cx="9144001" cy="4525963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access latency often high relative to the rate device can stream data sequentially (bandwidth)</a:t>
            </a:r>
          </a:p>
          <a:p>
            <a:endParaRPr lang="en-US" dirty="0"/>
          </a:p>
          <a:p>
            <a:r>
              <a:rPr lang="en-US" dirty="0"/>
              <a:t>RAM:  50 ns per 16 B cache line </a:t>
            </a:r>
          </a:p>
          <a:p>
            <a:pPr lvl="1">
              <a:buFont typeface="Wingdings" pitchFamily="2" charset="2"/>
              <a:buChar char="à"/>
            </a:pPr>
            <a:r>
              <a:rPr lang="en-US" sz="2400" dirty="0">
                <a:sym typeface="Wingdings" pitchFamily="2" charset="2"/>
              </a:rPr>
              <a:t> random access bandwidth of 16 * 1/5x10</a:t>
            </a:r>
            <a:r>
              <a:rPr lang="en-US" sz="2400" baseline="30000" dirty="0">
                <a:sym typeface="Wingdings" pitchFamily="2" charset="2"/>
              </a:rPr>
              <a:t>-8 </a:t>
            </a:r>
            <a:r>
              <a:rPr lang="en-US" sz="2400" dirty="0">
                <a:sym typeface="Wingdings" pitchFamily="2" charset="2"/>
              </a:rPr>
              <a:t>= 320 MB / sec</a:t>
            </a:r>
          </a:p>
          <a:p>
            <a:pPr marL="457200" lvl="1" indent="0">
              <a:buNone/>
            </a:pPr>
            <a:r>
              <a:rPr lang="en-US" dirty="0">
                <a:sym typeface="Wingdings" pitchFamily="2" charset="2"/>
              </a:rPr>
              <a:t>If streaming sequentially, bandwidth 20-40 GB/sec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Flash disk: 250 us per 4K page</a:t>
            </a:r>
          </a:p>
          <a:p>
            <a:pPr lvl="1">
              <a:buFont typeface="Wingdings" pitchFamily="2" charset="2"/>
              <a:buChar char="à"/>
            </a:pPr>
            <a:r>
              <a:rPr lang="en-US" sz="2400" dirty="0">
                <a:sym typeface="Wingdings" pitchFamily="2" charset="2"/>
              </a:rPr>
              <a:t> Random access bandwidth of 4K * 1/2.5x10</a:t>
            </a:r>
            <a:r>
              <a:rPr lang="en-US" sz="2400" baseline="30000" dirty="0">
                <a:sym typeface="Wingdings" pitchFamily="2" charset="2"/>
              </a:rPr>
              <a:t>-4</a:t>
            </a:r>
            <a:r>
              <a:rPr lang="en-US" sz="2400" dirty="0">
                <a:sym typeface="Wingdings" pitchFamily="2" charset="2"/>
              </a:rPr>
              <a:t>= 16 MB / sec</a:t>
            </a:r>
          </a:p>
          <a:p>
            <a:pPr marL="457200" lvl="1" indent="0">
              <a:buNone/>
            </a:pPr>
            <a:r>
              <a:rPr lang="en-US" sz="2400" dirty="0">
                <a:sym typeface="Wingdings" pitchFamily="2" charset="2"/>
              </a:rPr>
              <a:t>If streaming sequentially, bandwidth 2+ GB/sec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B7E43B-3A90-3646-8A4D-889B04188B6E}"/>
              </a:ext>
            </a:extLst>
          </p:cNvPr>
          <p:cNvSpPr/>
          <p:nvPr/>
        </p:nvSpPr>
        <p:spPr>
          <a:xfrm>
            <a:off x="5721722" y="2875001"/>
            <a:ext cx="2373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>
                <a:sym typeface="Wingdings" pitchFamily="2" charset="2"/>
              </a:rPr>
              <a:t>(100x difference)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C68702-6205-904C-8C2B-8C9FD22DBE93}"/>
              </a:ext>
            </a:extLst>
          </p:cNvPr>
          <p:cNvSpPr/>
          <p:nvPr/>
        </p:nvSpPr>
        <p:spPr>
          <a:xfrm>
            <a:off x="5829297" y="4926256"/>
            <a:ext cx="2373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>
                <a:sym typeface="Wingdings" pitchFamily="2" charset="2"/>
              </a:rPr>
              <a:t>(125x difference)</a:t>
            </a:r>
          </a:p>
        </p:txBody>
      </p:sp>
    </p:spTree>
    <p:extLst>
      <p:ext uri="{BB962C8B-B14F-4D97-AF65-F5344CB8AC3E}">
        <p14:creationId xmlns:p14="http://schemas.microsoft.com/office/powerpoint/2010/main" val="350976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CBE5F-8071-FD45-975D-53FBDD708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 v Latency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06E62-120D-B044-A81E-059D6B2BA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706" y="2164976"/>
            <a:ext cx="8592670" cy="4525963"/>
          </a:xfrm>
        </p:spPr>
        <p:txBody>
          <a:bodyPr/>
          <a:lstStyle/>
          <a:p>
            <a:r>
              <a:rPr lang="en-US" sz="2800" dirty="0">
                <a:sym typeface="Wingdings" pitchFamily="2" charset="2"/>
              </a:rPr>
              <a:t>Spinning disk: 10 </a:t>
            </a:r>
            <a:r>
              <a:rPr lang="en-US" sz="2800" dirty="0" err="1">
                <a:sym typeface="Wingdings" pitchFamily="2" charset="2"/>
              </a:rPr>
              <a:t>ms</a:t>
            </a:r>
            <a:r>
              <a:rPr lang="en-US" sz="2800" dirty="0">
                <a:sym typeface="Wingdings" pitchFamily="2" charset="2"/>
              </a:rPr>
              <a:t> latency vs 100 MB seq bandwidth</a:t>
            </a:r>
          </a:p>
          <a:p>
            <a:pPr lvl="1"/>
            <a:r>
              <a:rPr lang="en-US" sz="2400" dirty="0">
                <a:sym typeface="Wingdings" pitchFamily="2" charset="2"/>
              </a:rPr>
              <a:t>Random access BW per 4KB page = 400 KB/sec</a:t>
            </a:r>
          </a:p>
          <a:p>
            <a:pPr lvl="1"/>
            <a:endParaRPr lang="en-US" sz="2400" dirty="0">
              <a:sym typeface="Wingdings" pitchFamily="2" charset="2"/>
            </a:endParaRPr>
          </a:p>
          <a:p>
            <a:r>
              <a:rPr lang="en-US" sz="2800" dirty="0">
                <a:sym typeface="Wingdings" pitchFamily="2" charset="2"/>
              </a:rPr>
              <a:t>Local network: 100 us latency vs 10 GB seq bandwidth</a:t>
            </a:r>
          </a:p>
          <a:p>
            <a:pPr lvl="1"/>
            <a:r>
              <a:rPr lang="en-US" sz="2400" dirty="0">
                <a:sym typeface="Wingdings" pitchFamily="2" charset="2"/>
              </a:rPr>
              <a:t>Random access BW per byte = 10K / sec</a:t>
            </a:r>
          </a:p>
          <a:p>
            <a:pPr lvl="1"/>
            <a:endParaRPr lang="en-US" sz="2400" dirty="0">
              <a:sym typeface="Wingdings" pitchFamily="2" charset="2"/>
            </a:endParaRPr>
          </a:p>
          <a:p>
            <a:r>
              <a:rPr lang="en-US" sz="2800" dirty="0">
                <a:sym typeface="Wingdings" pitchFamily="2" charset="2"/>
              </a:rPr>
              <a:t>Wide area net: 10 </a:t>
            </a:r>
            <a:r>
              <a:rPr lang="en-US" sz="2800" dirty="0" err="1">
                <a:sym typeface="Wingdings" pitchFamily="2" charset="2"/>
              </a:rPr>
              <a:t>ms</a:t>
            </a:r>
            <a:r>
              <a:rPr lang="en-US" sz="2800" dirty="0">
                <a:sym typeface="Wingdings" pitchFamily="2" charset="2"/>
              </a:rPr>
              <a:t> latency vs 1 GB seq bandwidth</a:t>
            </a:r>
          </a:p>
          <a:p>
            <a:pPr lvl="1"/>
            <a:r>
              <a:rPr lang="en-US" sz="2400" dirty="0">
                <a:sym typeface="Wingdings" pitchFamily="2" charset="2"/>
              </a:rPr>
              <a:t>Random access BW per byte = 100 B / sec</a:t>
            </a:r>
          </a:p>
          <a:p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C34ADC-C64D-C742-B17C-6850109F1E75}"/>
              </a:ext>
            </a:extLst>
          </p:cNvPr>
          <p:cNvSpPr/>
          <p:nvPr/>
        </p:nvSpPr>
        <p:spPr>
          <a:xfrm>
            <a:off x="6084792" y="1795644"/>
            <a:ext cx="2437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>
                <a:sym typeface="Wingdings" pitchFamily="2" charset="2"/>
              </a:rPr>
              <a:t>(250x difference)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E21553-6D05-2449-B2F9-1298AB3FC9C8}"/>
              </a:ext>
            </a:extLst>
          </p:cNvPr>
          <p:cNvSpPr/>
          <p:nvPr/>
        </p:nvSpPr>
        <p:spPr>
          <a:xfrm>
            <a:off x="6084791" y="3244334"/>
            <a:ext cx="2309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>
                <a:sym typeface="Wingdings" pitchFamily="2" charset="2"/>
              </a:rPr>
              <a:t>(1Mx difference)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08C2C5-0E8E-F34C-8D48-2A84A2F2A9BE}"/>
              </a:ext>
            </a:extLst>
          </p:cNvPr>
          <p:cNvSpPr/>
          <p:nvPr/>
        </p:nvSpPr>
        <p:spPr>
          <a:xfrm>
            <a:off x="6084790" y="4598304"/>
            <a:ext cx="2565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>
                <a:sym typeface="Wingdings" pitchFamily="2" charset="2"/>
              </a:rPr>
              <a:t>(100Mx difference)</a:t>
            </a:r>
          </a:p>
        </p:txBody>
      </p:sp>
    </p:spTree>
    <p:extLst>
      <p:ext uri="{BB962C8B-B14F-4D97-AF65-F5344CB8AC3E}">
        <p14:creationId xmlns:p14="http://schemas.microsoft.com/office/powerpoint/2010/main" val="310162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3BE87-A51A-814F-9F5F-E27675094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209456"/>
            <a:ext cx="8229600" cy="1143000"/>
          </a:xfrm>
        </p:spPr>
        <p:txBody>
          <a:bodyPr/>
          <a:lstStyle/>
          <a:p>
            <a:r>
              <a:rPr lang="en-US" dirty="0"/>
              <a:t>Important Numbers</a:t>
            </a: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ADBA2DCB-D9B8-FA42-9F6A-A4E8099EB8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471822"/>
              </p:ext>
            </p:extLst>
          </p:nvPr>
        </p:nvGraphicFramePr>
        <p:xfrm>
          <a:off x="551329" y="814886"/>
          <a:ext cx="8229600" cy="604311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17258">
                  <a:extLst>
                    <a:ext uri="{9D8B030D-6E8A-4147-A177-3AD203B41FA5}">
                      <a16:colId xmlns:a16="http://schemas.microsoft.com/office/drawing/2014/main" val="3201705458"/>
                    </a:ext>
                  </a:extLst>
                </a:gridCol>
                <a:gridCol w="4612342">
                  <a:extLst>
                    <a:ext uri="{9D8B030D-6E8A-4147-A177-3AD203B41FA5}">
                      <a16:colId xmlns:a16="http://schemas.microsoft.com/office/drawing/2014/main" val="4107674827"/>
                    </a:ext>
                  </a:extLst>
                </a:gridCol>
              </a:tblGrid>
              <a:tr h="431651">
                <a:tc>
                  <a:txBody>
                    <a:bodyPr/>
                    <a:lstStyle/>
                    <a:p>
                      <a:r>
                        <a:rPr lang="en-US" dirty="0"/>
                        <a:t>CPU Cycles /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2+ Billion (.5 </a:t>
                      </a:r>
                      <a:r>
                        <a:rPr lang="en-US" dirty="0" err="1"/>
                        <a:t>nsec</a:t>
                      </a:r>
                      <a:r>
                        <a:rPr lang="en-US" dirty="0"/>
                        <a:t> latency)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45903"/>
                  </a:ext>
                </a:extLst>
              </a:tr>
              <a:tr h="431651">
                <a:tc>
                  <a:txBody>
                    <a:bodyPr/>
                    <a:lstStyle/>
                    <a:p>
                      <a:r>
                        <a:rPr lang="en-US" dirty="0"/>
                        <a:t>L1 latency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</a:t>
                      </a:r>
                      <a:r>
                        <a:rPr lang="en-US" dirty="0" err="1"/>
                        <a:t>nsec</a:t>
                      </a:r>
                      <a:r>
                        <a:rPr lang="en-US" dirty="0"/>
                        <a:t> (4 cycles)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996385"/>
                  </a:ext>
                </a:extLst>
              </a:tr>
              <a:tr h="431651">
                <a:tc>
                  <a:txBody>
                    <a:bodyPr/>
                    <a:lstStyle/>
                    <a:p>
                      <a:r>
                        <a:rPr lang="en-US" dirty="0"/>
                        <a:t>L2 latency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</a:t>
                      </a:r>
                      <a:r>
                        <a:rPr lang="en-US" dirty="0" err="1"/>
                        <a:t>nsec</a:t>
                      </a:r>
                      <a:r>
                        <a:rPr lang="en-US" dirty="0"/>
                        <a:t> (12 cycles)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594195"/>
                  </a:ext>
                </a:extLst>
              </a:tr>
              <a:tr h="431651">
                <a:tc>
                  <a:txBody>
                    <a:bodyPr/>
                    <a:lstStyle/>
                    <a:p>
                      <a:r>
                        <a:rPr lang="en-US" dirty="0"/>
                        <a:t>L3 latency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 </a:t>
                      </a:r>
                      <a:r>
                        <a:rPr lang="en-US" dirty="0" err="1"/>
                        <a:t>nsec</a:t>
                      </a:r>
                      <a:r>
                        <a:rPr lang="en-US" dirty="0"/>
                        <a:t> (36 cycles)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749502"/>
                  </a:ext>
                </a:extLst>
              </a:tr>
              <a:tr h="431651">
                <a:tc>
                  <a:txBody>
                    <a:bodyPr/>
                    <a:lstStyle/>
                    <a:p>
                      <a:r>
                        <a:rPr lang="en-US" dirty="0"/>
                        <a:t>Main memory latency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 – 100 ns (150-300 cycles)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424296"/>
                  </a:ext>
                </a:extLst>
              </a:tr>
              <a:tr h="431651">
                <a:tc>
                  <a:txBody>
                    <a:bodyPr/>
                    <a:lstStyle/>
                    <a:p>
                      <a:r>
                        <a:rPr lang="en-US" dirty="0"/>
                        <a:t>Sequential Mem Bandwidth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20-40+ GB/sec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459706"/>
                  </a:ext>
                </a:extLst>
              </a:tr>
              <a:tr h="431651">
                <a:tc>
                  <a:txBody>
                    <a:bodyPr/>
                    <a:lstStyle/>
                    <a:p>
                      <a:r>
                        <a:rPr lang="en-US" dirty="0"/>
                        <a:t>SSD Latency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250+ </a:t>
                      </a:r>
                      <a:r>
                        <a:rPr lang="en-US" dirty="0" err="1"/>
                        <a:t>usec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756651"/>
                  </a:ext>
                </a:extLst>
              </a:tr>
              <a:tr h="431651">
                <a:tc>
                  <a:txBody>
                    <a:bodyPr/>
                    <a:lstStyle/>
                    <a:p>
                      <a:r>
                        <a:rPr lang="en-US" dirty="0"/>
                        <a:t>SSD Seq Bandwidth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2-4 + GB/sec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779789"/>
                  </a:ext>
                </a:extLst>
              </a:tr>
              <a:tr h="431651">
                <a:tc>
                  <a:txBody>
                    <a:bodyPr/>
                    <a:lstStyle/>
                    <a:p>
                      <a:r>
                        <a:rPr lang="en-US" dirty="0"/>
                        <a:t>HD (spinning disk) latency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msec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12473"/>
                  </a:ext>
                </a:extLst>
              </a:tr>
              <a:tr h="431651">
                <a:tc>
                  <a:txBody>
                    <a:bodyPr/>
                    <a:lstStyle/>
                    <a:p>
                      <a:r>
                        <a:rPr lang="en-US" dirty="0"/>
                        <a:t>HD Seq Bandwidth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100+ MB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91609"/>
                  </a:ext>
                </a:extLst>
              </a:tr>
              <a:tr h="431651">
                <a:tc>
                  <a:txBody>
                    <a:bodyPr/>
                    <a:lstStyle/>
                    <a:p>
                      <a:r>
                        <a:rPr lang="en-US" dirty="0"/>
                        <a:t>Local Net Latency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– 100 </a:t>
                      </a:r>
                      <a:r>
                        <a:rPr lang="en-US" dirty="0" err="1"/>
                        <a:t>usec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683662"/>
                  </a:ext>
                </a:extLst>
              </a:tr>
              <a:tr h="431651">
                <a:tc>
                  <a:txBody>
                    <a:bodyPr/>
                    <a:lstStyle/>
                    <a:p>
                      <a:r>
                        <a:rPr lang="en-US" dirty="0"/>
                        <a:t>Local Net Bandwidth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– 40 Gbit /sec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21623"/>
                  </a:ext>
                </a:extLst>
              </a:tr>
              <a:tr h="431651">
                <a:tc>
                  <a:txBody>
                    <a:bodyPr/>
                    <a:lstStyle/>
                    <a:p>
                      <a:r>
                        <a:rPr lang="en-US" dirty="0"/>
                        <a:t>Wide Area Net Latency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– 100 msec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351047"/>
                  </a:ext>
                </a:extLst>
              </a:tr>
              <a:tr h="431651">
                <a:tc>
                  <a:txBody>
                    <a:bodyPr/>
                    <a:lstStyle/>
                    <a:p>
                      <a:r>
                        <a:rPr lang="en-US" dirty="0"/>
                        <a:t>Wide Area Net Bandwidth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– 1 Gbit / 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315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830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Analogy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55266" y="586075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/>
              <a:t>…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122420" y="6051279"/>
            <a:ext cx="247996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92452" y="5860757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100,000 km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9443" y="5223284"/>
            <a:ext cx="765018" cy="765018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2907138" y="5482923"/>
            <a:ext cx="2682890" cy="271025"/>
            <a:chOff x="2900508" y="4737245"/>
            <a:chExt cx="2682890" cy="271025"/>
          </a:xfrm>
        </p:grpSpPr>
        <p:sp>
          <p:nvSpPr>
            <p:cNvPr id="38" name="Arc 37"/>
            <p:cNvSpPr/>
            <p:nvPr/>
          </p:nvSpPr>
          <p:spPr>
            <a:xfrm>
              <a:off x="2900508" y="4737245"/>
              <a:ext cx="1931134" cy="265582"/>
            </a:xfrm>
            <a:prstGeom prst="arc">
              <a:avLst>
                <a:gd name="adj1" fmla="val 20473416"/>
                <a:gd name="adj2" fmla="val 441249"/>
              </a:avLst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/>
            <p:cNvSpPr/>
            <p:nvPr/>
          </p:nvSpPr>
          <p:spPr>
            <a:xfrm flipH="1">
              <a:off x="3652264" y="4742688"/>
              <a:ext cx="1931134" cy="265582"/>
            </a:xfrm>
            <a:prstGeom prst="arc">
              <a:avLst>
                <a:gd name="adj1" fmla="val 20473416"/>
                <a:gd name="adj2" fmla="val 441249"/>
              </a:avLst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885503" y="5361903"/>
            <a:ext cx="2682890" cy="271025"/>
            <a:chOff x="2900508" y="4737245"/>
            <a:chExt cx="2682890" cy="271025"/>
          </a:xfrm>
        </p:grpSpPr>
        <p:sp>
          <p:nvSpPr>
            <p:cNvPr id="42" name="Arc 41"/>
            <p:cNvSpPr/>
            <p:nvPr/>
          </p:nvSpPr>
          <p:spPr>
            <a:xfrm>
              <a:off x="2900508" y="4737245"/>
              <a:ext cx="1931134" cy="265582"/>
            </a:xfrm>
            <a:prstGeom prst="arc">
              <a:avLst>
                <a:gd name="adj1" fmla="val 20473416"/>
                <a:gd name="adj2" fmla="val 441249"/>
              </a:avLst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Arc 42"/>
            <p:cNvSpPr/>
            <p:nvPr/>
          </p:nvSpPr>
          <p:spPr>
            <a:xfrm flipH="1">
              <a:off x="3652264" y="4742688"/>
              <a:ext cx="1931134" cy="265582"/>
            </a:xfrm>
            <a:prstGeom prst="arc">
              <a:avLst>
                <a:gd name="adj1" fmla="val 20473416"/>
                <a:gd name="adj2" fmla="val 441249"/>
              </a:avLst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43608" y="1594465"/>
            <a:ext cx="2656899" cy="1400413"/>
            <a:chOff x="243608" y="1594465"/>
            <a:chExt cx="2656899" cy="14004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243608" y="2042391"/>
              <a:ext cx="747717" cy="835891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>
              <a:stCxn id="4" idx="1"/>
            </p:cNvCxnSpPr>
            <p:nvPr/>
          </p:nvCxnSpPr>
          <p:spPr>
            <a:xfrm>
              <a:off x="991325" y="2460337"/>
              <a:ext cx="100373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047407" y="2139616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10s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22703" y="2275670"/>
              <a:ext cx="72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100m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44898" y="2625546"/>
              <a:ext cx="17556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 </a:t>
              </a:r>
              <a:r>
                <a:rPr lang="en-US" dirty="0" err="1"/>
                <a:t>msec</a:t>
              </a:r>
              <a:r>
                <a:rPr lang="en-US" dirty="0"/>
                <a:t> / access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91004" y="1594465"/>
              <a:ext cx="2053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/>
                <a:t>Disk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6761" y="3406795"/>
            <a:ext cx="5921947" cy="1351188"/>
            <a:chOff x="66761" y="3406795"/>
            <a:chExt cx="5921947" cy="13511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66761" y="3790486"/>
              <a:ext cx="747717" cy="835891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 flipV="1">
              <a:off x="1059671" y="4155920"/>
              <a:ext cx="1812926" cy="29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059671" y="3839099"/>
              <a:ext cx="5453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06355" y="3938958"/>
              <a:ext cx="360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2000" dirty="0"/>
                <a:t>…</a:t>
              </a:r>
              <a:endParaRPr lang="en-US" sz="20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3913409" y="4103894"/>
              <a:ext cx="1046019" cy="585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222151" y="3938958"/>
              <a:ext cx="7665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10km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97301" y="4357873"/>
              <a:ext cx="19912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100 </a:t>
              </a:r>
              <a:r>
                <a:rPr lang="en-US" sz="2000" dirty="0" err="1"/>
                <a:t>usec</a:t>
              </a:r>
              <a:r>
                <a:rPr lang="en-US" sz="2000" dirty="0"/>
                <a:t> / access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43608" y="3406795"/>
              <a:ext cx="2053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/>
                <a:t>Flash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01301" y="5219125"/>
            <a:ext cx="4818721" cy="1435735"/>
            <a:chOff x="101301" y="5219125"/>
            <a:chExt cx="4818721" cy="143573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01301" y="5699887"/>
              <a:ext cx="747717" cy="835891"/>
            </a:xfrm>
            <a:prstGeom prst="rect">
              <a:avLst/>
            </a:prstGeom>
          </p:spPr>
        </p:pic>
        <p:grpSp>
          <p:nvGrpSpPr>
            <p:cNvPr id="50" name="Group 49"/>
            <p:cNvGrpSpPr/>
            <p:nvPr/>
          </p:nvGrpSpPr>
          <p:grpSpPr>
            <a:xfrm>
              <a:off x="196212" y="5219125"/>
              <a:ext cx="4723810" cy="1435735"/>
              <a:chOff x="196212" y="5219125"/>
              <a:chExt cx="4723810" cy="1435735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 flipV="1">
                <a:off x="1094211" y="6051279"/>
                <a:ext cx="2486892" cy="1697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1094211" y="5748500"/>
                <a:ext cx="508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10s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336896" y="6285528"/>
                <a:ext cx="15831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10 </a:t>
                </a:r>
                <a:r>
                  <a:rPr lang="en-US" dirty="0" err="1"/>
                  <a:t>nsec</a:t>
                </a:r>
                <a:r>
                  <a:rPr lang="en-US" dirty="0"/>
                  <a:t>/access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96212" y="5219125"/>
                <a:ext cx="20531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Main Memory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060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6515-4693-C340-BE2B-62D74CC59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Cost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D1E93-7D26-A04E-AC55-4675355AB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" y="1612900"/>
            <a:ext cx="8877300" cy="4525963"/>
          </a:xfrm>
        </p:spPr>
        <p:txBody>
          <a:bodyPr/>
          <a:lstStyle/>
          <a:p>
            <a:r>
              <a:rPr lang="en-US" dirty="0"/>
              <a:t>Typically try to account for both CPU and I/O</a:t>
            </a:r>
          </a:p>
          <a:p>
            <a:pPr lvl="1"/>
            <a:r>
              <a:rPr lang="en-US" dirty="0"/>
              <a:t>I/O = ”input / output”, i.e., data access costs from disk</a:t>
            </a:r>
          </a:p>
          <a:p>
            <a:pPr lvl="1"/>
            <a:endParaRPr lang="en-US" dirty="0"/>
          </a:p>
          <a:p>
            <a:r>
              <a:rPr lang="en-US" dirty="0"/>
              <a:t>Database algorithms try to optimize for sequential access (to avoid massive random access penalties)</a:t>
            </a:r>
          </a:p>
          <a:p>
            <a:endParaRPr lang="en-US" dirty="0"/>
          </a:p>
          <a:p>
            <a:r>
              <a:rPr lang="en-US" dirty="0"/>
              <a:t>Simplified cost model for 6.5830: </a:t>
            </a:r>
          </a:p>
          <a:p>
            <a:pPr marL="457200" lvl="1" indent="0">
              <a:buNone/>
            </a:pPr>
            <a:r>
              <a:rPr lang="en-US" dirty="0"/>
              <a:t># seeks (random I/</a:t>
            </a:r>
            <a:r>
              <a:rPr lang="en-US" dirty="0" err="1"/>
              <a:t>Os</a:t>
            </a:r>
            <a:r>
              <a:rPr lang="en-US" dirty="0"/>
              <a:t>) x random I/O time + </a:t>
            </a:r>
          </a:p>
          <a:p>
            <a:pPr marL="457200" lvl="1" indent="0">
              <a:buNone/>
            </a:pPr>
            <a:r>
              <a:rPr lang="en-US" dirty="0"/>
              <a:t>	sequential bytes read x sequential B/W</a:t>
            </a:r>
          </a:p>
        </p:txBody>
      </p:sp>
    </p:spTree>
    <p:extLst>
      <p:ext uri="{BB962C8B-B14F-4D97-AF65-F5344CB8AC3E}">
        <p14:creationId xmlns:p14="http://schemas.microsoft.com/office/powerpoint/2010/main" val="2321974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7DB60-B3CB-4349-9535-095A3DA69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7C9D64C-B430-9445-82D1-CA18376A8D4F}"/>
              </a:ext>
            </a:extLst>
          </p:cNvPr>
          <p:cNvGrpSpPr/>
          <p:nvPr/>
        </p:nvGrpSpPr>
        <p:grpSpPr>
          <a:xfrm>
            <a:off x="730278" y="3296181"/>
            <a:ext cx="2624792" cy="2494938"/>
            <a:chOff x="819148" y="3092450"/>
            <a:chExt cx="2892425" cy="385898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CCC2F0E-B2D3-B540-AE3D-84F309555B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6313" y="3092450"/>
              <a:ext cx="100806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⨝ 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eno</a:t>
              </a:r>
              <a:r>
                <a:rPr lang="en-US" altLang="en-US" sz="1050" dirty="0">
                  <a:latin typeface="Arial" panose="020B0604020202020204" pitchFamily="34" charset="0"/>
                </a:rPr>
                <a:t>=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eno</a:t>
              </a: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072ED63-A4A2-9F43-A0D8-07484ED8D1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7975" y="4254500"/>
              <a:ext cx="1008062" cy="476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⨝ 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dno</a:t>
              </a:r>
              <a:r>
                <a:rPr lang="en-US" altLang="en-US" sz="1050" dirty="0">
                  <a:latin typeface="Arial" panose="020B0604020202020204" pitchFamily="34" charset="0"/>
                </a:rPr>
                <a:t>=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dno</a:t>
              </a: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297F1B1-0F8B-794E-87AE-2345200ECA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148" y="6570595"/>
              <a:ext cx="471488" cy="38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dept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EE52ECE-54F2-2147-887D-0C3DCDCB3D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6516" y="6508290"/>
              <a:ext cx="519111" cy="38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emp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C2C2A2-B332-A74C-B61D-D56A2E4E4D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599" y="4203702"/>
              <a:ext cx="434974" cy="38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kids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A46B02-2BDB-A14E-AC6E-99421A2586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9487" y="5248276"/>
              <a:ext cx="788988" cy="476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𝛔</a:t>
              </a:r>
              <a:r>
                <a:rPr lang="en-US" altLang="en-US" sz="1200" baseline="-25000" dirty="0" err="1">
                  <a:latin typeface="Arial" panose="020B0604020202020204" pitchFamily="34" charset="0"/>
                </a:rPr>
                <a:t>sal</a:t>
              </a:r>
              <a:r>
                <a:rPr lang="en-US" altLang="en-US" sz="1200" baseline="-25000" dirty="0">
                  <a:latin typeface="Arial" panose="020B0604020202020204" pitchFamily="34" charset="0"/>
                </a:rPr>
                <a:t>&gt;10k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A4D8805-8A7F-044E-B90A-E30EDA239D7A}"/>
                </a:ext>
              </a:extLst>
            </p:cNvPr>
            <p:cNvCxnSpPr>
              <a:cxnSpLocks noChangeShapeType="1"/>
              <a:endCxn id="5" idx="2"/>
            </p:cNvCxnSpPr>
            <p:nvPr/>
          </p:nvCxnSpPr>
          <p:spPr bwMode="auto">
            <a:xfrm flipV="1">
              <a:off x="1054892" y="4730545"/>
              <a:ext cx="1027115" cy="159093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B3574A-9DE2-874A-9510-BB4E7AF28148}"/>
                </a:ext>
              </a:extLst>
            </p:cNvPr>
            <p:cNvCxnSpPr>
              <a:cxnSpLocks noChangeShapeType="1"/>
              <a:stCxn id="10" idx="0"/>
              <a:endCxn id="5" idx="2"/>
            </p:cNvCxnSpPr>
            <p:nvPr/>
          </p:nvCxnSpPr>
          <p:spPr bwMode="auto">
            <a:xfrm flipH="1" flipV="1">
              <a:off x="2082007" y="4730545"/>
              <a:ext cx="561974" cy="51773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3E7CFB6-016F-5F44-8926-8665459F975F}"/>
                </a:ext>
              </a:extLst>
            </p:cNvPr>
            <p:cNvCxnSpPr>
              <a:cxnSpLocks noChangeShapeType="1"/>
              <a:stCxn id="5" idx="0"/>
              <a:endCxn id="4" idx="2"/>
            </p:cNvCxnSpPr>
            <p:nvPr/>
          </p:nvCxnSpPr>
          <p:spPr bwMode="auto">
            <a:xfrm flipV="1">
              <a:off x="2082006" y="3569505"/>
              <a:ext cx="668339" cy="68499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B8FE5BB-5119-B840-A691-ACEE98FBD6F1}"/>
                </a:ext>
              </a:extLst>
            </p:cNvPr>
            <p:cNvCxnSpPr>
              <a:cxnSpLocks noChangeShapeType="1"/>
              <a:stCxn id="8" idx="0"/>
              <a:endCxn id="4" idx="2"/>
            </p:cNvCxnSpPr>
            <p:nvPr/>
          </p:nvCxnSpPr>
          <p:spPr bwMode="auto">
            <a:xfrm flipH="1" flipV="1">
              <a:off x="2750345" y="3569505"/>
              <a:ext cx="743742" cy="63419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8C682CA-6346-914A-BFCB-EB34591B88D0}"/>
                </a:ext>
              </a:extLst>
            </p:cNvPr>
            <p:cNvCxnSpPr>
              <a:cxnSpLocks noChangeShapeType="1"/>
              <a:stCxn id="7" idx="0"/>
            </p:cNvCxnSpPr>
            <p:nvPr/>
          </p:nvCxnSpPr>
          <p:spPr bwMode="auto">
            <a:xfrm flipV="1">
              <a:off x="2666071" y="5766005"/>
              <a:ext cx="0" cy="74228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8B1C70BB-BE9E-F249-B5E4-2A00A825A8A3}"/>
              </a:ext>
            </a:extLst>
          </p:cNvPr>
          <p:cNvSpPr/>
          <p:nvPr/>
        </p:nvSpPr>
        <p:spPr>
          <a:xfrm>
            <a:off x="4572000" y="17690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100 tuples/page</a:t>
            </a:r>
          </a:p>
          <a:p>
            <a:r>
              <a:rPr lang="en-US" dirty="0">
                <a:effectLst/>
                <a:latin typeface="Helvetica" pitchFamily="2" charset="0"/>
              </a:rPr>
              <a:t>10 pages RAM</a:t>
            </a:r>
          </a:p>
          <a:p>
            <a:r>
              <a:rPr lang="en-US" dirty="0">
                <a:effectLst/>
                <a:latin typeface="Helvetica" pitchFamily="2" charset="0"/>
              </a:rPr>
              <a:t>10 KB/page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E7E7D79-96C3-8F49-A347-FD40733F05D0}"/>
              </a:ext>
            </a:extLst>
          </p:cNvPr>
          <p:cNvSpPr/>
          <p:nvPr/>
        </p:nvSpPr>
        <p:spPr>
          <a:xfrm>
            <a:off x="4636328" y="28005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|dept| = 100 records = 1 page = 10 KB</a:t>
            </a:r>
          </a:p>
          <a:p>
            <a:r>
              <a:rPr lang="en-US" dirty="0">
                <a:effectLst/>
                <a:latin typeface="Helvetica" pitchFamily="2" charset="0"/>
              </a:rPr>
              <a:t>|emp| = 10K = 100 pages = 1 MB</a:t>
            </a:r>
          </a:p>
          <a:p>
            <a:r>
              <a:rPr lang="en-US" dirty="0">
                <a:effectLst/>
                <a:latin typeface="Helvetica" pitchFamily="2" charset="0"/>
              </a:rPr>
              <a:t>|kids| = 30K = 300 pages = 3 MB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1D01A0A-A186-6F4C-8625-6BD473151504}"/>
              </a:ext>
            </a:extLst>
          </p:cNvPr>
          <p:cNvSpPr txBox="1"/>
          <p:nvPr/>
        </p:nvSpPr>
        <p:spPr>
          <a:xfrm>
            <a:off x="4636328" y="3903376"/>
            <a:ext cx="34437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Spinning Disk:</a:t>
            </a:r>
          </a:p>
          <a:p>
            <a:r>
              <a:rPr lang="en-US" dirty="0"/>
              <a:t>10 </a:t>
            </a:r>
            <a:r>
              <a:rPr lang="en-US" dirty="0" err="1"/>
              <a:t>ms</a:t>
            </a:r>
            <a:r>
              <a:rPr lang="en-US" dirty="0"/>
              <a:t> / random access page</a:t>
            </a:r>
          </a:p>
          <a:p>
            <a:r>
              <a:rPr lang="en-US" dirty="0"/>
              <a:t>100 MB/sec sequential B/W</a:t>
            </a:r>
          </a:p>
          <a:p>
            <a:endParaRPr lang="en-US" dirty="0"/>
          </a:p>
          <a:p>
            <a:r>
              <a:rPr lang="en-US" dirty="0"/>
              <a:t>Assume nested loops joins, no indexes</a:t>
            </a:r>
          </a:p>
          <a:p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BE08F3C-8EA1-2643-AB33-14457540B11A}"/>
              </a:ext>
            </a:extLst>
          </p:cNvPr>
          <p:cNvSpPr txBox="1"/>
          <p:nvPr/>
        </p:nvSpPr>
        <p:spPr>
          <a:xfrm>
            <a:off x="606838" y="4693716"/>
            <a:ext cx="88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E356B11-B24F-584B-826E-172928829299}"/>
              </a:ext>
            </a:extLst>
          </p:cNvPr>
          <p:cNvSpPr txBox="1"/>
          <p:nvPr/>
        </p:nvSpPr>
        <p:spPr>
          <a:xfrm>
            <a:off x="2409131" y="5147820"/>
            <a:ext cx="88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10K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ACDF339-68EF-8541-992B-754019EE3B72}"/>
              </a:ext>
            </a:extLst>
          </p:cNvPr>
          <p:cNvSpPr txBox="1"/>
          <p:nvPr/>
        </p:nvSpPr>
        <p:spPr>
          <a:xfrm>
            <a:off x="2560160" y="4772220"/>
            <a:ext cx="88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10%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CB20319-A227-3849-A036-300182D07F66}"/>
              </a:ext>
            </a:extLst>
          </p:cNvPr>
          <p:cNvSpPr txBox="1"/>
          <p:nvPr/>
        </p:nvSpPr>
        <p:spPr>
          <a:xfrm>
            <a:off x="2394335" y="4404274"/>
            <a:ext cx="88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1000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487B365-F188-6845-84DE-09A736AE7AB7}"/>
              </a:ext>
            </a:extLst>
          </p:cNvPr>
          <p:cNvSpPr txBox="1"/>
          <p:nvPr/>
        </p:nvSpPr>
        <p:spPr>
          <a:xfrm>
            <a:off x="1297967" y="3622858"/>
            <a:ext cx="88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1000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1B47A2-6B41-A34F-857C-DE19230CB640}"/>
              </a:ext>
            </a:extLst>
          </p:cNvPr>
          <p:cNvSpPr txBox="1"/>
          <p:nvPr/>
        </p:nvSpPr>
        <p:spPr>
          <a:xfrm>
            <a:off x="2960344" y="3629777"/>
            <a:ext cx="88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30000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7043D4D-775C-9944-82AF-534783631322}"/>
              </a:ext>
            </a:extLst>
          </p:cNvPr>
          <p:cNvSpPr txBox="1"/>
          <p:nvPr/>
        </p:nvSpPr>
        <p:spPr>
          <a:xfrm>
            <a:off x="2248780" y="2919086"/>
            <a:ext cx="88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3000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A4C4A75-E792-4A42-80C3-97E014042ADF}"/>
              </a:ext>
            </a:extLst>
          </p:cNvPr>
          <p:cNvSpPr txBox="1"/>
          <p:nvPr/>
        </p:nvSpPr>
        <p:spPr>
          <a:xfrm>
            <a:off x="878551" y="1599839"/>
            <a:ext cx="3625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* FROM emp, dept, kids</a:t>
            </a:r>
          </a:p>
          <a:p>
            <a:r>
              <a:rPr lang="en-US" dirty="0"/>
              <a:t>WHERE </a:t>
            </a:r>
            <a:r>
              <a:rPr lang="en-US" dirty="0" err="1"/>
              <a:t>sal</a:t>
            </a:r>
            <a:r>
              <a:rPr lang="en-US" dirty="0"/>
              <a:t> &gt; 10k</a:t>
            </a:r>
          </a:p>
          <a:p>
            <a:r>
              <a:rPr lang="en-US" dirty="0"/>
              <a:t>AND </a:t>
            </a:r>
            <a:r>
              <a:rPr lang="en-US" dirty="0" err="1"/>
              <a:t>emp.dno</a:t>
            </a:r>
            <a:r>
              <a:rPr lang="en-US" dirty="0"/>
              <a:t> = </a:t>
            </a:r>
            <a:r>
              <a:rPr lang="en-US" dirty="0" err="1"/>
              <a:t>dept.dno</a:t>
            </a:r>
            <a:endParaRPr lang="en-US" dirty="0"/>
          </a:p>
          <a:p>
            <a:r>
              <a:rPr lang="en-US" dirty="0"/>
              <a:t>AND </a:t>
            </a:r>
            <a:r>
              <a:rPr lang="en-US" dirty="0" err="1"/>
              <a:t>emp.eid</a:t>
            </a:r>
            <a:r>
              <a:rPr lang="en-US" dirty="0"/>
              <a:t> = </a:t>
            </a:r>
            <a:r>
              <a:rPr lang="en-US" dirty="0" err="1"/>
              <a:t>kids.eid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63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2882C-F74B-AF4D-9055-6E68FD73B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w/ Simple Cost Model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FBBE24-B46A-B947-A769-2C1F1B76C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74" y="1271645"/>
            <a:ext cx="8229600" cy="1304365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# seeks (random disk I/</a:t>
            </a:r>
            <a:r>
              <a:rPr lang="en-US" dirty="0" err="1"/>
              <a:t>Os</a:t>
            </a:r>
            <a:r>
              <a:rPr lang="en-US" dirty="0"/>
              <a:t>) x random I/O time + sequential bytes read / sequential disk B/W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E39D76-6DAC-D042-8188-45F5FC07AC7C}"/>
              </a:ext>
            </a:extLst>
          </p:cNvPr>
          <p:cNvSpPr/>
          <p:nvPr/>
        </p:nvSpPr>
        <p:spPr>
          <a:xfrm>
            <a:off x="201174" y="2266791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effectLst/>
                <a:latin typeface="Helvetica" pitchFamily="2" charset="0"/>
              </a:rPr>
              <a:t>100 tuples/page</a:t>
            </a:r>
          </a:p>
          <a:p>
            <a:r>
              <a:rPr lang="en-US" sz="1400" dirty="0">
                <a:effectLst/>
                <a:latin typeface="Helvetica" pitchFamily="2" charset="0"/>
              </a:rPr>
              <a:t>10 pages RAM</a:t>
            </a:r>
          </a:p>
          <a:p>
            <a:r>
              <a:rPr lang="en-US" sz="1400" dirty="0">
                <a:effectLst/>
                <a:latin typeface="Helvetica" pitchFamily="2" charset="0"/>
              </a:rPr>
              <a:t>10 KB/page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7D7FCE-4DE5-0349-8E79-3EC3A8986C65}"/>
              </a:ext>
            </a:extLst>
          </p:cNvPr>
          <p:cNvSpPr/>
          <p:nvPr/>
        </p:nvSpPr>
        <p:spPr>
          <a:xfrm>
            <a:off x="1850202" y="229197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effectLst/>
                <a:latin typeface="Helvetica" pitchFamily="2" charset="0"/>
              </a:rPr>
              <a:t>|dept| = 100 records = 1 page = 10 KB</a:t>
            </a:r>
          </a:p>
          <a:p>
            <a:r>
              <a:rPr lang="en-US" sz="1400" dirty="0">
                <a:effectLst/>
                <a:latin typeface="Helvetica" pitchFamily="2" charset="0"/>
              </a:rPr>
              <a:t>|emp| = 10K = 100 pages = 1 MB</a:t>
            </a:r>
          </a:p>
          <a:p>
            <a:r>
              <a:rPr lang="en-US" sz="1400" dirty="0">
                <a:effectLst/>
                <a:latin typeface="Helvetica" pitchFamily="2" charset="0"/>
              </a:rPr>
              <a:t>|kids| = 30K = 300 pages = 3 MB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3AF979-2744-7C41-8DF7-90B69D32A76A}"/>
              </a:ext>
            </a:extLst>
          </p:cNvPr>
          <p:cNvSpPr txBox="1"/>
          <p:nvPr/>
        </p:nvSpPr>
        <p:spPr>
          <a:xfrm>
            <a:off x="201174" y="3000093"/>
            <a:ext cx="3443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Spinning Disk:</a:t>
            </a:r>
          </a:p>
          <a:p>
            <a:r>
              <a:rPr lang="en-US" sz="1400" dirty="0"/>
              <a:t>10 </a:t>
            </a:r>
            <a:r>
              <a:rPr lang="en-US" sz="1400" dirty="0" err="1"/>
              <a:t>ms</a:t>
            </a:r>
            <a:r>
              <a:rPr lang="en-US" sz="1400" dirty="0"/>
              <a:t> / random access page</a:t>
            </a:r>
          </a:p>
          <a:p>
            <a:r>
              <a:rPr lang="en-US" sz="1400" dirty="0"/>
              <a:t>100 MB/sec sequential B/W</a:t>
            </a:r>
          </a:p>
          <a:p>
            <a:endParaRPr lang="en-US" sz="1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10DD1B-E4CE-B34D-B570-459005297FCF}"/>
              </a:ext>
            </a:extLst>
          </p:cNvPr>
          <p:cNvGrpSpPr/>
          <p:nvPr/>
        </p:nvGrpSpPr>
        <p:grpSpPr>
          <a:xfrm>
            <a:off x="201174" y="4088424"/>
            <a:ext cx="2624792" cy="2494938"/>
            <a:chOff x="819148" y="3092450"/>
            <a:chExt cx="2892425" cy="38589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425EB7-5FCC-4A49-8F3C-D7131BD670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6313" y="3092450"/>
              <a:ext cx="100806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⨝ 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eno</a:t>
              </a:r>
              <a:r>
                <a:rPr lang="en-US" altLang="en-US" sz="1050" dirty="0">
                  <a:latin typeface="Arial" panose="020B0604020202020204" pitchFamily="34" charset="0"/>
                </a:rPr>
                <a:t>=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eno</a:t>
              </a: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19EFF38-8E65-E741-90F2-BF0361B34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7975" y="4254500"/>
              <a:ext cx="1008062" cy="476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⨝ 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dno</a:t>
              </a:r>
              <a:r>
                <a:rPr lang="en-US" altLang="en-US" sz="1050" dirty="0">
                  <a:latin typeface="Arial" panose="020B0604020202020204" pitchFamily="34" charset="0"/>
                </a:rPr>
                <a:t>=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dno</a:t>
              </a: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5FBDF4-DD1E-EB4A-9A8A-E2AD255D3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148" y="6570595"/>
              <a:ext cx="471488" cy="38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dept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CB337A-0240-C24A-8024-D9B28132BC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6517" y="6508290"/>
              <a:ext cx="519111" cy="38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emp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B0A0CE-12D9-B34E-BBC2-110360E118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599" y="4203702"/>
              <a:ext cx="434974" cy="38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kids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4D45D9F-8E6E-1D4F-927C-C03BFAE133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9487" y="5248276"/>
              <a:ext cx="788988" cy="476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𝛔</a:t>
              </a:r>
              <a:r>
                <a:rPr lang="en-US" altLang="en-US" sz="1200" baseline="-25000" dirty="0" err="1">
                  <a:latin typeface="Arial" panose="020B0604020202020204" pitchFamily="34" charset="0"/>
                </a:rPr>
                <a:t>sal</a:t>
              </a:r>
              <a:r>
                <a:rPr lang="en-US" altLang="en-US" sz="1200" baseline="-25000" dirty="0">
                  <a:latin typeface="Arial" panose="020B0604020202020204" pitchFamily="34" charset="0"/>
                </a:rPr>
                <a:t>&gt;10k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3947326-6A5E-7443-80C6-EF9558268857}"/>
                </a:ext>
              </a:extLst>
            </p:cNvPr>
            <p:cNvCxnSpPr>
              <a:cxnSpLocks noChangeShapeType="1"/>
              <a:endCxn id="10" idx="2"/>
            </p:cNvCxnSpPr>
            <p:nvPr/>
          </p:nvCxnSpPr>
          <p:spPr bwMode="auto">
            <a:xfrm flipV="1">
              <a:off x="1054892" y="4730545"/>
              <a:ext cx="1027115" cy="159093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68B66CE-F02D-BD4B-98DD-6BDC570C41AC}"/>
                </a:ext>
              </a:extLst>
            </p:cNvPr>
            <p:cNvCxnSpPr>
              <a:cxnSpLocks noChangeShapeType="1"/>
              <a:stCxn id="14" idx="0"/>
              <a:endCxn id="10" idx="2"/>
            </p:cNvCxnSpPr>
            <p:nvPr/>
          </p:nvCxnSpPr>
          <p:spPr bwMode="auto">
            <a:xfrm flipH="1" flipV="1">
              <a:off x="2082007" y="4730545"/>
              <a:ext cx="561974" cy="51773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9E014E9-2C57-EF4C-A0E3-19CCCCE931EA}"/>
                </a:ext>
              </a:extLst>
            </p:cNvPr>
            <p:cNvCxnSpPr>
              <a:cxnSpLocks noChangeShapeType="1"/>
              <a:stCxn id="10" idx="0"/>
              <a:endCxn id="9" idx="2"/>
            </p:cNvCxnSpPr>
            <p:nvPr/>
          </p:nvCxnSpPr>
          <p:spPr bwMode="auto">
            <a:xfrm flipV="1">
              <a:off x="2082006" y="3569505"/>
              <a:ext cx="668339" cy="68499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F3A3819-5F52-7F40-A7D1-02ADCEECDB9D}"/>
                </a:ext>
              </a:extLst>
            </p:cNvPr>
            <p:cNvCxnSpPr>
              <a:cxnSpLocks noChangeShapeType="1"/>
              <a:stCxn id="13" idx="0"/>
              <a:endCxn id="9" idx="2"/>
            </p:cNvCxnSpPr>
            <p:nvPr/>
          </p:nvCxnSpPr>
          <p:spPr bwMode="auto">
            <a:xfrm flipH="1" flipV="1">
              <a:off x="2750345" y="3569505"/>
              <a:ext cx="743742" cy="63419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13B6556-4703-C746-AD38-5662789D4847}"/>
                </a:ext>
              </a:extLst>
            </p:cNvPr>
            <p:cNvCxnSpPr>
              <a:cxnSpLocks noChangeShapeType="1"/>
              <a:stCxn id="12" idx="0"/>
            </p:cNvCxnSpPr>
            <p:nvPr/>
          </p:nvCxnSpPr>
          <p:spPr bwMode="auto">
            <a:xfrm flipV="1">
              <a:off x="2666071" y="5766005"/>
              <a:ext cx="0" cy="74228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679BF7D-7A9E-7844-A379-ED4B75604CE1}"/>
              </a:ext>
            </a:extLst>
          </p:cNvPr>
          <p:cNvSpPr txBox="1"/>
          <p:nvPr/>
        </p:nvSpPr>
        <p:spPr>
          <a:xfrm>
            <a:off x="4315974" y="3297836"/>
            <a:ext cx="43708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Dept is outer in NL Join:</a:t>
            </a:r>
          </a:p>
          <a:p>
            <a:r>
              <a:rPr lang="en-US" dirty="0"/>
              <a:t>	1 scan of dept</a:t>
            </a:r>
          </a:p>
          <a:p>
            <a:r>
              <a:rPr lang="en-US" dirty="0"/>
              <a:t>	100 scans of emp (</a:t>
            </a:r>
            <a:r>
              <a:rPr lang="en-US" dirty="0">
                <a:solidFill>
                  <a:srgbClr val="FF0000"/>
                </a:solidFill>
              </a:rPr>
              <a:t>can we cache?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	1 scan of dept:</a:t>
            </a:r>
          </a:p>
          <a:p>
            <a:r>
              <a:rPr lang="en-US" dirty="0"/>
              <a:t>		1 seek + 10KB / 100 MB/sec</a:t>
            </a:r>
          </a:p>
          <a:p>
            <a:r>
              <a:rPr lang="en-US" dirty="0"/>
              <a:t>		10 </a:t>
            </a:r>
            <a:r>
              <a:rPr lang="en-US" dirty="0" err="1"/>
              <a:t>ms</a:t>
            </a:r>
            <a:r>
              <a:rPr lang="en-US" dirty="0"/>
              <a:t> + .1ms = 10.1 </a:t>
            </a:r>
            <a:r>
              <a:rPr lang="en-US" dirty="0" err="1"/>
              <a:t>ms</a:t>
            </a:r>
            <a:endParaRPr lang="en-US" dirty="0"/>
          </a:p>
          <a:p>
            <a:r>
              <a:rPr lang="en-US" dirty="0"/>
              <a:t>	1 scan of emp:</a:t>
            </a:r>
          </a:p>
          <a:p>
            <a:r>
              <a:rPr lang="en-US" dirty="0"/>
              <a:t>		1 seek + 1 MB / 100 MB/sec</a:t>
            </a:r>
          </a:p>
          <a:p>
            <a:r>
              <a:rPr lang="en-US" dirty="0"/>
              <a:t>		10 </a:t>
            </a:r>
            <a:r>
              <a:rPr lang="en-US" dirty="0" err="1"/>
              <a:t>ms</a:t>
            </a:r>
            <a:r>
              <a:rPr lang="en-US" dirty="0"/>
              <a:t> + 10 </a:t>
            </a:r>
            <a:r>
              <a:rPr lang="en-US" dirty="0" err="1"/>
              <a:t>ms</a:t>
            </a:r>
            <a:r>
              <a:rPr lang="en-US" dirty="0"/>
              <a:t> = 20 </a:t>
            </a:r>
            <a:r>
              <a:rPr lang="en-US" dirty="0" err="1"/>
              <a:t>ms</a:t>
            </a:r>
            <a:endParaRPr lang="en-US" dirty="0"/>
          </a:p>
          <a:p>
            <a:endParaRPr lang="en-US" dirty="0"/>
          </a:p>
          <a:p>
            <a:r>
              <a:rPr lang="en-US" dirty="0"/>
              <a:t>	100 x 20 </a:t>
            </a:r>
            <a:r>
              <a:rPr lang="en-US" dirty="0" err="1"/>
              <a:t>ms</a:t>
            </a:r>
            <a:r>
              <a:rPr lang="en-US" dirty="0"/>
              <a:t> + 10.1 </a:t>
            </a:r>
            <a:r>
              <a:rPr lang="en-US" dirty="0" err="1"/>
              <a:t>ms</a:t>
            </a:r>
            <a:r>
              <a:rPr lang="en-US" dirty="0"/>
              <a:t> = 2.1001 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FC2A64B-687A-DB57-2145-27413FAE1555}"/>
              </a:ext>
            </a:extLst>
          </p:cNvPr>
          <p:cNvSpPr/>
          <p:nvPr/>
        </p:nvSpPr>
        <p:spPr>
          <a:xfrm>
            <a:off x="201174" y="116378"/>
            <a:ext cx="8759946" cy="41194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ysClr val="windowText" lastClr="000000"/>
                </a:solidFill>
              </a:rPr>
              <a:t>WHAT IF…..</a:t>
            </a:r>
          </a:p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We use an index to random-seek to the 10% selection of emp?</a:t>
            </a:r>
          </a:p>
          <a:p>
            <a:pPr algn="ctr"/>
            <a:endParaRPr lang="en-US" sz="2800" dirty="0">
              <a:solidFill>
                <a:sysClr val="windowText" lastClr="000000"/>
              </a:solidFill>
            </a:endParaRPr>
          </a:p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Instead of 1 seek + 1MB/ 100MB/sec = 20ms,</a:t>
            </a:r>
          </a:p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it’s 10 seeks for 10 pages (which is very lucky)?</a:t>
            </a:r>
          </a:p>
          <a:p>
            <a:pPr algn="ctr"/>
            <a:endParaRPr lang="en-US" sz="2800" dirty="0">
              <a:solidFill>
                <a:sysClr val="windowText" lastClr="000000"/>
              </a:solidFill>
            </a:endParaRPr>
          </a:p>
          <a:p>
            <a:pPr algn="ctr"/>
            <a:r>
              <a:rPr lang="en-US" sz="2800" b="1" dirty="0">
                <a:solidFill>
                  <a:sysClr val="windowText" lastClr="000000"/>
                </a:solidFill>
              </a:rPr>
              <a:t>10 seeks + 100k / 100MB/sec = 100ms + 1ms</a:t>
            </a:r>
          </a:p>
        </p:txBody>
      </p:sp>
    </p:spTree>
    <p:extLst>
      <p:ext uri="{BB962C8B-B14F-4D97-AF65-F5344CB8AC3E}">
        <p14:creationId xmlns:p14="http://schemas.microsoft.com/office/powerpoint/2010/main" val="289348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2882C-F74B-AF4D-9055-6E68FD73B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w/ Simple Cost Model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FBBE24-B46A-B947-A769-2C1F1B76C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74" y="1271645"/>
            <a:ext cx="8229600" cy="1304365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# seeks (random disk I/</a:t>
            </a:r>
            <a:r>
              <a:rPr lang="en-US" dirty="0" err="1"/>
              <a:t>Os</a:t>
            </a:r>
            <a:r>
              <a:rPr lang="en-US" dirty="0"/>
              <a:t>) x random I/O time + sequential bytes read / sequential disk B/W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E39D76-6DAC-D042-8188-45F5FC07AC7C}"/>
              </a:ext>
            </a:extLst>
          </p:cNvPr>
          <p:cNvSpPr/>
          <p:nvPr/>
        </p:nvSpPr>
        <p:spPr>
          <a:xfrm>
            <a:off x="201174" y="2266791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effectLst/>
                <a:latin typeface="Helvetica" pitchFamily="2" charset="0"/>
              </a:rPr>
              <a:t>100 tuples/page</a:t>
            </a:r>
          </a:p>
          <a:p>
            <a:r>
              <a:rPr lang="en-US" sz="1400" dirty="0">
                <a:effectLst/>
                <a:latin typeface="Helvetica" pitchFamily="2" charset="0"/>
              </a:rPr>
              <a:t>10 pages RAM</a:t>
            </a:r>
          </a:p>
          <a:p>
            <a:r>
              <a:rPr lang="en-US" sz="1400" dirty="0">
                <a:effectLst/>
                <a:latin typeface="Helvetica" pitchFamily="2" charset="0"/>
              </a:rPr>
              <a:t>10 KB/page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7D7FCE-4DE5-0349-8E79-3EC3A8986C65}"/>
              </a:ext>
            </a:extLst>
          </p:cNvPr>
          <p:cNvSpPr/>
          <p:nvPr/>
        </p:nvSpPr>
        <p:spPr>
          <a:xfrm>
            <a:off x="1850202" y="229197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effectLst/>
                <a:latin typeface="Helvetica" pitchFamily="2" charset="0"/>
              </a:rPr>
              <a:t>|dept| = 100 records = 1 page = 10 KB</a:t>
            </a:r>
          </a:p>
          <a:p>
            <a:r>
              <a:rPr lang="en-US" sz="1400" dirty="0">
                <a:effectLst/>
                <a:latin typeface="Helvetica" pitchFamily="2" charset="0"/>
              </a:rPr>
              <a:t>|emp| = 10K = 100 pages = 1 MB</a:t>
            </a:r>
          </a:p>
          <a:p>
            <a:r>
              <a:rPr lang="en-US" sz="1400" dirty="0">
                <a:effectLst/>
                <a:latin typeface="Helvetica" pitchFamily="2" charset="0"/>
              </a:rPr>
              <a:t>|kids| = 30K = 300 pages = 3 MB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3AF979-2744-7C41-8DF7-90B69D32A76A}"/>
              </a:ext>
            </a:extLst>
          </p:cNvPr>
          <p:cNvSpPr txBox="1"/>
          <p:nvPr/>
        </p:nvSpPr>
        <p:spPr>
          <a:xfrm>
            <a:off x="201174" y="3000093"/>
            <a:ext cx="3443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Spinning Disk:</a:t>
            </a:r>
          </a:p>
          <a:p>
            <a:r>
              <a:rPr lang="en-US" sz="1400" dirty="0"/>
              <a:t>10 </a:t>
            </a:r>
            <a:r>
              <a:rPr lang="en-US" sz="1400" dirty="0" err="1"/>
              <a:t>ms</a:t>
            </a:r>
            <a:r>
              <a:rPr lang="en-US" sz="1400" dirty="0"/>
              <a:t> / random access page</a:t>
            </a:r>
          </a:p>
          <a:p>
            <a:r>
              <a:rPr lang="en-US" sz="1400" dirty="0"/>
              <a:t>100 MB/sec sequential B/W</a:t>
            </a:r>
          </a:p>
          <a:p>
            <a:endParaRPr lang="en-US" sz="1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10DD1B-E4CE-B34D-B570-459005297FCF}"/>
              </a:ext>
            </a:extLst>
          </p:cNvPr>
          <p:cNvGrpSpPr/>
          <p:nvPr/>
        </p:nvGrpSpPr>
        <p:grpSpPr>
          <a:xfrm>
            <a:off x="201174" y="4088424"/>
            <a:ext cx="2624792" cy="2494938"/>
            <a:chOff x="819148" y="3092450"/>
            <a:chExt cx="2892425" cy="38589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425EB7-5FCC-4A49-8F3C-D7131BD670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6313" y="3092450"/>
              <a:ext cx="100806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⨝ 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eno</a:t>
              </a:r>
              <a:r>
                <a:rPr lang="en-US" altLang="en-US" sz="1050" dirty="0">
                  <a:latin typeface="Arial" panose="020B0604020202020204" pitchFamily="34" charset="0"/>
                </a:rPr>
                <a:t>=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eno</a:t>
              </a: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19EFF38-8E65-E741-90F2-BF0361B34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7975" y="4254500"/>
              <a:ext cx="1008062" cy="476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⨝ 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dno</a:t>
              </a:r>
              <a:r>
                <a:rPr lang="en-US" altLang="en-US" sz="1050" dirty="0">
                  <a:latin typeface="Arial" panose="020B0604020202020204" pitchFamily="34" charset="0"/>
                </a:rPr>
                <a:t>=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dno</a:t>
              </a: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5FBDF4-DD1E-EB4A-9A8A-E2AD255D3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148" y="6570595"/>
              <a:ext cx="471488" cy="38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dept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CB337A-0240-C24A-8024-D9B28132BC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6516" y="6508290"/>
              <a:ext cx="519111" cy="38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emp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B0A0CE-12D9-B34E-BBC2-110360E118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599" y="4203702"/>
              <a:ext cx="434974" cy="38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kids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4D45D9F-8E6E-1D4F-927C-C03BFAE133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9487" y="5248276"/>
              <a:ext cx="788988" cy="476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𝛔</a:t>
              </a:r>
              <a:r>
                <a:rPr lang="en-US" altLang="en-US" sz="1200" baseline="-25000" dirty="0" err="1">
                  <a:latin typeface="Arial" panose="020B0604020202020204" pitchFamily="34" charset="0"/>
                </a:rPr>
                <a:t>sal</a:t>
              </a:r>
              <a:r>
                <a:rPr lang="en-US" altLang="en-US" sz="1200" baseline="-25000" dirty="0">
                  <a:latin typeface="Arial" panose="020B0604020202020204" pitchFamily="34" charset="0"/>
                </a:rPr>
                <a:t>&gt;10k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3947326-6A5E-7443-80C6-EF9558268857}"/>
                </a:ext>
              </a:extLst>
            </p:cNvPr>
            <p:cNvCxnSpPr>
              <a:cxnSpLocks noChangeShapeType="1"/>
              <a:endCxn id="10" idx="2"/>
            </p:cNvCxnSpPr>
            <p:nvPr/>
          </p:nvCxnSpPr>
          <p:spPr bwMode="auto">
            <a:xfrm flipV="1">
              <a:off x="1054892" y="4730545"/>
              <a:ext cx="1027115" cy="159093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68B66CE-F02D-BD4B-98DD-6BDC570C41AC}"/>
                </a:ext>
              </a:extLst>
            </p:cNvPr>
            <p:cNvCxnSpPr>
              <a:cxnSpLocks noChangeShapeType="1"/>
              <a:stCxn id="14" idx="0"/>
              <a:endCxn id="10" idx="2"/>
            </p:cNvCxnSpPr>
            <p:nvPr/>
          </p:nvCxnSpPr>
          <p:spPr bwMode="auto">
            <a:xfrm flipH="1" flipV="1">
              <a:off x="2082007" y="4730545"/>
              <a:ext cx="561974" cy="51773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9E014E9-2C57-EF4C-A0E3-19CCCCE931EA}"/>
                </a:ext>
              </a:extLst>
            </p:cNvPr>
            <p:cNvCxnSpPr>
              <a:cxnSpLocks noChangeShapeType="1"/>
              <a:stCxn id="10" idx="0"/>
              <a:endCxn id="9" idx="2"/>
            </p:cNvCxnSpPr>
            <p:nvPr/>
          </p:nvCxnSpPr>
          <p:spPr bwMode="auto">
            <a:xfrm flipV="1">
              <a:off x="2082006" y="3569505"/>
              <a:ext cx="668339" cy="68499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F3A3819-5F52-7F40-A7D1-02ADCEECDB9D}"/>
                </a:ext>
              </a:extLst>
            </p:cNvPr>
            <p:cNvCxnSpPr>
              <a:cxnSpLocks noChangeShapeType="1"/>
              <a:stCxn id="13" idx="0"/>
              <a:endCxn id="9" idx="2"/>
            </p:cNvCxnSpPr>
            <p:nvPr/>
          </p:nvCxnSpPr>
          <p:spPr bwMode="auto">
            <a:xfrm flipH="1" flipV="1">
              <a:off x="2750345" y="3569505"/>
              <a:ext cx="743742" cy="63419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13B6556-4703-C746-AD38-5662789D4847}"/>
                </a:ext>
              </a:extLst>
            </p:cNvPr>
            <p:cNvCxnSpPr>
              <a:cxnSpLocks noChangeShapeType="1"/>
              <a:stCxn id="12" idx="0"/>
            </p:cNvCxnSpPr>
            <p:nvPr/>
          </p:nvCxnSpPr>
          <p:spPr bwMode="auto">
            <a:xfrm flipV="1">
              <a:off x="2666071" y="5766005"/>
              <a:ext cx="0" cy="74228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679BF7D-7A9E-7844-A379-ED4B75604CE1}"/>
              </a:ext>
            </a:extLst>
          </p:cNvPr>
          <p:cNvSpPr txBox="1"/>
          <p:nvPr/>
        </p:nvSpPr>
        <p:spPr>
          <a:xfrm>
            <a:off x="4584702" y="3000093"/>
            <a:ext cx="43708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Dept is inner in NL Join:</a:t>
            </a:r>
          </a:p>
          <a:p>
            <a:r>
              <a:rPr lang="en-US" dirty="0"/>
              <a:t>	</a:t>
            </a:r>
          </a:p>
          <a:p>
            <a:endParaRPr lang="en-US" dirty="0"/>
          </a:p>
          <a:p>
            <a:r>
              <a:rPr lang="en-US" b="1" dirty="0"/>
              <a:t>Let’s take a break and try to do this individually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86A844-5C98-E041-A27B-6F41A544A168}"/>
              </a:ext>
            </a:extLst>
          </p:cNvPr>
          <p:cNvSpPr/>
          <p:nvPr/>
        </p:nvSpPr>
        <p:spPr>
          <a:xfrm>
            <a:off x="2996404" y="5529747"/>
            <a:ext cx="1954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(Caching has huge benefit!)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F360AB-2008-C94A-A1FF-FAF68C494DD3}"/>
              </a:ext>
            </a:extLst>
          </p:cNvPr>
          <p:cNvSpPr txBox="1"/>
          <p:nvPr/>
        </p:nvSpPr>
        <p:spPr>
          <a:xfrm>
            <a:off x="1850202" y="5180578"/>
            <a:ext cx="88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41501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2882C-F74B-AF4D-9055-6E68FD73B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w/ Simple Cost Model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FBBE24-B46A-B947-A769-2C1F1B76C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74" y="1271645"/>
            <a:ext cx="8229600" cy="1304365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# seeks (random disk I/</a:t>
            </a:r>
            <a:r>
              <a:rPr lang="en-US" dirty="0" err="1"/>
              <a:t>Os</a:t>
            </a:r>
            <a:r>
              <a:rPr lang="en-US" dirty="0"/>
              <a:t>) x random I/O time + sequential bytes read / sequential disk B/W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E39D76-6DAC-D042-8188-45F5FC07AC7C}"/>
              </a:ext>
            </a:extLst>
          </p:cNvPr>
          <p:cNvSpPr/>
          <p:nvPr/>
        </p:nvSpPr>
        <p:spPr>
          <a:xfrm>
            <a:off x="201174" y="2266791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effectLst/>
                <a:latin typeface="Helvetica" pitchFamily="2" charset="0"/>
              </a:rPr>
              <a:t>100 tuples/page</a:t>
            </a:r>
          </a:p>
          <a:p>
            <a:r>
              <a:rPr lang="en-US" sz="1400" dirty="0">
                <a:effectLst/>
                <a:latin typeface="Helvetica" pitchFamily="2" charset="0"/>
              </a:rPr>
              <a:t>10 pages RAM</a:t>
            </a:r>
          </a:p>
          <a:p>
            <a:r>
              <a:rPr lang="en-US" sz="1400" dirty="0">
                <a:effectLst/>
                <a:latin typeface="Helvetica" pitchFamily="2" charset="0"/>
              </a:rPr>
              <a:t>10 KB/page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7D7FCE-4DE5-0349-8E79-3EC3A8986C65}"/>
              </a:ext>
            </a:extLst>
          </p:cNvPr>
          <p:cNvSpPr/>
          <p:nvPr/>
        </p:nvSpPr>
        <p:spPr>
          <a:xfrm>
            <a:off x="1850202" y="229197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effectLst/>
                <a:latin typeface="Helvetica" pitchFamily="2" charset="0"/>
              </a:rPr>
              <a:t>|dept| = 100 records = 1 page = 10 KB</a:t>
            </a:r>
          </a:p>
          <a:p>
            <a:r>
              <a:rPr lang="en-US" sz="1400" dirty="0">
                <a:effectLst/>
                <a:latin typeface="Helvetica" pitchFamily="2" charset="0"/>
              </a:rPr>
              <a:t>|emp| = 10K = 100 pages = 1 MB</a:t>
            </a:r>
          </a:p>
          <a:p>
            <a:r>
              <a:rPr lang="en-US" sz="1400" dirty="0">
                <a:effectLst/>
                <a:latin typeface="Helvetica" pitchFamily="2" charset="0"/>
              </a:rPr>
              <a:t>|kids| = 30K = 300 pages = 3 MB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3AF979-2744-7C41-8DF7-90B69D32A76A}"/>
              </a:ext>
            </a:extLst>
          </p:cNvPr>
          <p:cNvSpPr txBox="1"/>
          <p:nvPr/>
        </p:nvSpPr>
        <p:spPr>
          <a:xfrm>
            <a:off x="201174" y="3000093"/>
            <a:ext cx="3443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Spinning Disk:</a:t>
            </a:r>
          </a:p>
          <a:p>
            <a:r>
              <a:rPr lang="en-US" sz="1400" dirty="0"/>
              <a:t>10 </a:t>
            </a:r>
            <a:r>
              <a:rPr lang="en-US" sz="1400" dirty="0" err="1"/>
              <a:t>ms</a:t>
            </a:r>
            <a:r>
              <a:rPr lang="en-US" sz="1400" dirty="0"/>
              <a:t> / random access page</a:t>
            </a:r>
          </a:p>
          <a:p>
            <a:r>
              <a:rPr lang="en-US" sz="1400" dirty="0"/>
              <a:t>100 MB/sec sequential B/W</a:t>
            </a:r>
          </a:p>
          <a:p>
            <a:endParaRPr lang="en-US" sz="1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10DD1B-E4CE-B34D-B570-459005297FCF}"/>
              </a:ext>
            </a:extLst>
          </p:cNvPr>
          <p:cNvGrpSpPr/>
          <p:nvPr/>
        </p:nvGrpSpPr>
        <p:grpSpPr>
          <a:xfrm>
            <a:off x="201174" y="4088424"/>
            <a:ext cx="2624792" cy="2494938"/>
            <a:chOff x="819148" y="3092450"/>
            <a:chExt cx="2892425" cy="38589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425EB7-5FCC-4A49-8F3C-D7131BD670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6313" y="3092450"/>
              <a:ext cx="100806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⨝ 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eno</a:t>
              </a:r>
              <a:r>
                <a:rPr lang="en-US" altLang="en-US" sz="1050" dirty="0">
                  <a:latin typeface="Arial" panose="020B0604020202020204" pitchFamily="34" charset="0"/>
                </a:rPr>
                <a:t>=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eno</a:t>
              </a: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19EFF38-8E65-E741-90F2-BF0361B34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7975" y="4254500"/>
              <a:ext cx="1008062" cy="476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⨝ 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dno</a:t>
              </a:r>
              <a:r>
                <a:rPr lang="en-US" altLang="en-US" sz="1050" dirty="0">
                  <a:latin typeface="Arial" panose="020B0604020202020204" pitchFamily="34" charset="0"/>
                </a:rPr>
                <a:t>=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dno</a:t>
              </a: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5FBDF4-DD1E-EB4A-9A8A-E2AD255D3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148" y="6570595"/>
              <a:ext cx="471488" cy="38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dept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CB337A-0240-C24A-8024-D9B28132BC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6516" y="6508290"/>
              <a:ext cx="519111" cy="38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emp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B0A0CE-12D9-B34E-BBC2-110360E118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599" y="4203702"/>
              <a:ext cx="434974" cy="38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kids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4D45D9F-8E6E-1D4F-927C-C03BFAE133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9487" y="5248276"/>
              <a:ext cx="788988" cy="476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𝛔</a:t>
              </a:r>
              <a:r>
                <a:rPr lang="en-US" altLang="en-US" sz="1200" baseline="-25000" dirty="0" err="1">
                  <a:latin typeface="Arial" panose="020B0604020202020204" pitchFamily="34" charset="0"/>
                </a:rPr>
                <a:t>sal</a:t>
              </a:r>
              <a:r>
                <a:rPr lang="en-US" altLang="en-US" sz="1200" baseline="-25000" dirty="0">
                  <a:latin typeface="Arial" panose="020B0604020202020204" pitchFamily="34" charset="0"/>
                </a:rPr>
                <a:t>&gt;10k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3947326-6A5E-7443-80C6-EF9558268857}"/>
                </a:ext>
              </a:extLst>
            </p:cNvPr>
            <p:cNvCxnSpPr>
              <a:cxnSpLocks noChangeShapeType="1"/>
              <a:endCxn id="10" idx="2"/>
            </p:cNvCxnSpPr>
            <p:nvPr/>
          </p:nvCxnSpPr>
          <p:spPr bwMode="auto">
            <a:xfrm flipV="1">
              <a:off x="1054892" y="4730545"/>
              <a:ext cx="1027115" cy="159093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68B66CE-F02D-BD4B-98DD-6BDC570C41AC}"/>
                </a:ext>
              </a:extLst>
            </p:cNvPr>
            <p:cNvCxnSpPr>
              <a:cxnSpLocks noChangeShapeType="1"/>
              <a:stCxn id="14" idx="0"/>
              <a:endCxn id="10" idx="2"/>
            </p:cNvCxnSpPr>
            <p:nvPr/>
          </p:nvCxnSpPr>
          <p:spPr bwMode="auto">
            <a:xfrm flipH="1" flipV="1">
              <a:off x="2082007" y="4730545"/>
              <a:ext cx="561974" cy="51773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9E014E9-2C57-EF4C-A0E3-19CCCCE931EA}"/>
                </a:ext>
              </a:extLst>
            </p:cNvPr>
            <p:cNvCxnSpPr>
              <a:cxnSpLocks noChangeShapeType="1"/>
              <a:stCxn id="10" idx="0"/>
              <a:endCxn id="9" idx="2"/>
            </p:cNvCxnSpPr>
            <p:nvPr/>
          </p:nvCxnSpPr>
          <p:spPr bwMode="auto">
            <a:xfrm flipV="1">
              <a:off x="2082006" y="3569505"/>
              <a:ext cx="668339" cy="68499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F3A3819-5F52-7F40-A7D1-02ADCEECDB9D}"/>
                </a:ext>
              </a:extLst>
            </p:cNvPr>
            <p:cNvCxnSpPr>
              <a:cxnSpLocks noChangeShapeType="1"/>
              <a:stCxn id="13" idx="0"/>
              <a:endCxn id="9" idx="2"/>
            </p:cNvCxnSpPr>
            <p:nvPr/>
          </p:nvCxnSpPr>
          <p:spPr bwMode="auto">
            <a:xfrm flipH="1" flipV="1">
              <a:off x="2750345" y="3569505"/>
              <a:ext cx="743742" cy="63419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13B6556-4703-C746-AD38-5662789D4847}"/>
                </a:ext>
              </a:extLst>
            </p:cNvPr>
            <p:cNvCxnSpPr>
              <a:cxnSpLocks noChangeShapeType="1"/>
              <a:stCxn id="12" idx="0"/>
            </p:cNvCxnSpPr>
            <p:nvPr/>
          </p:nvCxnSpPr>
          <p:spPr bwMode="auto">
            <a:xfrm flipV="1">
              <a:off x="2666071" y="5766005"/>
              <a:ext cx="0" cy="74228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679BF7D-7A9E-7844-A379-ED4B75604CE1}"/>
              </a:ext>
            </a:extLst>
          </p:cNvPr>
          <p:cNvSpPr txBox="1"/>
          <p:nvPr/>
        </p:nvSpPr>
        <p:spPr>
          <a:xfrm>
            <a:off x="4584702" y="3000093"/>
            <a:ext cx="43708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Dept is inner in NL Join:</a:t>
            </a:r>
          </a:p>
          <a:p>
            <a:r>
              <a:rPr lang="en-US" dirty="0"/>
              <a:t>	1 scan of emp</a:t>
            </a:r>
          </a:p>
          <a:p>
            <a:r>
              <a:rPr lang="en-US" dirty="0"/>
              <a:t>	1K scans of dept (</a:t>
            </a:r>
            <a:r>
              <a:rPr lang="en-US" dirty="0">
                <a:solidFill>
                  <a:srgbClr val="FF0000"/>
                </a:solidFill>
              </a:rPr>
              <a:t>can we cache?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	Load dept (and 1k cached reads)</a:t>
            </a:r>
          </a:p>
          <a:p>
            <a:r>
              <a:rPr lang="en-US" dirty="0"/>
              <a:t>		1 seek + 10KB / 100 MB/sec</a:t>
            </a:r>
          </a:p>
          <a:p>
            <a:r>
              <a:rPr lang="en-US" dirty="0"/>
              <a:t>		10 </a:t>
            </a:r>
            <a:r>
              <a:rPr lang="en-US" dirty="0" err="1"/>
              <a:t>ms</a:t>
            </a:r>
            <a:r>
              <a:rPr lang="en-US" dirty="0"/>
              <a:t> + .1ms = 10.1 </a:t>
            </a:r>
            <a:r>
              <a:rPr lang="en-US" dirty="0" err="1"/>
              <a:t>ms</a:t>
            </a:r>
            <a:endParaRPr lang="en-US" dirty="0"/>
          </a:p>
          <a:p>
            <a:r>
              <a:rPr lang="en-US" dirty="0"/>
              <a:t>	1 scan of emp:</a:t>
            </a:r>
          </a:p>
          <a:p>
            <a:r>
              <a:rPr lang="en-US" dirty="0"/>
              <a:t>		1 seek + 1 MB / 100 MB/sec</a:t>
            </a:r>
          </a:p>
          <a:p>
            <a:r>
              <a:rPr lang="en-US" dirty="0"/>
              <a:t>		10 </a:t>
            </a:r>
            <a:r>
              <a:rPr lang="en-US" dirty="0" err="1"/>
              <a:t>ms</a:t>
            </a:r>
            <a:r>
              <a:rPr lang="en-US" dirty="0"/>
              <a:t> + 10 </a:t>
            </a:r>
            <a:r>
              <a:rPr lang="en-US" dirty="0" err="1"/>
              <a:t>ms</a:t>
            </a:r>
            <a:r>
              <a:rPr lang="en-US" dirty="0"/>
              <a:t> = 20 </a:t>
            </a:r>
            <a:r>
              <a:rPr lang="en-US" dirty="0" err="1"/>
              <a:t>ms</a:t>
            </a:r>
            <a:endParaRPr lang="en-US" dirty="0"/>
          </a:p>
          <a:p>
            <a:endParaRPr lang="en-US" dirty="0"/>
          </a:p>
          <a:p>
            <a:r>
              <a:rPr lang="en-US" dirty="0"/>
              <a:t>	20ms + 10.1 </a:t>
            </a:r>
            <a:r>
              <a:rPr lang="en-US" dirty="0" err="1"/>
              <a:t>ms</a:t>
            </a:r>
            <a:r>
              <a:rPr lang="en-US" dirty="0"/>
              <a:t> = 30.1 </a:t>
            </a:r>
            <a:r>
              <a:rPr lang="en-US" dirty="0" err="1"/>
              <a:t>ms</a:t>
            </a:r>
            <a:endParaRPr lang="en-US" dirty="0"/>
          </a:p>
          <a:p>
            <a:r>
              <a:rPr lang="en-US" dirty="0"/>
              <a:t>(vs 2.1001s previously; </a:t>
            </a:r>
            <a:r>
              <a:rPr lang="en-US" dirty="0">
                <a:solidFill>
                  <a:srgbClr val="FF0000"/>
                </a:solidFill>
              </a:rPr>
              <a:t>~70x faster</a:t>
            </a:r>
            <a:r>
              <a:rPr lang="en-US" dirty="0"/>
              <a:t>!)</a:t>
            </a:r>
          </a:p>
          <a:p>
            <a:r>
              <a:rPr lang="en-US" dirty="0"/>
              <a:t>	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86A844-5C98-E041-A27B-6F41A544A168}"/>
              </a:ext>
            </a:extLst>
          </p:cNvPr>
          <p:cNvSpPr/>
          <p:nvPr/>
        </p:nvSpPr>
        <p:spPr>
          <a:xfrm>
            <a:off x="2996404" y="5529747"/>
            <a:ext cx="1954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(Caching has huge benefit!)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F360AB-2008-C94A-A1FF-FAF68C494DD3}"/>
              </a:ext>
            </a:extLst>
          </p:cNvPr>
          <p:cNvSpPr txBox="1"/>
          <p:nvPr/>
        </p:nvSpPr>
        <p:spPr>
          <a:xfrm>
            <a:off x="1850202" y="5180578"/>
            <a:ext cx="88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1000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80B374B-7B90-ABB9-5EFB-B95834494C50}"/>
              </a:ext>
            </a:extLst>
          </p:cNvPr>
          <p:cNvSpPr/>
          <p:nvPr/>
        </p:nvSpPr>
        <p:spPr>
          <a:xfrm>
            <a:off x="0" y="532015"/>
            <a:ext cx="4572000" cy="61846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Actually…</a:t>
            </a:r>
          </a:p>
          <a:p>
            <a:pPr algn="ctr"/>
            <a:r>
              <a:rPr lang="en-US" sz="4800" dirty="0">
                <a:solidFill>
                  <a:schemeClr val="tx1"/>
                </a:solidFill>
              </a:rPr>
              <a:t>remember we have 10 pages of RAM!</a:t>
            </a:r>
          </a:p>
          <a:p>
            <a:pPr algn="ctr"/>
            <a:endParaRPr lang="en-US" sz="4800" dirty="0">
              <a:solidFill>
                <a:schemeClr val="tx1"/>
              </a:solidFill>
            </a:endParaRPr>
          </a:p>
          <a:p>
            <a:pPr algn="ctr"/>
            <a:r>
              <a:rPr lang="en-US" sz="4800" dirty="0">
                <a:solidFill>
                  <a:schemeClr val="tx1"/>
                </a:solidFill>
              </a:rPr>
              <a:t>What’s wrong here?</a:t>
            </a:r>
          </a:p>
        </p:txBody>
      </p:sp>
    </p:spTree>
    <p:extLst>
      <p:ext uri="{BB962C8B-B14F-4D97-AF65-F5344CB8AC3E}">
        <p14:creationId xmlns:p14="http://schemas.microsoft.com/office/powerpoint/2010/main" val="104156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3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27825-1D71-584E-65DA-9B7A75933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551"/>
            <a:ext cx="8229600" cy="1143000"/>
          </a:xfrm>
        </p:spPr>
        <p:txBody>
          <a:bodyPr/>
          <a:lstStyle/>
          <a:p>
            <a:r>
              <a:rPr lang="en-US" dirty="0"/>
              <a:t>Start Early: It looks trivial </a:t>
            </a:r>
            <a:br>
              <a:rPr lang="en-US" dirty="0"/>
            </a:br>
            <a:r>
              <a:rPr lang="en-US" dirty="0"/>
              <a:t>until you get into it</a:t>
            </a:r>
          </a:p>
        </p:txBody>
      </p:sp>
      <p:pic>
        <p:nvPicPr>
          <p:cNvPr id="4" name="d907395be228820e0e45bdf0b838f607" descr="d907395be228820e0e45bdf0b838f607">
            <a:hlinkClick r:id="" action="ppaction://media"/>
            <a:extLst>
              <a:ext uri="{FF2B5EF4-FFF2-40B4-BE49-F238E27FC236}">
                <a16:creationId xmlns:a16="http://schemas.microsoft.com/office/drawing/2014/main" id="{223AEB25-5863-C723-3AD4-09C19FE770F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3372.492" end="3322.9979"/>
                </p14:media>
              </p:ext>
            </p:extLst>
          </p:nvPr>
        </p:nvPicPr>
        <p:blipFill rotWithShape="1">
          <a:blip r:embed="rId5"/>
          <a:srcRect t="18382" b="19824"/>
          <a:stretch>
            <a:fillRect/>
          </a:stretch>
        </p:blipFill>
        <p:spPr>
          <a:xfrm>
            <a:off x="2544763" y="1417638"/>
            <a:ext cx="4368800" cy="47993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6828B5-EC83-B19D-EC7F-733D5D531FC1}"/>
              </a:ext>
            </a:extLst>
          </p:cNvPr>
          <p:cNvSpPr/>
          <p:nvPr/>
        </p:nvSpPr>
        <p:spPr>
          <a:xfrm>
            <a:off x="636992" y="3258493"/>
            <a:ext cx="1384300" cy="111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Before Starting </a:t>
            </a:r>
            <a:br>
              <a:rPr lang="en-US" dirty="0"/>
            </a:br>
            <a:r>
              <a:rPr lang="en-US" dirty="0"/>
              <a:t>Lab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774641-B0A5-E624-A586-066CB25F8138}"/>
              </a:ext>
            </a:extLst>
          </p:cNvPr>
          <p:cNvSpPr/>
          <p:nvPr/>
        </p:nvSpPr>
        <p:spPr>
          <a:xfrm>
            <a:off x="7108031" y="3258493"/>
            <a:ext cx="1384300" cy="111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Finishing </a:t>
            </a:r>
            <a:br>
              <a:rPr lang="en-US" dirty="0"/>
            </a:br>
            <a:r>
              <a:rPr lang="en-US" dirty="0"/>
              <a:t>Lab 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4EABC3-1532-4C5D-1BD8-9028A472ADA4}"/>
              </a:ext>
            </a:extLst>
          </p:cNvPr>
          <p:cNvCxnSpPr>
            <a:cxnSpLocks/>
          </p:cNvCxnSpPr>
          <p:nvPr/>
        </p:nvCxnSpPr>
        <p:spPr>
          <a:xfrm>
            <a:off x="2901462" y="3817293"/>
            <a:ext cx="3446584" cy="0"/>
          </a:xfrm>
          <a:prstGeom prst="straightConnector1">
            <a:avLst/>
          </a:prstGeom>
          <a:ln w="8255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45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2882C-F74B-AF4D-9055-6E68FD73B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w/ Simple Cost Model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FBBE24-B46A-B947-A769-2C1F1B76C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74" y="1271645"/>
            <a:ext cx="8229600" cy="1304365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# seeks (random disk I/</a:t>
            </a:r>
            <a:r>
              <a:rPr lang="en-US" dirty="0" err="1"/>
              <a:t>Os</a:t>
            </a:r>
            <a:r>
              <a:rPr lang="en-US" dirty="0"/>
              <a:t>) x random I/O time + sequential bytes read / sequential disk B/W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E39D76-6DAC-D042-8188-45F5FC07AC7C}"/>
              </a:ext>
            </a:extLst>
          </p:cNvPr>
          <p:cNvSpPr/>
          <p:nvPr/>
        </p:nvSpPr>
        <p:spPr>
          <a:xfrm>
            <a:off x="201174" y="2266791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effectLst/>
                <a:latin typeface="Helvetica" pitchFamily="2" charset="0"/>
              </a:rPr>
              <a:t>100 tuples/page</a:t>
            </a:r>
          </a:p>
          <a:p>
            <a:r>
              <a:rPr lang="en-US" sz="1400" dirty="0">
                <a:effectLst/>
                <a:latin typeface="Helvetica" pitchFamily="2" charset="0"/>
              </a:rPr>
              <a:t>10 pages RAM</a:t>
            </a:r>
          </a:p>
          <a:p>
            <a:r>
              <a:rPr lang="en-US" sz="1400" dirty="0">
                <a:effectLst/>
                <a:latin typeface="Helvetica" pitchFamily="2" charset="0"/>
              </a:rPr>
              <a:t>10 KB/page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7D7FCE-4DE5-0349-8E79-3EC3A8986C65}"/>
              </a:ext>
            </a:extLst>
          </p:cNvPr>
          <p:cNvSpPr/>
          <p:nvPr/>
        </p:nvSpPr>
        <p:spPr>
          <a:xfrm>
            <a:off x="1850202" y="229197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effectLst/>
                <a:latin typeface="Helvetica" pitchFamily="2" charset="0"/>
              </a:rPr>
              <a:t>|dept| = 100 records = 1 page = 10 KB</a:t>
            </a:r>
          </a:p>
          <a:p>
            <a:r>
              <a:rPr lang="en-US" sz="1400" dirty="0">
                <a:effectLst/>
                <a:latin typeface="Helvetica" pitchFamily="2" charset="0"/>
              </a:rPr>
              <a:t>|emp| = 10K = 100 pages = 1 MB</a:t>
            </a:r>
          </a:p>
          <a:p>
            <a:r>
              <a:rPr lang="en-US" sz="1400" dirty="0">
                <a:effectLst/>
                <a:latin typeface="Helvetica" pitchFamily="2" charset="0"/>
              </a:rPr>
              <a:t>|kids| = 30K = 300 pages = 3 MB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3AF979-2744-7C41-8DF7-90B69D32A76A}"/>
              </a:ext>
            </a:extLst>
          </p:cNvPr>
          <p:cNvSpPr txBox="1"/>
          <p:nvPr/>
        </p:nvSpPr>
        <p:spPr>
          <a:xfrm>
            <a:off x="201174" y="3000093"/>
            <a:ext cx="3443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Spinning Disk:</a:t>
            </a:r>
          </a:p>
          <a:p>
            <a:r>
              <a:rPr lang="en-US" sz="1400" dirty="0"/>
              <a:t>10 </a:t>
            </a:r>
            <a:r>
              <a:rPr lang="en-US" sz="1400" dirty="0" err="1"/>
              <a:t>ms</a:t>
            </a:r>
            <a:r>
              <a:rPr lang="en-US" sz="1400" dirty="0"/>
              <a:t> / random access page</a:t>
            </a:r>
          </a:p>
          <a:p>
            <a:r>
              <a:rPr lang="en-US" sz="1400" dirty="0"/>
              <a:t>100 MB/sec sequential B/W</a:t>
            </a:r>
          </a:p>
          <a:p>
            <a:endParaRPr lang="en-US" sz="1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10DD1B-E4CE-B34D-B570-459005297FCF}"/>
              </a:ext>
            </a:extLst>
          </p:cNvPr>
          <p:cNvGrpSpPr/>
          <p:nvPr/>
        </p:nvGrpSpPr>
        <p:grpSpPr>
          <a:xfrm>
            <a:off x="201174" y="4088424"/>
            <a:ext cx="2624792" cy="2494938"/>
            <a:chOff x="819148" y="3092450"/>
            <a:chExt cx="2892425" cy="38589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425EB7-5FCC-4A49-8F3C-D7131BD670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6313" y="3092450"/>
              <a:ext cx="100806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⨝ 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eno</a:t>
              </a:r>
              <a:r>
                <a:rPr lang="en-US" altLang="en-US" sz="1050" dirty="0">
                  <a:latin typeface="Arial" panose="020B0604020202020204" pitchFamily="34" charset="0"/>
                </a:rPr>
                <a:t>=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eno</a:t>
              </a: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19EFF38-8E65-E741-90F2-BF0361B34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7975" y="4254500"/>
              <a:ext cx="1008062" cy="476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⨝ 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dno</a:t>
              </a:r>
              <a:r>
                <a:rPr lang="en-US" altLang="en-US" sz="1050" dirty="0">
                  <a:latin typeface="Arial" panose="020B0604020202020204" pitchFamily="34" charset="0"/>
                </a:rPr>
                <a:t>=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dno</a:t>
              </a: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5FBDF4-DD1E-EB4A-9A8A-E2AD255D3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148" y="6570595"/>
              <a:ext cx="471488" cy="38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dept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CB337A-0240-C24A-8024-D9B28132BC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6516" y="6508290"/>
              <a:ext cx="519111" cy="38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emp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B0A0CE-12D9-B34E-BBC2-110360E118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599" y="4203702"/>
              <a:ext cx="434974" cy="38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kids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4D45D9F-8E6E-1D4F-927C-C03BFAE133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9487" y="5248276"/>
              <a:ext cx="788988" cy="476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𝛔</a:t>
              </a:r>
              <a:r>
                <a:rPr lang="en-US" altLang="en-US" sz="1200" baseline="-25000" dirty="0" err="1">
                  <a:latin typeface="Arial" panose="020B0604020202020204" pitchFamily="34" charset="0"/>
                </a:rPr>
                <a:t>sal</a:t>
              </a:r>
              <a:r>
                <a:rPr lang="en-US" altLang="en-US" sz="1200" baseline="-25000" dirty="0">
                  <a:latin typeface="Arial" panose="020B0604020202020204" pitchFamily="34" charset="0"/>
                </a:rPr>
                <a:t>&gt;10k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3947326-6A5E-7443-80C6-EF9558268857}"/>
                </a:ext>
              </a:extLst>
            </p:cNvPr>
            <p:cNvCxnSpPr>
              <a:cxnSpLocks noChangeShapeType="1"/>
              <a:endCxn id="10" idx="2"/>
            </p:cNvCxnSpPr>
            <p:nvPr/>
          </p:nvCxnSpPr>
          <p:spPr bwMode="auto">
            <a:xfrm flipV="1">
              <a:off x="1054892" y="4730545"/>
              <a:ext cx="1027115" cy="159093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68B66CE-F02D-BD4B-98DD-6BDC570C41AC}"/>
                </a:ext>
              </a:extLst>
            </p:cNvPr>
            <p:cNvCxnSpPr>
              <a:cxnSpLocks noChangeShapeType="1"/>
              <a:stCxn id="14" idx="0"/>
              <a:endCxn id="10" idx="2"/>
            </p:cNvCxnSpPr>
            <p:nvPr/>
          </p:nvCxnSpPr>
          <p:spPr bwMode="auto">
            <a:xfrm flipH="1" flipV="1">
              <a:off x="2082007" y="4730545"/>
              <a:ext cx="561974" cy="51773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9E014E9-2C57-EF4C-A0E3-19CCCCE931EA}"/>
                </a:ext>
              </a:extLst>
            </p:cNvPr>
            <p:cNvCxnSpPr>
              <a:cxnSpLocks noChangeShapeType="1"/>
              <a:stCxn id="10" idx="0"/>
              <a:endCxn id="9" idx="2"/>
            </p:cNvCxnSpPr>
            <p:nvPr/>
          </p:nvCxnSpPr>
          <p:spPr bwMode="auto">
            <a:xfrm flipV="1">
              <a:off x="2082006" y="3569505"/>
              <a:ext cx="668339" cy="68499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F3A3819-5F52-7F40-A7D1-02ADCEECDB9D}"/>
                </a:ext>
              </a:extLst>
            </p:cNvPr>
            <p:cNvCxnSpPr>
              <a:cxnSpLocks noChangeShapeType="1"/>
              <a:stCxn id="13" idx="0"/>
              <a:endCxn id="9" idx="2"/>
            </p:cNvCxnSpPr>
            <p:nvPr/>
          </p:nvCxnSpPr>
          <p:spPr bwMode="auto">
            <a:xfrm flipH="1" flipV="1">
              <a:off x="2750345" y="3569505"/>
              <a:ext cx="743742" cy="63419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13B6556-4703-C746-AD38-5662789D4847}"/>
                </a:ext>
              </a:extLst>
            </p:cNvPr>
            <p:cNvCxnSpPr>
              <a:cxnSpLocks noChangeShapeType="1"/>
              <a:stCxn id="12" idx="0"/>
            </p:cNvCxnSpPr>
            <p:nvPr/>
          </p:nvCxnSpPr>
          <p:spPr bwMode="auto">
            <a:xfrm flipV="1">
              <a:off x="2666071" y="5766005"/>
              <a:ext cx="0" cy="74228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679BF7D-7A9E-7844-A379-ED4B75604CE1}"/>
              </a:ext>
            </a:extLst>
          </p:cNvPr>
          <p:cNvSpPr txBox="1"/>
          <p:nvPr/>
        </p:nvSpPr>
        <p:spPr>
          <a:xfrm>
            <a:off x="4136202" y="3261937"/>
            <a:ext cx="4370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2</a:t>
            </a:r>
            <a:r>
              <a:rPr lang="en-US" u="sng" baseline="30000" dirty="0"/>
              <a:t>nd</a:t>
            </a:r>
            <a:r>
              <a:rPr lang="en-US" u="sng" dirty="0"/>
              <a:t> join – kids is inner</a:t>
            </a:r>
          </a:p>
          <a:p>
            <a:r>
              <a:rPr lang="en-US" dirty="0"/>
              <a:t>	</a:t>
            </a:r>
          </a:p>
          <a:p>
            <a:r>
              <a:rPr lang="en-US" b="1" dirty="0"/>
              <a:t>How much time does 2</a:t>
            </a:r>
            <a:r>
              <a:rPr lang="en-US" b="1" baseline="30000" dirty="0"/>
              <a:t>nd</a:t>
            </a:r>
            <a:r>
              <a:rPr lang="en-US" b="1" dirty="0"/>
              <a:t> join take?</a:t>
            </a:r>
          </a:p>
          <a:p>
            <a:r>
              <a:rPr lang="en-US" b="1" dirty="0"/>
              <a:t>Again, take a moment to do it out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81C711-B2FB-3B48-8D0E-613F19BE3B11}"/>
              </a:ext>
            </a:extLst>
          </p:cNvPr>
          <p:cNvSpPr txBox="1"/>
          <p:nvPr/>
        </p:nvSpPr>
        <p:spPr>
          <a:xfrm>
            <a:off x="782417" y="4415101"/>
            <a:ext cx="88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23755733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2882C-F74B-AF4D-9055-6E68FD73B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w/ Simple Cost Model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FBBE24-B46A-B947-A769-2C1F1B76C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74" y="1271645"/>
            <a:ext cx="8229600" cy="1304365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# seeks (random disk I/</a:t>
            </a:r>
            <a:r>
              <a:rPr lang="en-US" dirty="0" err="1"/>
              <a:t>Os</a:t>
            </a:r>
            <a:r>
              <a:rPr lang="en-US" dirty="0"/>
              <a:t>) x random I/O time + sequential bytes read / sequential disk B/W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E39D76-6DAC-D042-8188-45F5FC07AC7C}"/>
              </a:ext>
            </a:extLst>
          </p:cNvPr>
          <p:cNvSpPr/>
          <p:nvPr/>
        </p:nvSpPr>
        <p:spPr>
          <a:xfrm>
            <a:off x="201174" y="2266791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effectLst/>
                <a:latin typeface="Helvetica" pitchFamily="2" charset="0"/>
              </a:rPr>
              <a:t>100 tuples/page</a:t>
            </a:r>
          </a:p>
          <a:p>
            <a:r>
              <a:rPr lang="en-US" sz="1400" dirty="0">
                <a:effectLst/>
                <a:latin typeface="Helvetica" pitchFamily="2" charset="0"/>
              </a:rPr>
              <a:t>10 pages RAM</a:t>
            </a:r>
          </a:p>
          <a:p>
            <a:r>
              <a:rPr lang="en-US" sz="1400" dirty="0">
                <a:effectLst/>
                <a:latin typeface="Helvetica" pitchFamily="2" charset="0"/>
              </a:rPr>
              <a:t>10 KB/page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7D7FCE-4DE5-0349-8E79-3EC3A8986C65}"/>
              </a:ext>
            </a:extLst>
          </p:cNvPr>
          <p:cNvSpPr/>
          <p:nvPr/>
        </p:nvSpPr>
        <p:spPr>
          <a:xfrm>
            <a:off x="1850202" y="229197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effectLst/>
                <a:latin typeface="Helvetica" pitchFamily="2" charset="0"/>
              </a:rPr>
              <a:t>|dept| = 100 records = 1 page = 10 KB</a:t>
            </a:r>
          </a:p>
          <a:p>
            <a:r>
              <a:rPr lang="en-US" sz="1400" dirty="0">
                <a:effectLst/>
                <a:latin typeface="Helvetica" pitchFamily="2" charset="0"/>
              </a:rPr>
              <a:t>|emp| = 10K = 100 pages = 1 MB</a:t>
            </a:r>
          </a:p>
          <a:p>
            <a:r>
              <a:rPr lang="en-US" sz="1400" dirty="0">
                <a:effectLst/>
                <a:latin typeface="Helvetica" pitchFamily="2" charset="0"/>
              </a:rPr>
              <a:t>|kids| = 30K = 300 pages = 3 MB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3AF979-2744-7C41-8DF7-90B69D32A76A}"/>
              </a:ext>
            </a:extLst>
          </p:cNvPr>
          <p:cNvSpPr txBox="1"/>
          <p:nvPr/>
        </p:nvSpPr>
        <p:spPr>
          <a:xfrm>
            <a:off x="201174" y="3000093"/>
            <a:ext cx="3443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Spinning Disk:</a:t>
            </a:r>
          </a:p>
          <a:p>
            <a:r>
              <a:rPr lang="en-US" sz="1400" dirty="0"/>
              <a:t>10 </a:t>
            </a:r>
            <a:r>
              <a:rPr lang="en-US" sz="1400" dirty="0" err="1"/>
              <a:t>ms</a:t>
            </a:r>
            <a:r>
              <a:rPr lang="en-US" sz="1400" dirty="0"/>
              <a:t> / random access page</a:t>
            </a:r>
          </a:p>
          <a:p>
            <a:r>
              <a:rPr lang="en-US" sz="1400" dirty="0"/>
              <a:t>100 MB/sec sequential B/W</a:t>
            </a:r>
          </a:p>
          <a:p>
            <a:endParaRPr lang="en-US" sz="1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10DD1B-E4CE-B34D-B570-459005297FCF}"/>
              </a:ext>
            </a:extLst>
          </p:cNvPr>
          <p:cNvGrpSpPr/>
          <p:nvPr/>
        </p:nvGrpSpPr>
        <p:grpSpPr>
          <a:xfrm>
            <a:off x="201174" y="4088424"/>
            <a:ext cx="2624792" cy="2494938"/>
            <a:chOff x="819148" y="3092450"/>
            <a:chExt cx="2892425" cy="38589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425EB7-5FCC-4A49-8F3C-D7131BD670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6313" y="3092450"/>
              <a:ext cx="100806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⨝ 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eno</a:t>
              </a:r>
              <a:r>
                <a:rPr lang="en-US" altLang="en-US" sz="1050" dirty="0">
                  <a:latin typeface="Arial" panose="020B0604020202020204" pitchFamily="34" charset="0"/>
                </a:rPr>
                <a:t>=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eno</a:t>
              </a: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19EFF38-8E65-E741-90F2-BF0361B34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7975" y="4254500"/>
              <a:ext cx="1008062" cy="476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⨝ 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dno</a:t>
              </a:r>
              <a:r>
                <a:rPr lang="en-US" altLang="en-US" sz="1050" dirty="0">
                  <a:latin typeface="Arial" panose="020B0604020202020204" pitchFamily="34" charset="0"/>
                </a:rPr>
                <a:t>=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dno</a:t>
              </a: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5FBDF4-DD1E-EB4A-9A8A-E2AD255D3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148" y="6570595"/>
              <a:ext cx="471488" cy="38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dept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CB337A-0240-C24A-8024-D9B28132BC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6516" y="6508290"/>
              <a:ext cx="519111" cy="38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emp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B0A0CE-12D9-B34E-BBC2-110360E118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599" y="4203702"/>
              <a:ext cx="434974" cy="38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kids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4D45D9F-8E6E-1D4F-927C-C03BFAE133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9487" y="5248276"/>
              <a:ext cx="788988" cy="476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𝛔</a:t>
              </a:r>
              <a:r>
                <a:rPr lang="en-US" altLang="en-US" sz="1200" baseline="-25000" dirty="0" err="1">
                  <a:latin typeface="Arial" panose="020B0604020202020204" pitchFamily="34" charset="0"/>
                </a:rPr>
                <a:t>sal</a:t>
              </a:r>
              <a:r>
                <a:rPr lang="en-US" altLang="en-US" sz="1200" baseline="-25000" dirty="0">
                  <a:latin typeface="Arial" panose="020B0604020202020204" pitchFamily="34" charset="0"/>
                </a:rPr>
                <a:t>&gt;10k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3947326-6A5E-7443-80C6-EF9558268857}"/>
                </a:ext>
              </a:extLst>
            </p:cNvPr>
            <p:cNvCxnSpPr>
              <a:cxnSpLocks noChangeShapeType="1"/>
              <a:endCxn id="10" idx="2"/>
            </p:cNvCxnSpPr>
            <p:nvPr/>
          </p:nvCxnSpPr>
          <p:spPr bwMode="auto">
            <a:xfrm flipV="1">
              <a:off x="1054892" y="4730545"/>
              <a:ext cx="1027115" cy="159093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68B66CE-F02D-BD4B-98DD-6BDC570C41AC}"/>
                </a:ext>
              </a:extLst>
            </p:cNvPr>
            <p:cNvCxnSpPr>
              <a:cxnSpLocks noChangeShapeType="1"/>
              <a:stCxn id="14" idx="0"/>
              <a:endCxn id="10" idx="2"/>
            </p:cNvCxnSpPr>
            <p:nvPr/>
          </p:nvCxnSpPr>
          <p:spPr bwMode="auto">
            <a:xfrm flipH="1" flipV="1">
              <a:off x="2082007" y="4730545"/>
              <a:ext cx="561974" cy="51773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9E014E9-2C57-EF4C-A0E3-19CCCCE931EA}"/>
                </a:ext>
              </a:extLst>
            </p:cNvPr>
            <p:cNvCxnSpPr>
              <a:cxnSpLocks noChangeShapeType="1"/>
              <a:stCxn id="10" idx="0"/>
              <a:endCxn id="9" idx="2"/>
            </p:cNvCxnSpPr>
            <p:nvPr/>
          </p:nvCxnSpPr>
          <p:spPr bwMode="auto">
            <a:xfrm flipV="1">
              <a:off x="2082006" y="3569505"/>
              <a:ext cx="668339" cy="68499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F3A3819-5F52-7F40-A7D1-02ADCEECDB9D}"/>
                </a:ext>
              </a:extLst>
            </p:cNvPr>
            <p:cNvCxnSpPr>
              <a:cxnSpLocks noChangeShapeType="1"/>
              <a:stCxn id="13" idx="0"/>
              <a:endCxn id="9" idx="2"/>
            </p:cNvCxnSpPr>
            <p:nvPr/>
          </p:nvCxnSpPr>
          <p:spPr bwMode="auto">
            <a:xfrm flipH="1" flipV="1">
              <a:off x="2750345" y="3569505"/>
              <a:ext cx="743742" cy="63419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13B6556-4703-C746-AD38-5662789D4847}"/>
                </a:ext>
              </a:extLst>
            </p:cNvPr>
            <p:cNvCxnSpPr>
              <a:cxnSpLocks noChangeShapeType="1"/>
              <a:stCxn id="12" idx="0"/>
            </p:cNvCxnSpPr>
            <p:nvPr/>
          </p:nvCxnSpPr>
          <p:spPr bwMode="auto">
            <a:xfrm flipV="1">
              <a:off x="2666071" y="5766005"/>
              <a:ext cx="0" cy="74228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679BF7D-7A9E-7844-A379-ED4B75604CE1}"/>
              </a:ext>
            </a:extLst>
          </p:cNvPr>
          <p:cNvSpPr txBox="1"/>
          <p:nvPr/>
        </p:nvSpPr>
        <p:spPr>
          <a:xfrm>
            <a:off x="4136202" y="3261937"/>
            <a:ext cx="43708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2</a:t>
            </a:r>
            <a:r>
              <a:rPr lang="en-US" u="sng" baseline="30000" dirty="0"/>
              <a:t>nd</a:t>
            </a:r>
            <a:r>
              <a:rPr lang="en-US" u="sng" dirty="0"/>
              <a:t> join – kids is inner</a:t>
            </a:r>
          </a:p>
          <a:p>
            <a:r>
              <a:rPr lang="en-US" dirty="0"/>
              <a:t>	1000 scans x</a:t>
            </a:r>
          </a:p>
          <a:p>
            <a:r>
              <a:rPr lang="en-US" dirty="0"/>
              <a:t>	1 seek + 3 MB / 100 MB / sec</a:t>
            </a:r>
          </a:p>
          <a:p>
            <a:endParaRPr lang="en-US" dirty="0"/>
          </a:p>
          <a:p>
            <a:r>
              <a:rPr lang="en-US" dirty="0"/>
              <a:t>1000 x (0.01 + 0.03) = 40 sec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	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81C711-B2FB-3B48-8D0E-613F19BE3B11}"/>
              </a:ext>
            </a:extLst>
          </p:cNvPr>
          <p:cNvSpPr txBox="1"/>
          <p:nvPr/>
        </p:nvSpPr>
        <p:spPr>
          <a:xfrm>
            <a:off x="782417" y="4415101"/>
            <a:ext cx="88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36FABF-03C8-4846-B4AD-174F0F3AF01F}"/>
              </a:ext>
            </a:extLst>
          </p:cNvPr>
          <p:cNvSpPr txBox="1"/>
          <p:nvPr/>
        </p:nvSpPr>
        <p:spPr>
          <a:xfrm>
            <a:off x="4229100" y="5147498"/>
            <a:ext cx="3721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Many query planners will not consider plans where “inner” (e.g., kids) is not a base relation – so called “left deep” plans</a:t>
            </a:r>
          </a:p>
        </p:txBody>
      </p:sp>
    </p:spTree>
    <p:extLst>
      <p:ext uri="{BB962C8B-B14F-4D97-AF65-F5344CB8AC3E}">
        <p14:creationId xmlns:p14="http://schemas.microsoft.com/office/powerpoint/2010/main" val="346520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2882C-F74B-AF4D-9055-6E68FD73B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w/ Simple Cost Model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FBBE24-B46A-B947-A769-2C1F1B76C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74" y="1271645"/>
            <a:ext cx="8229600" cy="1304365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# seeks (random disk I/</a:t>
            </a:r>
            <a:r>
              <a:rPr lang="en-US" dirty="0" err="1"/>
              <a:t>Os</a:t>
            </a:r>
            <a:r>
              <a:rPr lang="en-US" dirty="0"/>
              <a:t>) x random I/O time + sequential bytes read / sequential disk B/W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E39D76-6DAC-D042-8188-45F5FC07AC7C}"/>
              </a:ext>
            </a:extLst>
          </p:cNvPr>
          <p:cNvSpPr/>
          <p:nvPr/>
        </p:nvSpPr>
        <p:spPr>
          <a:xfrm>
            <a:off x="201174" y="2266791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effectLst/>
                <a:latin typeface="Helvetica" pitchFamily="2" charset="0"/>
              </a:rPr>
              <a:t>100 tuples/page</a:t>
            </a:r>
          </a:p>
          <a:p>
            <a:r>
              <a:rPr lang="en-US" sz="1400" dirty="0">
                <a:effectLst/>
                <a:latin typeface="Helvetica" pitchFamily="2" charset="0"/>
              </a:rPr>
              <a:t>10 pages RAM</a:t>
            </a:r>
          </a:p>
          <a:p>
            <a:r>
              <a:rPr lang="en-US" sz="1400" dirty="0">
                <a:effectLst/>
                <a:latin typeface="Helvetica" pitchFamily="2" charset="0"/>
              </a:rPr>
              <a:t>10 KB/page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7D7FCE-4DE5-0349-8E79-3EC3A8986C65}"/>
              </a:ext>
            </a:extLst>
          </p:cNvPr>
          <p:cNvSpPr/>
          <p:nvPr/>
        </p:nvSpPr>
        <p:spPr>
          <a:xfrm>
            <a:off x="1850202" y="229197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effectLst/>
                <a:latin typeface="Helvetica" pitchFamily="2" charset="0"/>
              </a:rPr>
              <a:t>|dept| = 100 records = 1 page = 10 KB</a:t>
            </a:r>
          </a:p>
          <a:p>
            <a:r>
              <a:rPr lang="en-US" sz="1400" dirty="0">
                <a:effectLst/>
                <a:latin typeface="Helvetica" pitchFamily="2" charset="0"/>
              </a:rPr>
              <a:t>|emp| = 10K = 100 pages = 1 MB</a:t>
            </a:r>
          </a:p>
          <a:p>
            <a:r>
              <a:rPr lang="en-US" sz="1400" dirty="0">
                <a:effectLst/>
                <a:latin typeface="Helvetica" pitchFamily="2" charset="0"/>
              </a:rPr>
              <a:t>|kids| = 30K = 300 pages = 3 MB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3AF979-2744-7C41-8DF7-90B69D32A76A}"/>
              </a:ext>
            </a:extLst>
          </p:cNvPr>
          <p:cNvSpPr txBox="1"/>
          <p:nvPr/>
        </p:nvSpPr>
        <p:spPr>
          <a:xfrm>
            <a:off x="201174" y="3000093"/>
            <a:ext cx="3443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Spinning Disk:</a:t>
            </a:r>
          </a:p>
          <a:p>
            <a:r>
              <a:rPr lang="en-US" sz="1400" dirty="0"/>
              <a:t>10 </a:t>
            </a:r>
            <a:r>
              <a:rPr lang="en-US" sz="1400" dirty="0" err="1"/>
              <a:t>ms</a:t>
            </a:r>
            <a:r>
              <a:rPr lang="en-US" sz="1400" dirty="0"/>
              <a:t> / random access page</a:t>
            </a:r>
          </a:p>
          <a:p>
            <a:r>
              <a:rPr lang="en-US" sz="1400" dirty="0"/>
              <a:t>100 MB/sec sequential B/W</a:t>
            </a:r>
          </a:p>
          <a:p>
            <a:endParaRPr lang="en-US" sz="1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10DD1B-E4CE-B34D-B570-459005297FCF}"/>
              </a:ext>
            </a:extLst>
          </p:cNvPr>
          <p:cNvGrpSpPr/>
          <p:nvPr/>
        </p:nvGrpSpPr>
        <p:grpSpPr>
          <a:xfrm>
            <a:off x="201174" y="4088424"/>
            <a:ext cx="2624792" cy="2494938"/>
            <a:chOff x="819148" y="3092450"/>
            <a:chExt cx="2892425" cy="38589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425EB7-5FCC-4A49-8F3C-D7131BD670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6313" y="3092450"/>
              <a:ext cx="100806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⨝ 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eno</a:t>
              </a:r>
              <a:r>
                <a:rPr lang="en-US" altLang="en-US" sz="1050" dirty="0">
                  <a:latin typeface="Arial" panose="020B0604020202020204" pitchFamily="34" charset="0"/>
                </a:rPr>
                <a:t>=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eno</a:t>
              </a: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19EFF38-8E65-E741-90F2-BF0361B34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7975" y="4254500"/>
              <a:ext cx="1008062" cy="476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⨝ 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dno</a:t>
              </a:r>
              <a:r>
                <a:rPr lang="en-US" altLang="en-US" sz="1050" dirty="0">
                  <a:latin typeface="Arial" panose="020B0604020202020204" pitchFamily="34" charset="0"/>
                </a:rPr>
                <a:t>=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dno</a:t>
              </a: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5FBDF4-DD1E-EB4A-9A8A-E2AD255D3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148" y="6570595"/>
              <a:ext cx="471488" cy="38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dept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CB337A-0240-C24A-8024-D9B28132BC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6516" y="6508290"/>
              <a:ext cx="519111" cy="38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emp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B0A0CE-12D9-B34E-BBC2-110360E118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599" y="4203702"/>
              <a:ext cx="434974" cy="38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kids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4D45D9F-8E6E-1D4F-927C-C03BFAE133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9487" y="5248276"/>
              <a:ext cx="788988" cy="476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𝛔</a:t>
              </a:r>
              <a:r>
                <a:rPr lang="en-US" altLang="en-US" sz="1200" baseline="-25000" dirty="0" err="1">
                  <a:latin typeface="Arial" panose="020B0604020202020204" pitchFamily="34" charset="0"/>
                </a:rPr>
                <a:t>sal</a:t>
              </a:r>
              <a:r>
                <a:rPr lang="en-US" altLang="en-US" sz="1200" baseline="-25000" dirty="0">
                  <a:latin typeface="Arial" panose="020B0604020202020204" pitchFamily="34" charset="0"/>
                </a:rPr>
                <a:t>&gt;10k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3947326-6A5E-7443-80C6-EF9558268857}"/>
                </a:ext>
              </a:extLst>
            </p:cNvPr>
            <p:cNvCxnSpPr>
              <a:cxnSpLocks noChangeShapeType="1"/>
              <a:endCxn id="10" idx="2"/>
            </p:cNvCxnSpPr>
            <p:nvPr/>
          </p:nvCxnSpPr>
          <p:spPr bwMode="auto">
            <a:xfrm flipV="1">
              <a:off x="1054892" y="4730545"/>
              <a:ext cx="1027115" cy="159093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68B66CE-F02D-BD4B-98DD-6BDC570C41AC}"/>
                </a:ext>
              </a:extLst>
            </p:cNvPr>
            <p:cNvCxnSpPr>
              <a:cxnSpLocks noChangeShapeType="1"/>
              <a:stCxn id="14" idx="0"/>
              <a:endCxn id="10" idx="2"/>
            </p:cNvCxnSpPr>
            <p:nvPr/>
          </p:nvCxnSpPr>
          <p:spPr bwMode="auto">
            <a:xfrm flipH="1" flipV="1">
              <a:off x="2082007" y="4730545"/>
              <a:ext cx="561974" cy="51773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9E014E9-2C57-EF4C-A0E3-19CCCCE931EA}"/>
                </a:ext>
              </a:extLst>
            </p:cNvPr>
            <p:cNvCxnSpPr>
              <a:cxnSpLocks noChangeShapeType="1"/>
              <a:stCxn id="10" idx="0"/>
              <a:endCxn id="9" idx="2"/>
            </p:cNvCxnSpPr>
            <p:nvPr/>
          </p:nvCxnSpPr>
          <p:spPr bwMode="auto">
            <a:xfrm flipV="1">
              <a:off x="2082006" y="3569505"/>
              <a:ext cx="668339" cy="68499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F3A3819-5F52-7F40-A7D1-02ADCEECDB9D}"/>
                </a:ext>
              </a:extLst>
            </p:cNvPr>
            <p:cNvCxnSpPr>
              <a:cxnSpLocks noChangeShapeType="1"/>
              <a:stCxn id="13" idx="0"/>
              <a:endCxn id="9" idx="2"/>
            </p:cNvCxnSpPr>
            <p:nvPr/>
          </p:nvCxnSpPr>
          <p:spPr bwMode="auto">
            <a:xfrm flipH="1" flipV="1">
              <a:off x="2750345" y="3569505"/>
              <a:ext cx="743742" cy="63419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13B6556-4703-C746-AD38-5662789D4847}"/>
                </a:ext>
              </a:extLst>
            </p:cNvPr>
            <p:cNvCxnSpPr>
              <a:cxnSpLocks noChangeShapeType="1"/>
              <a:stCxn id="12" idx="0"/>
            </p:cNvCxnSpPr>
            <p:nvPr/>
          </p:nvCxnSpPr>
          <p:spPr bwMode="auto">
            <a:xfrm flipV="1">
              <a:off x="2666071" y="5766005"/>
              <a:ext cx="0" cy="74228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679BF7D-7A9E-7844-A379-ED4B75604CE1}"/>
              </a:ext>
            </a:extLst>
          </p:cNvPr>
          <p:cNvSpPr txBox="1"/>
          <p:nvPr/>
        </p:nvSpPr>
        <p:spPr>
          <a:xfrm>
            <a:off x="3208713" y="3261937"/>
            <a:ext cx="560277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if </a:t>
            </a:r>
            <a:r>
              <a:rPr lang="en-US" sz="2400" b="1" dirty="0"/>
              <a:t>dept</a:t>
            </a:r>
            <a:r>
              <a:rPr lang="en-US" sz="2400" dirty="0"/>
              <a:t> were stored on a local network machine?</a:t>
            </a:r>
          </a:p>
          <a:p>
            <a:endParaRPr lang="en-US" sz="2400" dirty="0"/>
          </a:p>
          <a:p>
            <a:r>
              <a:rPr lang="en-US" sz="2400" dirty="0">
                <a:sym typeface="Wingdings" pitchFamily="2" charset="2"/>
              </a:rPr>
              <a:t>Local network: 100 us latency, 10 GB seq bandwidth</a:t>
            </a:r>
            <a:br>
              <a:rPr lang="en-US" sz="2400" dirty="0">
                <a:sym typeface="Wingdings" pitchFamily="2" charset="2"/>
              </a:rPr>
            </a:br>
            <a:r>
              <a:rPr lang="en-US" sz="2400" dirty="0">
                <a:sym typeface="Wingdings" pitchFamily="2" charset="2"/>
              </a:rPr>
              <a:t>(assume data loading costs on remote machine are negligible)</a:t>
            </a:r>
          </a:p>
          <a:p>
            <a:endParaRPr lang="en-US" sz="2400" baseline="-25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81C711-B2FB-3B48-8D0E-613F19BE3B11}"/>
              </a:ext>
            </a:extLst>
          </p:cNvPr>
          <p:cNvSpPr txBox="1"/>
          <p:nvPr/>
        </p:nvSpPr>
        <p:spPr>
          <a:xfrm>
            <a:off x="782417" y="4415101"/>
            <a:ext cx="88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150730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2882C-F74B-AF4D-9055-6E68FD73B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w/ Simple Cost Model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FBBE24-B46A-B947-A769-2C1F1B76C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74" y="1271645"/>
            <a:ext cx="8229600" cy="1304365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# seeks (random disk I/</a:t>
            </a:r>
            <a:r>
              <a:rPr lang="en-US" dirty="0" err="1"/>
              <a:t>Os</a:t>
            </a:r>
            <a:r>
              <a:rPr lang="en-US" dirty="0"/>
              <a:t>) x random I/O time + sequential bytes read / sequential disk B/W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E39D76-6DAC-D042-8188-45F5FC07AC7C}"/>
              </a:ext>
            </a:extLst>
          </p:cNvPr>
          <p:cNvSpPr/>
          <p:nvPr/>
        </p:nvSpPr>
        <p:spPr>
          <a:xfrm>
            <a:off x="201174" y="2266791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effectLst/>
                <a:latin typeface="Helvetica" pitchFamily="2" charset="0"/>
              </a:rPr>
              <a:t>100 tuples/page</a:t>
            </a:r>
          </a:p>
          <a:p>
            <a:r>
              <a:rPr lang="en-US" sz="1400" dirty="0">
                <a:effectLst/>
                <a:latin typeface="Helvetica" pitchFamily="2" charset="0"/>
              </a:rPr>
              <a:t>10 pages RAM</a:t>
            </a:r>
          </a:p>
          <a:p>
            <a:r>
              <a:rPr lang="en-US" sz="1400" dirty="0">
                <a:effectLst/>
                <a:latin typeface="Helvetica" pitchFamily="2" charset="0"/>
              </a:rPr>
              <a:t>10 KB/page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7D7FCE-4DE5-0349-8E79-3EC3A8986C65}"/>
              </a:ext>
            </a:extLst>
          </p:cNvPr>
          <p:cNvSpPr/>
          <p:nvPr/>
        </p:nvSpPr>
        <p:spPr>
          <a:xfrm>
            <a:off x="1850202" y="229197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effectLst/>
                <a:latin typeface="Helvetica" pitchFamily="2" charset="0"/>
              </a:rPr>
              <a:t>|dept| = 100 records = 1 page = 10 KB</a:t>
            </a:r>
          </a:p>
          <a:p>
            <a:r>
              <a:rPr lang="en-US" sz="1400" dirty="0">
                <a:effectLst/>
                <a:latin typeface="Helvetica" pitchFamily="2" charset="0"/>
              </a:rPr>
              <a:t>|emp| = 10K = 100 pages = 1 MB</a:t>
            </a:r>
          </a:p>
          <a:p>
            <a:r>
              <a:rPr lang="en-US" sz="1400" dirty="0">
                <a:effectLst/>
                <a:latin typeface="Helvetica" pitchFamily="2" charset="0"/>
              </a:rPr>
              <a:t>|kids| = 30K = 300 pages = 3 MB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3AF979-2744-7C41-8DF7-90B69D32A76A}"/>
              </a:ext>
            </a:extLst>
          </p:cNvPr>
          <p:cNvSpPr txBox="1"/>
          <p:nvPr/>
        </p:nvSpPr>
        <p:spPr>
          <a:xfrm>
            <a:off x="201174" y="3000093"/>
            <a:ext cx="3443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Spinning Disk:</a:t>
            </a:r>
          </a:p>
          <a:p>
            <a:r>
              <a:rPr lang="en-US" sz="1400" dirty="0"/>
              <a:t>10 </a:t>
            </a:r>
            <a:r>
              <a:rPr lang="en-US" sz="1400" dirty="0" err="1"/>
              <a:t>ms</a:t>
            </a:r>
            <a:r>
              <a:rPr lang="en-US" sz="1400" dirty="0"/>
              <a:t> / random access page</a:t>
            </a:r>
          </a:p>
          <a:p>
            <a:r>
              <a:rPr lang="en-US" sz="1400" dirty="0"/>
              <a:t>100 MB/sec sequential B/W</a:t>
            </a:r>
          </a:p>
          <a:p>
            <a:endParaRPr lang="en-US" sz="1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10DD1B-E4CE-B34D-B570-459005297FCF}"/>
              </a:ext>
            </a:extLst>
          </p:cNvPr>
          <p:cNvGrpSpPr/>
          <p:nvPr/>
        </p:nvGrpSpPr>
        <p:grpSpPr>
          <a:xfrm>
            <a:off x="201174" y="4088424"/>
            <a:ext cx="2624792" cy="2494938"/>
            <a:chOff x="819148" y="3092450"/>
            <a:chExt cx="2892425" cy="38589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425EB7-5FCC-4A49-8F3C-D7131BD670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6313" y="3092450"/>
              <a:ext cx="100806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⨝ 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eno</a:t>
              </a:r>
              <a:r>
                <a:rPr lang="en-US" altLang="en-US" sz="1050" dirty="0">
                  <a:latin typeface="Arial" panose="020B0604020202020204" pitchFamily="34" charset="0"/>
                </a:rPr>
                <a:t>=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eno</a:t>
              </a: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19EFF38-8E65-E741-90F2-BF0361B34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7975" y="4254500"/>
              <a:ext cx="1008062" cy="476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⨝ 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dno</a:t>
              </a:r>
              <a:r>
                <a:rPr lang="en-US" altLang="en-US" sz="1050" dirty="0">
                  <a:latin typeface="Arial" panose="020B0604020202020204" pitchFamily="34" charset="0"/>
                </a:rPr>
                <a:t>=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dno</a:t>
              </a: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5FBDF4-DD1E-EB4A-9A8A-E2AD255D3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148" y="6570595"/>
              <a:ext cx="471488" cy="38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dept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CB337A-0240-C24A-8024-D9B28132BC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6516" y="6508290"/>
              <a:ext cx="519111" cy="38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emp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B0A0CE-12D9-B34E-BBC2-110360E118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599" y="4203702"/>
              <a:ext cx="434974" cy="38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kids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4D45D9F-8E6E-1D4F-927C-C03BFAE133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9487" y="5248276"/>
              <a:ext cx="788988" cy="476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𝛔</a:t>
              </a:r>
              <a:r>
                <a:rPr lang="en-US" altLang="en-US" sz="1200" baseline="-25000" dirty="0" err="1">
                  <a:latin typeface="Arial" panose="020B0604020202020204" pitchFamily="34" charset="0"/>
                </a:rPr>
                <a:t>sal</a:t>
              </a:r>
              <a:r>
                <a:rPr lang="en-US" altLang="en-US" sz="1200" baseline="-25000" dirty="0">
                  <a:latin typeface="Arial" panose="020B0604020202020204" pitchFamily="34" charset="0"/>
                </a:rPr>
                <a:t>&gt;10k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3947326-6A5E-7443-80C6-EF9558268857}"/>
                </a:ext>
              </a:extLst>
            </p:cNvPr>
            <p:cNvCxnSpPr>
              <a:cxnSpLocks noChangeShapeType="1"/>
              <a:endCxn id="10" idx="2"/>
            </p:cNvCxnSpPr>
            <p:nvPr/>
          </p:nvCxnSpPr>
          <p:spPr bwMode="auto">
            <a:xfrm flipV="1">
              <a:off x="1054892" y="4730545"/>
              <a:ext cx="1027115" cy="159093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68B66CE-F02D-BD4B-98DD-6BDC570C41AC}"/>
                </a:ext>
              </a:extLst>
            </p:cNvPr>
            <p:cNvCxnSpPr>
              <a:cxnSpLocks noChangeShapeType="1"/>
              <a:stCxn id="14" idx="0"/>
              <a:endCxn id="10" idx="2"/>
            </p:cNvCxnSpPr>
            <p:nvPr/>
          </p:nvCxnSpPr>
          <p:spPr bwMode="auto">
            <a:xfrm flipH="1" flipV="1">
              <a:off x="2082007" y="4730545"/>
              <a:ext cx="561974" cy="51773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9E014E9-2C57-EF4C-A0E3-19CCCCE931EA}"/>
                </a:ext>
              </a:extLst>
            </p:cNvPr>
            <p:cNvCxnSpPr>
              <a:cxnSpLocks noChangeShapeType="1"/>
              <a:stCxn id="10" idx="0"/>
              <a:endCxn id="9" idx="2"/>
            </p:cNvCxnSpPr>
            <p:nvPr/>
          </p:nvCxnSpPr>
          <p:spPr bwMode="auto">
            <a:xfrm flipV="1">
              <a:off x="2082006" y="3569505"/>
              <a:ext cx="668339" cy="68499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F3A3819-5F52-7F40-A7D1-02ADCEECDB9D}"/>
                </a:ext>
              </a:extLst>
            </p:cNvPr>
            <p:cNvCxnSpPr>
              <a:cxnSpLocks noChangeShapeType="1"/>
              <a:stCxn id="13" idx="0"/>
              <a:endCxn id="9" idx="2"/>
            </p:cNvCxnSpPr>
            <p:nvPr/>
          </p:nvCxnSpPr>
          <p:spPr bwMode="auto">
            <a:xfrm flipH="1" flipV="1">
              <a:off x="2750345" y="3569505"/>
              <a:ext cx="743742" cy="63419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13B6556-4703-C746-AD38-5662789D4847}"/>
                </a:ext>
              </a:extLst>
            </p:cNvPr>
            <p:cNvCxnSpPr>
              <a:cxnSpLocks noChangeShapeType="1"/>
              <a:stCxn id="12" idx="0"/>
            </p:cNvCxnSpPr>
            <p:nvPr/>
          </p:nvCxnSpPr>
          <p:spPr bwMode="auto">
            <a:xfrm flipV="1">
              <a:off x="2666071" y="5766005"/>
              <a:ext cx="0" cy="74228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679BF7D-7A9E-7844-A379-ED4B75604CE1}"/>
              </a:ext>
            </a:extLst>
          </p:cNvPr>
          <p:cNvSpPr txBox="1"/>
          <p:nvPr/>
        </p:nvSpPr>
        <p:spPr>
          <a:xfrm>
            <a:off x="4251398" y="3000093"/>
            <a:ext cx="48926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Dept is inner in NL Join:</a:t>
            </a:r>
          </a:p>
          <a:p>
            <a:r>
              <a:rPr lang="en-US" dirty="0"/>
              <a:t>	1 scan of emp</a:t>
            </a:r>
          </a:p>
          <a:p>
            <a:r>
              <a:rPr lang="en-US" dirty="0"/>
              <a:t>	1K scans of dept (</a:t>
            </a:r>
            <a:r>
              <a:rPr lang="en-US" dirty="0">
                <a:solidFill>
                  <a:srgbClr val="FF0000"/>
                </a:solidFill>
              </a:rPr>
              <a:t>cached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	Load dept:</a:t>
            </a:r>
          </a:p>
          <a:p>
            <a:r>
              <a:rPr lang="en-US" dirty="0"/>
              <a:t>		1 request + 10KB / 10 GB/sec</a:t>
            </a:r>
          </a:p>
          <a:p>
            <a:r>
              <a:rPr lang="en-US" dirty="0"/>
              <a:t>		0.01 </a:t>
            </a:r>
            <a:r>
              <a:rPr lang="en-US" dirty="0" err="1"/>
              <a:t>ms</a:t>
            </a:r>
            <a:r>
              <a:rPr lang="en-US" dirty="0"/>
              <a:t> + .001ms = 0.011 </a:t>
            </a:r>
            <a:r>
              <a:rPr lang="en-US" dirty="0" err="1"/>
              <a:t>ms</a:t>
            </a:r>
            <a:endParaRPr lang="en-US" dirty="0"/>
          </a:p>
          <a:p>
            <a:r>
              <a:rPr lang="en-US" dirty="0"/>
              <a:t>	1 scan of emp:</a:t>
            </a:r>
          </a:p>
          <a:p>
            <a:r>
              <a:rPr lang="en-US" dirty="0"/>
              <a:t>		1 seek + 1 MB / 100 MB/sec</a:t>
            </a:r>
          </a:p>
          <a:p>
            <a:r>
              <a:rPr lang="en-US" dirty="0"/>
              <a:t>		10 </a:t>
            </a:r>
            <a:r>
              <a:rPr lang="en-US" dirty="0" err="1"/>
              <a:t>ms</a:t>
            </a:r>
            <a:r>
              <a:rPr lang="en-US" dirty="0"/>
              <a:t> + 10 </a:t>
            </a:r>
            <a:r>
              <a:rPr lang="en-US" dirty="0" err="1"/>
              <a:t>ms</a:t>
            </a:r>
            <a:r>
              <a:rPr lang="en-US" dirty="0"/>
              <a:t> = 20 </a:t>
            </a:r>
            <a:r>
              <a:rPr lang="en-US" dirty="0" err="1"/>
              <a:t>ms</a:t>
            </a:r>
            <a:endParaRPr lang="en-US" dirty="0"/>
          </a:p>
          <a:p>
            <a:endParaRPr lang="en-US" dirty="0"/>
          </a:p>
          <a:p>
            <a:r>
              <a:rPr lang="en-US" dirty="0"/>
              <a:t>	0.011 </a:t>
            </a:r>
            <a:r>
              <a:rPr lang="en-US" dirty="0" err="1"/>
              <a:t>ms</a:t>
            </a:r>
            <a:r>
              <a:rPr lang="en-US" dirty="0"/>
              <a:t> + 20 </a:t>
            </a:r>
            <a:r>
              <a:rPr lang="en-US" dirty="0" err="1"/>
              <a:t>ms</a:t>
            </a:r>
            <a:r>
              <a:rPr lang="en-US" dirty="0"/>
              <a:t> = 20.011 </a:t>
            </a:r>
            <a:r>
              <a:rPr lang="en-US" dirty="0" err="1"/>
              <a:t>ms</a:t>
            </a:r>
            <a:endParaRPr lang="en-US" dirty="0"/>
          </a:p>
          <a:p>
            <a:r>
              <a:rPr lang="en-US" dirty="0"/>
              <a:t>	(vs 30.1ms when dept is on disk)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F360AB-2008-C94A-A1FF-FAF68C494DD3}"/>
              </a:ext>
            </a:extLst>
          </p:cNvPr>
          <p:cNvSpPr txBox="1"/>
          <p:nvPr/>
        </p:nvSpPr>
        <p:spPr>
          <a:xfrm>
            <a:off x="1850202" y="5180578"/>
            <a:ext cx="88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258111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E1BE9-1DB4-8B95-F8AC-084BE1EF6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we oversimplifying?</a:t>
            </a:r>
          </a:p>
        </p:txBody>
      </p:sp>
      <p:pic>
        <p:nvPicPr>
          <p:cNvPr id="2050" name="Picture 2" descr="Growing Up Oversimplified... - Imgflip">
            <a:extLst>
              <a:ext uri="{FF2B5EF4-FFF2-40B4-BE49-F238E27FC236}">
                <a16:creationId xmlns:a16="http://schemas.microsoft.com/office/drawing/2014/main" id="{0B574781-46F9-269C-A04C-C8DEE4A25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664" y="1761765"/>
            <a:ext cx="4344307" cy="408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9501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D7F3F-ED07-DC4A-949C-141AFAE94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Pool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1C02C-E831-A941-83A0-8E979821F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Buffer pool</a:t>
            </a:r>
            <a:r>
              <a:rPr lang="en-US" dirty="0"/>
              <a:t> is a cache for memory access.  Caches pages of files / indices.</a:t>
            </a:r>
          </a:p>
          <a:p>
            <a:r>
              <a:rPr lang="en-US" dirty="0"/>
              <a:t>When page is in buffer pool, don't need to read from disk</a:t>
            </a:r>
          </a:p>
          <a:p>
            <a:r>
              <a:rPr lang="en-US" dirty="0"/>
              <a:t>Updates can also be cached</a:t>
            </a:r>
          </a:p>
          <a:p>
            <a:pPr lvl="1"/>
            <a:r>
              <a:rPr lang="en-US" dirty="0"/>
              <a:t>Discuss more w/ transactions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141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EF892-7039-8E3B-807C-97D3D8783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Pool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EFB279-4BA9-C3EF-5890-8D90B3E3671C}"/>
              </a:ext>
            </a:extLst>
          </p:cNvPr>
          <p:cNvSpPr txBox="1"/>
          <p:nvPr/>
        </p:nvSpPr>
        <p:spPr>
          <a:xfrm>
            <a:off x="474406" y="1771727"/>
            <a:ext cx="61599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  <a:ea typeface="+mn-ea"/>
              </a:rPr>
              <a:t>Memory region organized as an array of fixed size pages. An array entry is called a </a:t>
            </a:r>
            <a:r>
              <a:rPr lang="en-US" sz="2400" b="1" dirty="0">
                <a:latin typeface="+mn-lt"/>
                <a:ea typeface="+mn-ea"/>
              </a:rPr>
              <a:t>frame.</a:t>
            </a:r>
          </a:p>
          <a:p>
            <a:endParaRPr lang="en-US" sz="2400" b="1" dirty="0">
              <a:latin typeface="+mn-lt"/>
              <a:ea typeface="+mn-ea"/>
            </a:endParaRPr>
          </a:p>
          <a:p>
            <a:r>
              <a:rPr lang="en-US" sz="2400" dirty="0">
                <a:latin typeface="+mn-lt"/>
                <a:ea typeface="+mn-ea"/>
              </a:rPr>
              <a:t>Dirty pages are kept and not written to disk immediately (transaction processing).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EC96AB5-A8AE-8892-6A4A-249637C88C63}"/>
              </a:ext>
            </a:extLst>
          </p:cNvPr>
          <p:cNvSpPr/>
          <p:nvPr/>
        </p:nvSpPr>
        <p:spPr>
          <a:xfrm>
            <a:off x="7275825" y="2394127"/>
            <a:ext cx="1127712" cy="41534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073988B-C4CB-7A3E-A397-0B0CC5E63391}"/>
              </a:ext>
            </a:extLst>
          </p:cNvPr>
          <p:cNvSpPr/>
          <p:nvPr/>
        </p:nvSpPr>
        <p:spPr>
          <a:xfrm>
            <a:off x="7275825" y="2809473"/>
            <a:ext cx="1127712" cy="41534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Page6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955CD67-D422-2383-8846-49DBF09D7ECD}"/>
              </a:ext>
            </a:extLst>
          </p:cNvPr>
          <p:cNvSpPr/>
          <p:nvPr/>
        </p:nvSpPr>
        <p:spPr>
          <a:xfrm>
            <a:off x="7275825" y="3224819"/>
            <a:ext cx="1127712" cy="41534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Page9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71D59A4-FA71-DBFF-E117-3101C2B84D6B}"/>
              </a:ext>
            </a:extLst>
          </p:cNvPr>
          <p:cNvSpPr/>
          <p:nvPr/>
        </p:nvSpPr>
        <p:spPr>
          <a:xfrm>
            <a:off x="7275825" y="3640165"/>
            <a:ext cx="1127712" cy="4153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frame4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F828721-5D29-D6B0-86AA-8691FA77871C}"/>
              </a:ext>
            </a:extLst>
          </p:cNvPr>
          <p:cNvSpPr/>
          <p:nvPr/>
        </p:nvSpPr>
        <p:spPr>
          <a:xfrm>
            <a:off x="7275825" y="4055510"/>
            <a:ext cx="1127712" cy="4153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frame5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2C051A0-1C42-BB37-2F04-A5C480637DFC}"/>
              </a:ext>
            </a:extLst>
          </p:cNvPr>
          <p:cNvSpPr/>
          <p:nvPr/>
        </p:nvSpPr>
        <p:spPr>
          <a:xfrm>
            <a:off x="7275825" y="4470856"/>
            <a:ext cx="1127712" cy="4153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frame6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04CB2A4-1F75-7A67-9B15-42A4CC159019}"/>
              </a:ext>
            </a:extLst>
          </p:cNvPr>
          <p:cNvCxnSpPr/>
          <p:nvPr/>
        </p:nvCxnSpPr>
        <p:spPr>
          <a:xfrm>
            <a:off x="609600" y="5471886"/>
            <a:ext cx="80772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571B8DC1-3F67-D0B4-1E61-0276E15F1957}"/>
              </a:ext>
            </a:extLst>
          </p:cNvPr>
          <p:cNvSpPr/>
          <p:nvPr/>
        </p:nvSpPr>
        <p:spPr>
          <a:xfrm>
            <a:off x="609600" y="5711370"/>
            <a:ext cx="1127712" cy="41534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DD36612-D9B0-3615-53F2-07AD3A6DB90B}"/>
              </a:ext>
            </a:extLst>
          </p:cNvPr>
          <p:cNvSpPr/>
          <p:nvPr/>
        </p:nvSpPr>
        <p:spPr>
          <a:xfrm>
            <a:off x="1898516" y="5711370"/>
            <a:ext cx="1127712" cy="41534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C709F36-97CD-E90F-909C-230762CA873A}"/>
              </a:ext>
            </a:extLst>
          </p:cNvPr>
          <p:cNvSpPr/>
          <p:nvPr/>
        </p:nvSpPr>
        <p:spPr>
          <a:xfrm>
            <a:off x="3223717" y="5711370"/>
            <a:ext cx="1127712" cy="41534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98D2156-B1B4-CE73-DDE5-69B31736EA03}"/>
              </a:ext>
            </a:extLst>
          </p:cNvPr>
          <p:cNvSpPr/>
          <p:nvPr/>
        </p:nvSpPr>
        <p:spPr>
          <a:xfrm>
            <a:off x="4512633" y="5711370"/>
            <a:ext cx="1127712" cy="41534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D69F817-6C35-511A-BFBF-C0AD278CA235}"/>
              </a:ext>
            </a:extLst>
          </p:cNvPr>
          <p:cNvSpPr/>
          <p:nvPr/>
        </p:nvSpPr>
        <p:spPr>
          <a:xfrm>
            <a:off x="5837834" y="5711370"/>
            <a:ext cx="1127712" cy="41534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AC13748-F0BF-00F4-E6C6-E9F91C114964}"/>
              </a:ext>
            </a:extLst>
          </p:cNvPr>
          <p:cNvSpPr/>
          <p:nvPr/>
        </p:nvSpPr>
        <p:spPr>
          <a:xfrm>
            <a:off x="7126750" y="5711370"/>
            <a:ext cx="1127712" cy="41534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Page6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EC80DAE-F56B-5B12-2818-3C99070D3FB2}"/>
              </a:ext>
            </a:extLst>
          </p:cNvPr>
          <p:cNvSpPr/>
          <p:nvPr/>
        </p:nvSpPr>
        <p:spPr>
          <a:xfrm>
            <a:off x="609600" y="6280801"/>
            <a:ext cx="1127712" cy="41534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Page7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8C90E8E-46DA-77CB-5986-90EF4632154D}"/>
              </a:ext>
            </a:extLst>
          </p:cNvPr>
          <p:cNvSpPr/>
          <p:nvPr/>
        </p:nvSpPr>
        <p:spPr>
          <a:xfrm>
            <a:off x="1898516" y="6280801"/>
            <a:ext cx="1127712" cy="41534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Page8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C8DBC89-248F-6398-2D13-6B2485548610}"/>
              </a:ext>
            </a:extLst>
          </p:cNvPr>
          <p:cNvSpPr/>
          <p:nvPr/>
        </p:nvSpPr>
        <p:spPr>
          <a:xfrm>
            <a:off x="3223717" y="6280801"/>
            <a:ext cx="1127712" cy="41534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Page9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04C1B93-34BA-14EC-3B5F-268BD39F0DEE}"/>
              </a:ext>
            </a:extLst>
          </p:cNvPr>
          <p:cNvSpPr/>
          <p:nvPr/>
        </p:nvSpPr>
        <p:spPr>
          <a:xfrm>
            <a:off x="4512633" y="6280801"/>
            <a:ext cx="1127712" cy="41534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Page10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A1B8B7C-34CE-5020-1844-5A4E70CAC5ED}"/>
              </a:ext>
            </a:extLst>
          </p:cNvPr>
          <p:cNvSpPr/>
          <p:nvPr/>
        </p:nvSpPr>
        <p:spPr>
          <a:xfrm>
            <a:off x="7126750" y="6280801"/>
            <a:ext cx="1127712" cy="41534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PageN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8E2E9F3-43BF-F84E-54B8-CD196650D391}"/>
              </a:ext>
            </a:extLst>
          </p:cNvPr>
          <p:cNvSpPr txBox="1"/>
          <p:nvPr/>
        </p:nvSpPr>
        <p:spPr>
          <a:xfrm>
            <a:off x="6175798" y="621918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033651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EF892-7039-8E3B-807C-97D3D8783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3981"/>
            <a:ext cx="8229600" cy="1143000"/>
          </a:xfrm>
        </p:spPr>
        <p:txBody>
          <a:bodyPr/>
          <a:lstStyle/>
          <a:p>
            <a:r>
              <a:rPr lang="en-US" dirty="0"/>
              <a:t>Buffer Pool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9B20EA-FCE3-C41B-0588-9C4E1E0E25F5}"/>
              </a:ext>
            </a:extLst>
          </p:cNvPr>
          <p:cNvSpPr/>
          <p:nvPr/>
        </p:nvSpPr>
        <p:spPr>
          <a:xfrm>
            <a:off x="7275825" y="2394127"/>
            <a:ext cx="1127712" cy="41534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frame1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800693-AA77-A774-063E-A0251C1A9D5D}"/>
              </a:ext>
            </a:extLst>
          </p:cNvPr>
          <p:cNvSpPr/>
          <p:nvPr/>
        </p:nvSpPr>
        <p:spPr>
          <a:xfrm>
            <a:off x="7275825" y="2809473"/>
            <a:ext cx="1127712" cy="41534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frame2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30A767-B8DA-69C9-796B-6211E2A5E390}"/>
              </a:ext>
            </a:extLst>
          </p:cNvPr>
          <p:cNvSpPr/>
          <p:nvPr/>
        </p:nvSpPr>
        <p:spPr>
          <a:xfrm>
            <a:off x="7275825" y="3224819"/>
            <a:ext cx="1127712" cy="41534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frame3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F92E40-8A9A-5CF2-93E2-001CA81F4471}"/>
              </a:ext>
            </a:extLst>
          </p:cNvPr>
          <p:cNvSpPr/>
          <p:nvPr/>
        </p:nvSpPr>
        <p:spPr>
          <a:xfrm>
            <a:off x="7275825" y="3640165"/>
            <a:ext cx="1127712" cy="4153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frame4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9173A6-5565-883E-EA4E-2A6FFFA0539A}"/>
              </a:ext>
            </a:extLst>
          </p:cNvPr>
          <p:cNvSpPr/>
          <p:nvPr/>
        </p:nvSpPr>
        <p:spPr>
          <a:xfrm>
            <a:off x="7275825" y="4055510"/>
            <a:ext cx="1127712" cy="4153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frame5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F1018E-19B1-5691-A843-F329C16882F3}"/>
              </a:ext>
            </a:extLst>
          </p:cNvPr>
          <p:cNvSpPr/>
          <p:nvPr/>
        </p:nvSpPr>
        <p:spPr>
          <a:xfrm>
            <a:off x="7275825" y="4470856"/>
            <a:ext cx="1127712" cy="4153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frame6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243CAC-FD19-BF17-36BF-6A201F0A0CC1}"/>
              </a:ext>
            </a:extLst>
          </p:cNvPr>
          <p:cNvCxnSpPr/>
          <p:nvPr/>
        </p:nvCxnSpPr>
        <p:spPr>
          <a:xfrm>
            <a:off x="609600" y="5471886"/>
            <a:ext cx="80772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1FF36B3-128A-E571-F3D0-FCF2D5BAD155}"/>
              </a:ext>
            </a:extLst>
          </p:cNvPr>
          <p:cNvSpPr/>
          <p:nvPr/>
        </p:nvSpPr>
        <p:spPr>
          <a:xfrm>
            <a:off x="609600" y="5711370"/>
            <a:ext cx="1127712" cy="41534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C3DFD6-34F7-B8AE-449B-9AE3EBBA2929}"/>
              </a:ext>
            </a:extLst>
          </p:cNvPr>
          <p:cNvSpPr/>
          <p:nvPr/>
        </p:nvSpPr>
        <p:spPr>
          <a:xfrm>
            <a:off x="1898516" y="5711370"/>
            <a:ext cx="1127712" cy="41534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B65F29-F5FD-BC6F-9F5F-FB4BC8A54C79}"/>
              </a:ext>
            </a:extLst>
          </p:cNvPr>
          <p:cNvSpPr/>
          <p:nvPr/>
        </p:nvSpPr>
        <p:spPr>
          <a:xfrm>
            <a:off x="3223717" y="5711370"/>
            <a:ext cx="1127712" cy="41534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65DE07-C295-C24F-EFE2-9BBD1F0CC118}"/>
              </a:ext>
            </a:extLst>
          </p:cNvPr>
          <p:cNvSpPr/>
          <p:nvPr/>
        </p:nvSpPr>
        <p:spPr>
          <a:xfrm>
            <a:off x="4512633" y="5711370"/>
            <a:ext cx="1127712" cy="41534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FCFDE2-8430-5AEF-69C9-A0A54CD129CB}"/>
              </a:ext>
            </a:extLst>
          </p:cNvPr>
          <p:cNvSpPr/>
          <p:nvPr/>
        </p:nvSpPr>
        <p:spPr>
          <a:xfrm>
            <a:off x="5837834" y="5711370"/>
            <a:ext cx="1127712" cy="41534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CE251D-F67D-86F6-AA3D-B320D0714DBA}"/>
              </a:ext>
            </a:extLst>
          </p:cNvPr>
          <p:cNvSpPr/>
          <p:nvPr/>
        </p:nvSpPr>
        <p:spPr>
          <a:xfrm>
            <a:off x="7126750" y="5711370"/>
            <a:ext cx="1127712" cy="41534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E19430-0068-16A3-E246-D061C96AC0B5}"/>
              </a:ext>
            </a:extLst>
          </p:cNvPr>
          <p:cNvSpPr/>
          <p:nvPr/>
        </p:nvSpPr>
        <p:spPr>
          <a:xfrm>
            <a:off x="609600" y="6280801"/>
            <a:ext cx="1127712" cy="41534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Page7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A3CE4AD-B2CF-92D0-2D2A-3A970C93523D}"/>
              </a:ext>
            </a:extLst>
          </p:cNvPr>
          <p:cNvSpPr/>
          <p:nvPr/>
        </p:nvSpPr>
        <p:spPr>
          <a:xfrm>
            <a:off x="1898516" y="6280801"/>
            <a:ext cx="1127712" cy="41534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BCE438E-CB1D-4023-E284-C9E706A8BAF3}"/>
              </a:ext>
            </a:extLst>
          </p:cNvPr>
          <p:cNvSpPr/>
          <p:nvPr/>
        </p:nvSpPr>
        <p:spPr>
          <a:xfrm>
            <a:off x="3223717" y="6280801"/>
            <a:ext cx="1127712" cy="41534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Page9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44CFEA-7314-1CAE-8CC9-5EAB2BE6BFD3}"/>
              </a:ext>
            </a:extLst>
          </p:cNvPr>
          <p:cNvSpPr/>
          <p:nvPr/>
        </p:nvSpPr>
        <p:spPr>
          <a:xfrm>
            <a:off x="4512633" y="6280801"/>
            <a:ext cx="1127712" cy="41534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Page10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64A9A03-8E5A-F6B5-EB73-C4243BE2C4D6}"/>
              </a:ext>
            </a:extLst>
          </p:cNvPr>
          <p:cNvSpPr/>
          <p:nvPr/>
        </p:nvSpPr>
        <p:spPr>
          <a:xfrm>
            <a:off x="7126750" y="6280801"/>
            <a:ext cx="1127712" cy="41534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PageN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B3E2C3-0E3A-AD35-6BE0-62B0B61C83C6}"/>
              </a:ext>
            </a:extLst>
          </p:cNvPr>
          <p:cNvSpPr txBox="1"/>
          <p:nvPr/>
        </p:nvSpPr>
        <p:spPr>
          <a:xfrm>
            <a:off x="6175798" y="621918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EFB279-4BA9-C3EF-5890-8D90B3E3671C}"/>
              </a:ext>
            </a:extLst>
          </p:cNvPr>
          <p:cNvSpPr txBox="1"/>
          <p:nvPr/>
        </p:nvSpPr>
        <p:spPr>
          <a:xfrm>
            <a:off x="474406" y="1771727"/>
            <a:ext cx="486451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  <a:ea typeface="+mn-ea"/>
              </a:rPr>
              <a:t>The page table keeps track of what pages are in memory and maintains additional meta-data per page: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+mn-ea"/>
              </a:rPr>
              <a:t>Dirty Flag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+mn-ea"/>
              </a:rPr>
              <a:t>Pin/Reference Counter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+mn-ea"/>
              </a:rPr>
              <a:t>Latches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+mn-ea"/>
              </a:rPr>
              <a:t>In </a:t>
            </a:r>
            <a:r>
              <a:rPr lang="en-US" sz="2400" dirty="0" err="1">
                <a:latin typeface="+mn-lt"/>
                <a:ea typeface="+mn-ea"/>
              </a:rPr>
              <a:t>OpsDB</a:t>
            </a:r>
            <a:r>
              <a:rPr lang="en-US" sz="2400" dirty="0">
                <a:latin typeface="+mn-lt"/>
                <a:ea typeface="+mn-ea"/>
              </a:rPr>
              <a:t> also responsible for read/write locks (normally separate component lock manager)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6F7740-8E11-C074-9FD9-6C512F3B8D27}"/>
              </a:ext>
            </a:extLst>
          </p:cNvPr>
          <p:cNvSpPr/>
          <p:nvPr/>
        </p:nvSpPr>
        <p:spPr>
          <a:xfrm>
            <a:off x="5273978" y="2394127"/>
            <a:ext cx="1127712" cy="41534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4E4233-E7C6-CBE8-5670-6C6B8296857C}"/>
              </a:ext>
            </a:extLst>
          </p:cNvPr>
          <p:cNvSpPr/>
          <p:nvPr/>
        </p:nvSpPr>
        <p:spPr>
          <a:xfrm>
            <a:off x="5273978" y="2809473"/>
            <a:ext cx="1127712" cy="41534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1B47A2-5E37-54C4-66CE-402B93A1DAE1}"/>
              </a:ext>
            </a:extLst>
          </p:cNvPr>
          <p:cNvSpPr/>
          <p:nvPr/>
        </p:nvSpPr>
        <p:spPr>
          <a:xfrm>
            <a:off x="5273978" y="3224819"/>
            <a:ext cx="1127712" cy="41534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35955A-992A-D05A-5091-554C001E4DC2}"/>
              </a:ext>
            </a:extLst>
          </p:cNvPr>
          <p:cNvSpPr/>
          <p:nvPr/>
        </p:nvSpPr>
        <p:spPr>
          <a:xfrm>
            <a:off x="5273978" y="3640165"/>
            <a:ext cx="1127712" cy="4153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Page5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95391D-829D-3808-48C4-E46208AF1777}"/>
              </a:ext>
            </a:extLst>
          </p:cNvPr>
          <p:cNvSpPr/>
          <p:nvPr/>
        </p:nvSpPr>
        <p:spPr>
          <a:xfrm>
            <a:off x="5273978" y="4055510"/>
            <a:ext cx="1127712" cy="4153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36492E-DC78-F76E-6AA0-0966295AD693}"/>
              </a:ext>
            </a:extLst>
          </p:cNvPr>
          <p:cNvSpPr/>
          <p:nvPr/>
        </p:nvSpPr>
        <p:spPr>
          <a:xfrm>
            <a:off x="5273978" y="4470856"/>
            <a:ext cx="1127712" cy="4153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1D4CF82-F6BE-6646-21D0-3D988126B667}"/>
              </a:ext>
            </a:extLst>
          </p:cNvPr>
          <p:cNvCxnSpPr>
            <a:cxnSpLocks/>
            <a:stCxn id="3" idx="3"/>
            <a:endCxn id="6" idx="1"/>
          </p:cNvCxnSpPr>
          <p:nvPr/>
        </p:nvCxnSpPr>
        <p:spPr>
          <a:xfrm>
            <a:off x="6401690" y="2601800"/>
            <a:ext cx="874135" cy="0"/>
          </a:xfrm>
          <a:prstGeom prst="straightConnector1">
            <a:avLst/>
          </a:prstGeom>
          <a:ln w="53975"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529C226-4822-9857-2109-E32A25BAE222}"/>
              </a:ext>
            </a:extLst>
          </p:cNvPr>
          <p:cNvCxnSpPr>
            <a:cxnSpLocks/>
          </p:cNvCxnSpPr>
          <p:nvPr/>
        </p:nvCxnSpPr>
        <p:spPr>
          <a:xfrm>
            <a:off x="6401690" y="3019671"/>
            <a:ext cx="874135" cy="0"/>
          </a:xfrm>
          <a:prstGeom prst="straightConnector1">
            <a:avLst/>
          </a:prstGeom>
          <a:ln w="53975"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207AE67-16AF-5BBD-8C67-A079C44F9C31}"/>
              </a:ext>
            </a:extLst>
          </p:cNvPr>
          <p:cNvCxnSpPr>
            <a:cxnSpLocks/>
          </p:cNvCxnSpPr>
          <p:nvPr/>
        </p:nvCxnSpPr>
        <p:spPr>
          <a:xfrm>
            <a:off x="6401690" y="3437542"/>
            <a:ext cx="874135" cy="0"/>
          </a:xfrm>
          <a:prstGeom prst="straightConnector1">
            <a:avLst/>
          </a:prstGeom>
          <a:ln w="53975"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Push pin icon Royalty Free Vector Image - VectorStock">
            <a:extLst>
              <a:ext uri="{FF2B5EF4-FFF2-40B4-BE49-F238E27FC236}">
                <a16:creationId xmlns:a16="http://schemas.microsoft.com/office/drawing/2014/main" id="{5E479EEC-17CA-502C-0872-182AA9B20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389" b="69352" l="25800" r="87200">
                        <a14:foregroundMark x1="51600" y1="43241" x2="51600" y2="43241"/>
                        <a14:foregroundMark x1="46500" y1="49074" x2="46500" y2="49074"/>
                        <a14:foregroundMark x1="76000" y1="20185" x2="76000" y2="20185"/>
                        <a14:foregroundMark x1="69500" y1="11389" x2="69500" y2="11389"/>
                        <a14:foregroundMark x1="87200" y1="28148" x2="87200" y2="2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13" t="7312" r="7420" b="23704"/>
          <a:stretch/>
        </p:blipFill>
        <p:spPr bwMode="auto">
          <a:xfrm flipH="1">
            <a:off x="5036832" y="2195592"/>
            <a:ext cx="474291" cy="46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ck symbol for interface icon">
            <a:extLst>
              <a:ext uri="{FF2B5EF4-FFF2-40B4-BE49-F238E27FC236}">
                <a16:creationId xmlns:a16="http://schemas.microsoft.com/office/drawing/2014/main" id="{39230003-250A-0349-EC16-30393907D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400" y="3595387"/>
            <a:ext cx="337619" cy="33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35">
            <a:extLst>
              <a:ext uri="{FF2B5EF4-FFF2-40B4-BE49-F238E27FC236}">
                <a16:creationId xmlns:a16="http://schemas.microsoft.com/office/drawing/2014/main" id="{807B3127-E0D5-3BB5-9B84-3CF1DD83A7B7}"/>
              </a:ext>
            </a:extLst>
          </p:cNvPr>
          <p:cNvSpPr/>
          <p:nvPr/>
        </p:nvSpPr>
        <p:spPr>
          <a:xfrm>
            <a:off x="6430297" y="4001924"/>
            <a:ext cx="825909" cy="1705702"/>
          </a:xfrm>
          <a:custGeom>
            <a:avLst/>
            <a:gdLst>
              <a:gd name="connsiteX0" fmla="*/ 0 w 825909"/>
              <a:gd name="connsiteY0" fmla="*/ 1843549 h 1843549"/>
              <a:gd name="connsiteX1" fmla="*/ 294968 w 825909"/>
              <a:gd name="connsiteY1" fmla="*/ 545691 h 1843549"/>
              <a:gd name="connsiteX2" fmla="*/ 825909 w 825909"/>
              <a:gd name="connsiteY2" fmla="*/ 0 h 1843549"/>
              <a:gd name="connsiteX3" fmla="*/ 825909 w 825909"/>
              <a:gd name="connsiteY3" fmla="*/ 0 h 184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909" h="1843549">
                <a:moveTo>
                  <a:pt x="0" y="1843549"/>
                </a:moveTo>
                <a:cubicBezTo>
                  <a:pt x="78658" y="1348249"/>
                  <a:pt x="157317" y="852949"/>
                  <a:pt x="294968" y="545691"/>
                </a:cubicBezTo>
                <a:cubicBezTo>
                  <a:pt x="432619" y="238433"/>
                  <a:pt x="825909" y="0"/>
                  <a:pt x="825909" y="0"/>
                </a:cubicBezTo>
                <a:lnTo>
                  <a:pt x="825909" y="0"/>
                </a:lnTo>
              </a:path>
            </a:pathLst>
          </a:custGeom>
          <a:noFill/>
          <a:ln w="44450">
            <a:prstDash val="dash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9DD752A-3F7E-F14E-67B8-53514327E2D6}"/>
              </a:ext>
            </a:extLst>
          </p:cNvPr>
          <p:cNvCxnSpPr>
            <a:cxnSpLocks/>
          </p:cNvCxnSpPr>
          <p:nvPr/>
        </p:nvCxnSpPr>
        <p:spPr>
          <a:xfrm>
            <a:off x="6402112" y="3847838"/>
            <a:ext cx="874135" cy="0"/>
          </a:xfrm>
          <a:prstGeom prst="straightConnector1">
            <a:avLst/>
          </a:prstGeom>
          <a:ln w="53975"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519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B21BA-D610-69E6-5030-03B2C4160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LOCKS VS. LATCHES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6E9CC-1D17-48E2-0701-2E197F385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cs typeface="+mn-cs"/>
              </a:rPr>
              <a:t>Locks: </a:t>
            </a:r>
          </a:p>
          <a:p>
            <a:pPr lvl="1"/>
            <a:r>
              <a:rPr lang="en-US" sz="2400" dirty="0"/>
              <a:t>Protects the database's logical contents from other transactions. </a:t>
            </a:r>
          </a:p>
          <a:p>
            <a:pPr lvl="1"/>
            <a:r>
              <a:rPr lang="en-US" sz="2400" dirty="0"/>
              <a:t>Held for transaction duration</a:t>
            </a:r>
          </a:p>
          <a:p>
            <a:pPr lvl="1"/>
            <a:r>
              <a:rPr lang="en-US" sz="2400" dirty="0"/>
              <a:t>Need to be able to rollback changes. </a:t>
            </a:r>
          </a:p>
          <a:p>
            <a:pPr marL="0" indent="0">
              <a:buNone/>
            </a:pPr>
            <a:endParaRPr lang="en-US" sz="2400" dirty="0">
              <a:cs typeface="+mn-cs"/>
            </a:endParaRPr>
          </a:p>
          <a:p>
            <a:r>
              <a:rPr lang="en-US" sz="2400" dirty="0">
                <a:cs typeface="+mn-cs"/>
              </a:rPr>
              <a:t>Latches  (Mutex) </a:t>
            </a:r>
          </a:p>
          <a:p>
            <a:pPr lvl="1"/>
            <a:r>
              <a:rPr lang="en-US" sz="2400" dirty="0"/>
              <a:t>Protects the critical sections of internal data structure from other threads. </a:t>
            </a:r>
          </a:p>
          <a:p>
            <a:pPr lvl="1"/>
            <a:r>
              <a:rPr lang="en-US" sz="2400" dirty="0"/>
              <a:t>Held for operation duration.</a:t>
            </a:r>
          </a:p>
          <a:p>
            <a:pPr lvl="1"/>
            <a:r>
              <a:rPr lang="en-US" sz="2400" dirty="0"/>
              <a:t>Do not need to be able to rollback changes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6892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53CFC-0218-114D-9C57-227E4F583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Eviction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B3F8E-8E84-684A-A8AA-9E94022E6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Least Recently Used (LRU)</a:t>
            </a:r>
          </a:p>
          <a:p>
            <a:pPr lvl="1"/>
            <a:r>
              <a:rPr lang="en-US" dirty="0"/>
              <a:t>Evict oldest page accessed</a:t>
            </a:r>
          </a:p>
          <a:p>
            <a:pPr lvl="1"/>
            <a:r>
              <a:rPr lang="en-US" dirty="0"/>
              <a:t>Intuitively, makes sense because recently accessed data is likely to be accessed again</a:t>
            </a:r>
          </a:p>
          <a:p>
            <a:endParaRPr lang="en-US" dirty="0"/>
          </a:p>
          <a:p>
            <a:r>
              <a:rPr lang="en-US" dirty="0"/>
              <a:t>Is LRU always optimal?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33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203EC-F9BA-E757-B6A2-51BE229DC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329" y="828022"/>
            <a:ext cx="7886700" cy="994172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B156CF-E177-805E-1968-729362E600A6}"/>
              </a:ext>
            </a:extLst>
          </p:cNvPr>
          <p:cNvSpPr/>
          <p:nvPr/>
        </p:nvSpPr>
        <p:spPr>
          <a:xfrm>
            <a:off x="603929" y="1064291"/>
            <a:ext cx="785973" cy="75790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Client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5FADB2-8F11-1D68-21B5-E87C3A8E181A}"/>
              </a:ext>
            </a:extLst>
          </p:cNvPr>
          <p:cNvSpPr/>
          <p:nvPr/>
        </p:nvSpPr>
        <p:spPr>
          <a:xfrm>
            <a:off x="2063662" y="2785004"/>
            <a:ext cx="1533418" cy="38528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hf:</a:t>
            </a:r>
            <a:r>
              <a:rPr lang="en-US" sz="1600" i="1" dirty="0" err="1"/>
              <a:t>HeapFile</a:t>
            </a:r>
            <a:endParaRPr lang="en-US" sz="1600" i="1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5E9760-1CE1-B78F-8F0A-830B3827ECA8}"/>
              </a:ext>
            </a:extLst>
          </p:cNvPr>
          <p:cNvSpPr/>
          <p:nvPr/>
        </p:nvSpPr>
        <p:spPr>
          <a:xfrm>
            <a:off x="4612937" y="2785004"/>
            <a:ext cx="1533418" cy="38528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bp:</a:t>
            </a:r>
            <a:r>
              <a:rPr lang="en-US" sz="1600" i="1" dirty="0" err="1"/>
              <a:t>BufferPool</a:t>
            </a:r>
            <a:endParaRPr lang="en-US" sz="1600" i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BB6EC7B-7B7C-6725-DC55-B501F3F66071}"/>
              </a:ext>
            </a:extLst>
          </p:cNvPr>
          <p:cNvSpPr/>
          <p:nvPr/>
        </p:nvSpPr>
        <p:spPr>
          <a:xfrm>
            <a:off x="6233846" y="2567074"/>
            <a:ext cx="539393" cy="82114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E22C4F-3F59-7E2A-0ADF-B1E2F69B7AC7}"/>
              </a:ext>
            </a:extLst>
          </p:cNvPr>
          <p:cNvSpPr txBox="1"/>
          <p:nvPr/>
        </p:nvSpPr>
        <p:spPr>
          <a:xfrm>
            <a:off x="5878463" y="2259297"/>
            <a:ext cx="1250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 err="1"/>
              <a:t>pageCache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4325941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70F40-243A-F347-91A6-4429EECBA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LRU Always Optimal?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78A43-D065-7D4F-BA0E-F5DC627B3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No!</a:t>
            </a:r>
            <a:r>
              <a:rPr lang="en-US" dirty="0">
                <a:effectLst/>
                <a:latin typeface="Helvetica" pitchFamily="2" charset="0"/>
              </a:rPr>
              <a:t> What if some relation doesn't fit into memory?   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DF418F-22A6-654B-8014-F3D52F144F5B}"/>
              </a:ext>
            </a:extLst>
          </p:cNvPr>
          <p:cNvSpPr/>
          <p:nvPr/>
        </p:nvSpPr>
        <p:spPr>
          <a:xfrm>
            <a:off x="349250" y="2664747"/>
            <a:ext cx="8445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Consider: 2 pages RAM, 3 pages of a relation R -- a, b c, accessed sequentially in a loop</a:t>
            </a:r>
          </a:p>
          <a:p>
            <a:br>
              <a:rPr lang="en-US" dirty="0">
                <a:effectLst/>
                <a:latin typeface="Helvetica" pitchFamily="2" charset="0"/>
              </a:rPr>
            </a:br>
            <a:endParaRPr lang="en-US" dirty="0">
              <a:effectLst/>
              <a:latin typeface="Helvetica" pitchFamily="2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627D351-6007-D64A-8C61-2A39B29BD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569655"/>
              </p:ext>
            </p:extLst>
          </p:nvPr>
        </p:nvGraphicFramePr>
        <p:xfrm>
          <a:off x="1625600" y="3629836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16672818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67310935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83415235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2826009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1378647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344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RAM 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292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630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6907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559B891-B7F8-E74C-B018-820B5D7AD2C6}"/>
              </a:ext>
            </a:extLst>
          </p:cNvPr>
          <p:cNvSpPr txBox="1"/>
          <p:nvPr/>
        </p:nvSpPr>
        <p:spPr>
          <a:xfrm>
            <a:off x="558799" y="5461000"/>
            <a:ext cx="7687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LRU Always misses!</a:t>
            </a:r>
          </a:p>
          <a:p>
            <a:r>
              <a:rPr lang="en-US" b="1" dirty="0"/>
              <a:t>Databases do not comply with some traditional OS assumptions</a:t>
            </a:r>
          </a:p>
        </p:txBody>
      </p:sp>
    </p:spTree>
    <p:extLst>
      <p:ext uri="{BB962C8B-B14F-4D97-AF65-F5344CB8AC3E}">
        <p14:creationId xmlns:p14="http://schemas.microsoft.com/office/powerpoint/2010/main" val="32854167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70F40-243A-F347-91A6-4429EECBA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MRU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DF418F-22A6-654B-8014-F3D52F144F5B}"/>
              </a:ext>
            </a:extLst>
          </p:cNvPr>
          <p:cNvSpPr/>
          <p:nvPr/>
        </p:nvSpPr>
        <p:spPr>
          <a:xfrm>
            <a:off x="349250" y="2664747"/>
            <a:ext cx="8445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Consider: 2 pages RAM, 3 pages of a relation R -- a, b c, accessed sequentially in a loop</a:t>
            </a:r>
          </a:p>
          <a:p>
            <a:br>
              <a:rPr lang="en-US" dirty="0">
                <a:effectLst/>
                <a:latin typeface="Helvetica" pitchFamily="2" charset="0"/>
              </a:rPr>
            </a:br>
            <a:endParaRPr lang="en-US" dirty="0">
              <a:effectLst/>
              <a:latin typeface="Helvetica" pitchFamily="2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627D351-6007-D64A-8C61-2A39B29BD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247431"/>
              </p:ext>
            </p:extLst>
          </p:nvPr>
        </p:nvGraphicFramePr>
        <p:xfrm>
          <a:off x="190500" y="3578025"/>
          <a:ext cx="812165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406">
                  <a:extLst>
                    <a:ext uri="{9D8B030D-6E8A-4147-A177-3AD203B41FA5}">
                      <a16:colId xmlns:a16="http://schemas.microsoft.com/office/drawing/2014/main" val="1667281803"/>
                    </a:ext>
                  </a:extLst>
                </a:gridCol>
                <a:gridCol w="902406">
                  <a:extLst>
                    <a:ext uri="{9D8B030D-6E8A-4147-A177-3AD203B41FA5}">
                      <a16:colId xmlns:a16="http://schemas.microsoft.com/office/drawing/2014/main" val="3673109355"/>
                    </a:ext>
                  </a:extLst>
                </a:gridCol>
                <a:gridCol w="902406">
                  <a:extLst>
                    <a:ext uri="{9D8B030D-6E8A-4147-A177-3AD203B41FA5}">
                      <a16:colId xmlns:a16="http://schemas.microsoft.com/office/drawing/2014/main" val="3834152359"/>
                    </a:ext>
                  </a:extLst>
                </a:gridCol>
                <a:gridCol w="902406">
                  <a:extLst>
                    <a:ext uri="{9D8B030D-6E8A-4147-A177-3AD203B41FA5}">
                      <a16:colId xmlns:a16="http://schemas.microsoft.com/office/drawing/2014/main" val="4128260098"/>
                    </a:ext>
                  </a:extLst>
                </a:gridCol>
                <a:gridCol w="902406">
                  <a:extLst>
                    <a:ext uri="{9D8B030D-6E8A-4147-A177-3AD203B41FA5}">
                      <a16:colId xmlns:a16="http://schemas.microsoft.com/office/drawing/2014/main" val="1137864752"/>
                    </a:ext>
                  </a:extLst>
                </a:gridCol>
                <a:gridCol w="902406">
                  <a:extLst>
                    <a:ext uri="{9D8B030D-6E8A-4147-A177-3AD203B41FA5}">
                      <a16:colId xmlns:a16="http://schemas.microsoft.com/office/drawing/2014/main" val="1799926223"/>
                    </a:ext>
                  </a:extLst>
                </a:gridCol>
                <a:gridCol w="902406">
                  <a:extLst>
                    <a:ext uri="{9D8B030D-6E8A-4147-A177-3AD203B41FA5}">
                      <a16:colId xmlns:a16="http://schemas.microsoft.com/office/drawing/2014/main" val="927998387"/>
                    </a:ext>
                  </a:extLst>
                </a:gridCol>
                <a:gridCol w="902406">
                  <a:extLst>
                    <a:ext uri="{9D8B030D-6E8A-4147-A177-3AD203B41FA5}">
                      <a16:colId xmlns:a16="http://schemas.microsoft.com/office/drawing/2014/main" val="1629607640"/>
                    </a:ext>
                  </a:extLst>
                </a:gridCol>
                <a:gridCol w="902406">
                  <a:extLst>
                    <a:ext uri="{9D8B030D-6E8A-4147-A177-3AD203B41FA5}">
                      <a16:colId xmlns:a16="http://schemas.microsoft.com/office/drawing/2014/main" val="862865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344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RAM 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 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292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 - hit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 - hit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630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 – hit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6907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559B891-B7F8-E74C-B018-820B5D7AD2C6}"/>
              </a:ext>
            </a:extLst>
          </p:cNvPr>
          <p:cNvSpPr txBox="1"/>
          <p:nvPr/>
        </p:nvSpPr>
        <p:spPr>
          <a:xfrm>
            <a:off x="349250" y="5651500"/>
            <a:ext cx="392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MRU hits on 1 out of 2!</a:t>
            </a:r>
          </a:p>
        </p:txBody>
      </p:sp>
    </p:spTree>
    <p:extLst>
      <p:ext uri="{BB962C8B-B14F-4D97-AF65-F5344CB8AC3E}">
        <p14:creationId xmlns:p14="http://schemas.microsoft.com/office/powerpoint/2010/main" val="28351630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38C9B-9CBA-30C0-32A3-416EC640F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4D2A-E646-4257-315A-3D67F8C8A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other policies can you think of?</a:t>
            </a:r>
          </a:p>
        </p:txBody>
      </p:sp>
    </p:spTree>
    <p:extLst>
      <p:ext uri="{BB962C8B-B14F-4D97-AF65-F5344CB8AC3E}">
        <p14:creationId xmlns:p14="http://schemas.microsoft.com/office/powerpoint/2010/main" val="14441406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38C9B-9CBA-30C0-32A3-416EC640F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4D2A-E646-4257-315A-3D67F8C8A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LRU-K: Keep the last k accesses. Estimate when the next one will happen</a:t>
            </a:r>
          </a:p>
          <a:p>
            <a:r>
              <a:rPr lang="en-US" dirty="0"/>
              <a:t>Query-local-policies: Queries often know better what the access pattern is. Leverage it (e.g., Postgres maintains a small ring buffer that is private to the query. </a:t>
            </a:r>
          </a:p>
          <a:p>
            <a:r>
              <a:rPr lang="en-US" dirty="0"/>
              <a:t>Priority hints: For example, set a priority hint for the top index pages rather data pages</a:t>
            </a:r>
          </a:p>
        </p:txBody>
      </p:sp>
    </p:spTree>
    <p:extLst>
      <p:ext uri="{BB962C8B-B14F-4D97-AF65-F5344CB8AC3E}">
        <p14:creationId xmlns:p14="http://schemas.microsoft.com/office/powerpoint/2010/main" val="13676922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D3277-336C-03ED-1CA5-662C90954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Pool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9E944-7B93-FEF5-C90A-1C9E6A9F2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380" y="2993923"/>
            <a:ext cx="7595419" cy="31322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other optimizations can you think of?</a:t>
            </a:r>
          </a:p>
        </p:txBody>
      </p:sp>
    </p:spTree>
    <p:extLst>
      <p:ext uri="{BB962C8B-B14F-4D97-AF65-F5344CB8AC3E}">
        <p14:creationId xmlns:p14="http://schemas.microsoft.com/office/powerpoint/2010/main" val="3864645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9168-E422-3BE4-BD8C-1C59492AB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Pool Optimizations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AA6ED-BB84-7F84-37A6-ED831C662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Buffer Pools</a:t>
            </a:r>
          </a:p>
          <a:p>
            <a:r>
              <a:rPr lang="en-US" dirty="0"/>
              <a:t>Pre-Fetching</a:t>
            </a:r>
          </a:p>
          <a:p>
            <a:r>
              <a:rPr lang="en-US" dirty="0"/>
              <a:t>Scan Sharing</a:t>
            </a:r>
          </a:p>
          <a:p>
            <a:r>
              <a:rPr lang="en-US" dirty="0"/>
              <a:t>Buffer Pool Bypass</a:t>
            </a:r>
          </a:p>
        </p:txBody>
      </p:sp>
    </p:spTree>
    <p:extLst>
      <p:ext uri="{BB962C8B-B14F-4D97-AF65-F5344CB8AC3E}">
        <p14:creationId xmlns:p14="http://schemas.microsoft.com/office/powerpoint/2010/main" val="31764800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1EE03-FFE6-62E8-B3BC-FEE472B97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04963-29A7-6DD4-8D5D-FCE6FAF26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Scan Sharing work?</a:t>
            </a:r>
          </a:p>
          <a:p>
            <a:r>
              <a:rPr lang="en-US" dirty="0">
                <a:effectLst/>
              </a:rPr>
              <a:t>PostgreSQL: </a:t>
            </a:r>
            <a:r>
              <a:rPr lang="en-US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synchronize_seqscans</a:t>
            </a:r>
            <a:r>
              <a:rPr lang="en-US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(</a:t>
            </a:r>
            <a:r>
              <a:rPr lang="en-US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 </a:t>
            </a:r>
            <a:r>
              <a:rPr lang="en-US" dirty="0">
                <a:effectLst/>
              </a:rPr>
              <a:t>This allows sequential scans of large tables to synchronize with each other, so that concurrent scans read the same block at about the same time and hence share the I/O workload. …. This can result in unpredictable changes in the row ordering returned by queries that have no ORDER BY clause.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6126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2E50CFC6-6B99-3E4E-9B61-CE3B5D613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Postgres Query Plans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7E90DC-2E78-C549-BC46-37D301687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50" y="1201738"/>
            <a:ext cx="8001000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create table </a:t>
            </a:r>
            <a:r>
              <a:rPr lang="en-US" altLang="en-US" sz="1800" b="1" dirty="0">
                <a:latin typeface="Arial" panose="020B0604020202020204" pitchFamily="34" charset="0"/>
              </a:rPr>
              <a:t>dept</a:t>
            </a:r>
            <a:r>
              <a:rPr lang="en-US" altLang="en-US" sz="1800" dirty="0">
                <a:latin typeface="Arial" panose="020B0604020202020204" pitchFamily="34" charset="0"/>
              </a:rPr>
              <a:t> (</a:t>
            </a:r>
            <a:r>
              <a:rPr lang="en-US" altLang="en-US" sz="1800" dirty="0" err="1">
                <a:latin typeface="Arial" panose="020B0604020202020204" pitchFamily="34" charset="0"/>
              </a:rPr>
              <a:t>dno</a:t>
            </a:r>
            <a:r>
              <a:rPr lang="en-US" altLang="en-US" sz="1800" dirty="0">
                <a:latin typeface="Arial" panose="020B0604020202020204" pitchFamily="34" charset="0"/>
              </a:rPr>
              <a:t> int primary key, </a:t>
            </a:r>
            <a:r>
              <a:rPr lang="en-US" altLang="en-US" sz="1800" dirty="0" err="1">
                <a:latin typeface="Arial" panose="020B0604020202020204" pitchFamily="34" charset="0"/>
              </a:rPr>
              <a:t>bldg</a:t>
            </a:r>
            <a:r>
              <a:rPr lang="en-US" altLang="en-US" sz="1800" dirty="0">
                <a:latin typeface="Arial" panose="020B0604020202020204" pitchFamily="34" charset="0"/>
              </a:rPr>
              <a:t> int);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insert into dept (</a:t>
            </a:r>
            <a:r>
              <a:rPr lang="en-US" altLang="en-US" sz="1800" dirty="0" err="1">
                <a:latin typeface="Arial" panose="020B0604020202020204" pitchFamily="34" charset="0"/>
              </a:rPr>
              <a:t>dno</a:t>
            </a:r>
            <a:r>
              <a:rPr lang="en-US" altLang="en-US" sz="1800" dirty="0">
                <a:latin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</a:rPr>
              <a:t>bldg</a:t>
            </a:r>
            <a:r>
              <a:rPr lang="en-US" altLang="en-US" sz="1800" dirty="0">
                <a:latin typeface="Arial" panose="020B0604020202020204" pitchFamily="34" charset="0"/>
              </a:rPr>
              <a:t>) select </a:t>
            </a:r>
            <a:r>
              <a:rPr lang="en-US" altLang="en-US" sz="1800" dirty="0" err="1">
                <a:latin typeface="Arial" panose="020B0604020202020204" pitchFamily="34" charset="0"/>
              </a:rPr>
              <a:t>x.id</a:t>
            </a:r>
            <a:r>
              <a:rPr lang="en-US" altLang="en-US" sz="1800" dirty="0">
                <a:latin typeface="Arial" panose="020B0604020202020204" pitchFamily="34" charset="0"/>
              </a:rPr>
              <a:t>, (random() * 10)::int FROM </a:t>
            </a:r>
            <a:r>
              <a:rPr lang="en-US" altLang="en-US" sz="1800" dirty="0" err="1">
                <a:latin typeface="Arial" panose="020B0604020202020204" pitchFamily="34" charset="0"/>
              </a:rPr>
              <a:t>generate_series</a:t>
            </a:r>
            <a:r>
              <a:rPr lang="en-US" altLang="en-US" sz="1800" dirty="0">
                <a:latin typeface="Arial" panose="020B0604020202020204" pitchFamily="34" charset="0"/>
              </a:rPr>
              <a:t>(0,100000) AS x(id);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create table </a:t>
            </a:r>
            <a:r>
              <a:rPr lang="en-US" altLang="en-US" sz="1800" b="1" dirty="0">
                <a:latin typeface="Arial" panose="020B0604020202020204" pitchFamily="34" charset="0"/>
              </a:rPr>
              <a:t>emp</a:t>
            </a:r>
            <a:r>
              <a:rPr lang="en-US" altLang="en-US" sz="1800" dirty="0">
                <a:latin typeface="Arial" panose="020B0604020202020204" pitchFamily="34" charset="0"/>
              </a:rPr>
              <a:t> (</a:t>
            </a:r>
            <a:r>
              <a:rPr lang="en-US" altLang="en-US" sz="1800" dirty="0" err="1">
                <a:latin typeface="Arial" panose="020B0604020202020204" pitchFamily="34" charset="0"/>
              </a:rPr>
              <a:t>eno</a:t>
            </a:r>
            <a:r>
              <a:rPr lang="en-US" altLang="en-US" sz="1800" dirty="0">
                <a:latin typeface="Arial" panose="020B0604020202020204" pitchFamily="34" charset="0"/>
              </a:rPr>
              <a:t> int primary key, </a:t>
            </a:r>
            <a:r>
              <a:rPr lang="en-US" altLang="en-US" sz="1800" dirty="0" err="1">
                <a:latin typeface="Arial" panose="020B0604020202020204" pitchFamily="34" charset="0"/>
              </a:rPr>
              <a:t>dno</a:t>
            </a:r>
            <a:r>
              <a:rPr lang="en-US" altLang="en-US" sz="1800" dirty="0">
                <a:latin typeface="Arial" panose="020B0604020202020204" pitchFamily="34" charset="0"/>
              </a:rPr>
              <a:t> int references dept(</a:t>
            </a:r>
            <a:r>
              <a:rPr lang="en-US" altLang="en-US" sz="1800" dirty="0" err="1">
                <a:latin typeface="Arial" panose="020B0604020202020204" pitchFamily="34" charset="0"/>
              </a:rPr>
              <a:t>dno</a:t>
            </a:r>
            <a:r>
              <a:rPr lang="en-US" altLang="en-US" sz="1800" dirty="0">
                <a:latin typeface="Arial" panose="020B0604020202020204" pitchFamily="34" charset="0"/>
              </a:rPr>
              <a:t>), </a:t>
            </a:r>
            <a:r>
              <a:rPr lang="en-US" altLang="en-US" sz="1800" dirty="0" err="1">
                <a:latin typeface="Arial" panose="020B0604020202020204" pitchFamily="34" charset="0"/>
              </a:rPr>
              <a:t>sal</a:t>
            </a:r>
            <a:r>
              <a:rPr lang="en-US" altLang="en-US" sz="1800" dirty="0">
                <a:latin typeface="Arial" panose="020B0604020202020204" pitchFamily="34" charset="0"/>
              </a:rPr>
              <a:t> int, </a:t>
            </a:r>
            <a:r>
              <a:rPr lang="en-US" altLang="en-US" sz="1800" dirty="0" err="1">
                <a:latin typeface="Arial" panose="020B0604020202020204" pitchFamily="34" charset="0"/>
              </a:rPr>
              <a:t>ename</a:t>
            </a:r>
            <a:r>
              <a:rPr lang="en-US" altLang="en-US" sz="1800" dirty="0">
                <a:latin typeface="Arial" panose="020B0604020202020204" pitchFamily="34" charset="0"/>
              </a:rPr>
              <a:t> varchar);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insert into emp (</a:t>
            </a:r>
            <a:r>
              <a:rPr lang="en-US" altLang="en-US" sz="1800" dirty="0" err="1">
                <a:latin typeface="Arial" panose="020B0604020202020204" pitchFamily="34" charset="0"/>
              </a:rPr>
              <a:t>eno</a:t>
            </a:r>
            <a:r>
              <a:rPr lang="en-US" altLang="en-US" sz="1800" dirty="0">
                <a:latin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</a:rPr>
              <a:t>dno</a:t>
            </a:r>
            <a:r>
              <a:rPr lang="en-US" altLang="en-US" sz="1800" dirty="0">
                <a:latin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</a:rPr>
              <a:t>sal</a:t>
            </a:r>
            <a:r>
              <a:rPr lang="en-US" altLang="en-US" sz="1800" dirty="0">
                <a:latin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</a:rPr>
              <a:t>ename</a:t>
            </a:r>
            <a:r>
              <a:rPr lang="en-US" altLang="en-US" sz="1800" dirty="0">
                <a:latin typeface="Arial" panose="020B0604020202020204" pitchFamily="34" charset="0"/>
              </a:rPr>
              <a:t>) select </a:t>
            </a:r>
            <a:r>
              <a:rPr lang="en-US" altLang="en-US" sz="1800" dirty="0" err="1">
                <a:latin typeface="Arial" panose="020B0604020202020204" pitchFamily="34" charset="0"/>
              </a:rPr>
              <a:t>x.id</a:t>
            </a:r>
            <a:r>
              <a:rPr lang="en-US" altLang="en-US" sz="1800" dirty="0">
                <a:latin typeface="Arial" panose="020B0604020202020204" pitchFamily="34" charset="0"/>
              </a:rPr>
              <a:t>, (random() * 100000)::int, (random() * 55000)::int, 'emp' || </a:t>
            </a:r>
            <a:r>
              <a:rPr lang="en-US" altLang="en-US" sz="1800" dirty="0" err="1">
                <a:latin typeface="Arial" panose="020B0604020202020204" pitchFamily="34" charset="0"/>
              </a:rPr>
              <a:t>x.id</a:t>
            </a:r>
            <a:r>
              <a:rPr lang="en-US" altLang="en-US" sz="1800" dirty="0">
                <a:latin typeface="Arial" panose="020B0604020202020204" pitchFamily="34" charset="0"/>
              </a:rPr>
              <a:t> from </a:t>
            </a:r>
            <a:r>
              <a:rPr lang="en-US" altLang="en-US" sz="1800" dirty="0" err="1">
                <a:latin typeface="Arial" panose="020B0604020202020204" pitchFamily="34" charset="0"/>
              </a:rPr>
              <a:t>generate_series</a:t>
            </a:r>
            <a:r>
              <a:rPr lang="en-US" altLang="en-US" sz="1800" dirty="0">
                <a:latin typeface="Arial" panose="020B0604020202020204" pitchFamily="34" charset="0"/>
              </a:rPr>
              <a:t>(0,10000000) AS x(id);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create table </a:t>
            </a:r>
            <a:r>
              <a:rPr lang="en-US" altLang="en-US" sz="1800" b="1" dirty="0">
                <a:latin typeface="Arial" panose="020B0604020202020204" pitchFamily="34" charset="0"/>
              </a:rPr>
              <a:t>kids</a:t>
            </a:r>
            <a:r>
              <a:rPr lang="en-US" altLang="en-US" sz="1800" dirty="0">
                <a:latin typeface="Arial" panose="020B0604020202020204" pitchFamily="34" charset="0"/>
              </a:rPr>
              <a:t> (</a:t>
            </a:r>
            <a:r>
              <a:rPr lang="en-US" altLang="en-US" sz="1800" dirty="0" err="1">
                <a:latin typeface="Arial" panose="020B0604020202020204" pitchFamily="34" charset="0"/>
              </a:rPr>
              <a:t>kno</a:t>
            </a:r>
            <a:r>
              <a:rPr lang="en-US" altLang="en-US" sz="1800" dirty="0">
                <a:latin typeface="Arial" panose="020B0604020202020204" pitchFamily="34" charset="0"/>
              </a:rPr>
              <a:t> int primary key, </a:t>
            </a:r>
            <a:r>
              <a:rPr lang="en-US" altLang="en-US" sz="1800" dirty="0" err="1">
                <a:latin typeface="Arial" panose="020B0604020202020204" pitchFamily="34" charset="0"/>
              </a:rPr>
              <a:t>eno</a:t>
            </a:r>
            <a:r>
              <a:rPr lang="en-US" altLang="en-US" sz="1800" dirty="0">
                <a:latin typeface="Arial" panose="020B0604020202020204" pitchFamily="34" charset="0"/>
              </a:rPr>
              <a:t> int references emp(</a:t>
            </a:r>
            <a:r>
              <a:rPr lang="en-US" altLang="en-US" sz="1800" dirty="0" err="1">
                <a:latin typeface="Arial" panose="020B0604020202020204" pitchFamily="34" charset="0"/>
              </a:rPr>
              <a:t>eno</a:t>
            </a:r>
            <a:r>
              <a:rPr lang="en-US" altLang="en-US" sz="1800" dirty="0">
                <a:latin typeface="Arial" panose="020B0604020202020204" pitchFamily="34" charset="0"/>
              </a:rPr>
              <a:t>), </a:t>
            </a:r>
            <a:r>
              <a:rPr lang="en-US" altLang="en-US" sz="1800" dirty="0" err="1">
                <a:latin typeface="Arial" panose="020B0604020202020204" pitchFamily="34" charset="0"/>
              </a:rPr>
              <a:t>kname</a:t>
            </a:r>
            <a:r>
              <a:rPr lang="en-US" altLang="en-US" sz="1800" dirty="0">
                <a:latin typeface="Arial" panose="020B0604020202020204" pitchFamily="34" charset="0"/>
              </a:rPr>
              <a:t> varchar);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insert into kids (</a:t>
            </a:r>
            <a:r>
              <a:rPr lang="en-US" altLang="en-US" sz="1800" dirty="0" err="1">
                <a:latin typeface="Arial" panose="020B0604020202020204" pitchFamily="34" charset="0"/>
              </a:rPr>
              <a:t>kno,eno,kname</a:t>
            </a:r>
            <a:r>
              <a:rPr lang="en-US" altLang="en-US" sz="1800" dirty="0">
                <a:latin typeface="Arial" panose="020B0604020202020204" pitchFamily="34" charset="0"/>
              </a:rPr>
              <a:t>) select </a:t>
            </a:r>
            <a:r>
              <a:rPr lang="en-US" altLang="en-US" sz="1800" dirty="0" err="1">
                <a:latin typeface="Arial" panose="020B0604020202020204" pitchFamily="34" charset="0"/>
              </a:rPr>
              <a:t>x.id</a:t>
            </a:r>
            <a:r>
              <a:rPr lang="en-US" altLang="en-US" sz="1800" dirty="0">
                <a:latin typeface="Arial" panose="020B0604020202020204" pitchFamily="34" charset="0"/>
              </a:rPr>
              <a:t>, (random() * 1000000)::int, 'kid' || </a:t>
            </a:r>
            <a:r>
              <a:rPr lang="en-US" altLang="en-US" sz="1800" dirty="0" err="1">
                <a:latin typeface="Arial" panose="020B0604020202020204" pitchFamily="34" charset="0"/>
              </a:rPr>
              <a:t>x.id</a:t>
            </a:r>
            <a:r>
              <a:rPr lang="en-US" altLang="en-US" sz="1800" dirty="0">
                <a:latin typeface="Arial" panose="020B0604020202020204" pitchFamily="34" charset="0"/>
              </a:rPr>
              <a:t> from </a:t>
            </a:r>
            <a:r>
              <a:rPr lang="en-US" altLang="en-US" sz="1800" dirty="0" err="1">
                <a:latin typeface="Arial" panose="020B0604020202020204" pitchFamily="34" charset="0"/>
              </a:rPr>
              <a:t>generate_series</a:t>
            </a:r>
            <a:r>
              <a:rPr lang="en-US" altLang="en-US" sz="1800" dirty="0">
                <a:latin typeface="Arial" panose="020B0604020202020204" pitchFamily="34" charset="0"/>
              </a:rPr>
              <a:t>(0,3000000) AS x(id);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EAA03-5DDD-EE48-B5F4-5451BD5F8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Postgres Costs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CDA5A7-7C91-1542-B8BC-D4DF465B005E}"/>
              </a:ext>
            </a:extLst>
          </p:cNvPr>
          <p:cNvSpPr/>
          <p:nvPr/>
        </p:nvSpPr>
        <p:spPr>
          <a:xfrm>
            <a:off x="457200" y="1417638"/>
            <a:ext cx="838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explain select * from emp;</a:t>
            </a:r>
          </a:p>
          <a:p>
            <a:r>
              <a:rPr lang="en-US" dirty="0"/>
              <a:t>                           QUERY PLAN</a:t>
            </a:r>
          </a:p>
          <a:p>
            <a:r>
              <a:rPr lang="en-US" dirty="0"/>
              <a:t>----------------------------------------------------------------</a:t>
            </a:r>
          </a:p>
          <a:p>
            <a:r>
              <a:rPr lang="en-US" dirty="0"/>
              <a:t> Seq Scan on emp  (cost=0.00..</a:t>
            </a:r>
            <a:r>
              <a:rPr lang="en-US" b="1" dirty="0"/>
              <a:t>163696.15</a:t>
            </a:r>
            <a:r>
              <a:rPr lang="en-US" dirty="0"/>
              <a:t> rows=10000115 width=22)</a:t>
            </a:r>
          </a:p>
          <a:p>
            <a:r>
              <a:rPr lang="en-US" dirty="0"/>
              <a:t>(1 row)</a:t>
            </a:r>
          </a:p>
          <a:p>
            <a:endParaRPr lang="en-US" dirty="0"/>
          </a:p>
          <a:p>
            <a:r>
              <a:rPr lang="en-US" dirty="0"/>
              <a:t>test=# select </a:t>
            </a:r>
            <a:r>
              <a:rPr lang="en-US" dirty="0" err="1"/>
              <a:t>relpages</a:t>
            </a:r>
            <a:r>
              <a:rPr lang="en-US" dirty="0"/>
              <a:t> from </a:t>
            </a:r>
            <a:r>
              <a:rPr lang="en-US" dirty="0" err="1"/>
              <a:t>pg_class</a:t>
            </a:r>
            <a:r>
              <a:rPr lang="en-US" dirty="0"/>
              <a:t> where </a:t>
            </a:r>
            <a:r>
              <a:rPr lang="en-US" dirty="0" err="1"/>
              <a:t>relname</a:t>
            </a:r>
            <a:r>
              <a:rPr lang="en-US" dirty="0"/>
              <a:t> = 'emp';</a:t>
            </a:r>
          </a:p>
          <a:p>
            <a:r>
              <a:rPr lang="en-US" dirty="0"/>
              <a:t> </a:t>
            </a:r>
            <a:r>
              <a:rPr lang="en-US" dirty="0" err="1"/>
              <a:t>relpages</a:t>
            </a:r>
            <a:endParaRPr lang="en-US" dirty="0"/>
          </a:p>
          <a:p>
            <a:r>
              <a:rPr lang="en-US" dirty="0"/>
              <a:t>----------</a:t>
            </a:r>
          </a:p>
          <a:p>
            <a:r>
              <a:rPr lang="en-US" dirty="0"/>
              <a:t>    63695</a:t>
            </a:r>
          </a:p>
          <a:p>
            <a:r>
              <a:rPr lang="en-US" dirty="0"/>
              <a:t>(1 row)</a:t>
            </a:r>
          </a:p>
          <a:p>
            <a:endParaRPr lang="en-US" dirty="0"/>
          </a:p>
          <a:p>
            <a:r>
              <a:rPr lang="en-US" dirty="0"/>
              <a:t>test=# show </a:t>
            </a:r>
            <a:r>
              <a:rPr lang="en-US" dirty="0" err="1"/>
              <a:t>cpu_tuple_cost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  <a:r>
              <a:rPr lang="en-US" dirty="0" err="1"/>
              <a:t>cpu_tuple_cost</a:t>
            </a:r>
            <a:endParaRPr lang="en-US" dirty="0"/>
          </a:p>
          <a:p>
            <a:r>
              <a:rPr lang="en-US" dirty="0"/>
              <a:t>----------------</a:t>
            </a:r>
          </a:p>
          <a:p>
            <a:r>
              <a:rPr lang="en-US" dirty="0"/>
              <a:t> 0.01</a:t>
            </a:r>
          </a:p>
          <a:p>
            <a:r>
              <a:rPr lang="en-US" dirty="0"/>
              <a:t>(1 row)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96A3A5-3777-8840-B5A6-A63D6DFA9380}"/>
              </a:ext>
            </a:extLst>
          </p:cNvPr>
          <p:cNvSpPr/>
          <p:nvPr/>
        </p:nvSpPr>
        <p:spPr>
          <a:xfrm>
            <a:off x="3822700" y="4248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Cost = </a:t>
            </a:r>
          </a:p>
          <a:p>
            <a:r>
              <a:rPr lang="en-US" dirty="0"/>
              <a:t>	</a:t>
            </a:r>
            <a:r>
              <a:rPr lang="en-US" dirty="0" err="1"/>
              <a:t>cpu_tuple_cost</a:t>
            </a:r>
            <a:r>
              <a:rPr lang="en-US" dirty="0"/>
              <a:t> * rows + pages = </a:t>
            </a:r>
          </a:p>
          <a:p>
            <a:r>
              <a:rPr lang="en-US" dirty="0"/>
              <a:t>	</a:t>
            </a:r>
            <a:r>
              <a:rPr lang="en-US" b="1" dirty="0"/>
              <a:t>.01 * 10000115 + 63695 = 163696.15 </a:t>
            </a:r>
          </a:p>
        </p:txBody>
      </p:sp>
    </p:spTree>
    <p:extLst>
      <p:ext uri="{BB962C8B-B14F-4D97-AF65-F5344CB8AC3E}">
        <p14:creationId xmlns:p14="http://schemas.microsoft.com/office/powerpoint/2010/main" val="12655167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9334BB-080E-A74A-A7F2-21390CFB5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50" y="1005557"/>
            <a:ext cx="7543800" cy="31512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35ED5A-E695-4B48-AE9C-ECEF8CE1C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6600" y="-137443"/>
            <a:ext cx="8229600" cy="1143000"/>
          </a:xfrm>
        </p:spPr>
        <p:txBody>
          <a:bodyPr/>
          <a:lstStyle/>
          <a:p>
            <a:r>
              <a:rPr lang="en-US" dirty="0"/>
              <a:t>Postgres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0DABA-2C28-4B47-BAA1-F79D8FDD8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6106"/>
            <a:ext cx="4229100" cy="1828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SELECT * FROM emp, dept, kids</a:t>
            </a:r>
          </a:p>
          <a:p>
            <a:pPr marL="0" indent="0">
              <a:buNone/>
            </a:pPr>
            <a:r>
              <a:rPr lang="en-US" sz="2000" dirty="0"/>
              <a:t>WHERE </a:t>
            </a:r>
            <a:r>
              <a:rPr lang="en-US" sz="2000" dirty="0" err="1"/>
              <a:t>sal</a:t>
            </a:r>
            <a:r>
              <a:rPr lang="en-US" sz="2000" dirty="0"/>
              <a:t> &gt; 10000</a:t>
            </a:r>
          </a:p>
          <a:p>
            <a:pPr marL="0" indent="0">
              <a:buNone/>
            </a:pPr>
            <a:r>
              <a:rPr lang="en-US" sz="2000" dirty="0"/>
              <a:t>AND </a:t>
            </a:r>
            <a:r>
              <a:rPr lang="en-US" sz="2000" dirty="0" err="1"/>
              <a:t>emp.dno</a:t>
            </a:r>
            <a:r>
              <a:rPr lang="en-US" sz="2000" dirty="0"/>
              <a:t> = </a:t>
            </a:r>
            <a:r>
              <a:rPr lang="en-US" sz="2000" dirty="0" err="1"/>
              <a:t>dept.dno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AND </a:t>
            </a:r>
            <a:r>
              <a:rPr lang="en-US" sz="2000" dirty="0" err="1"/>
              <a:t>emp.eno</a:t>
            </a:r>
            <a:r>
              <a:rPr lang="en-US" sz="2000" dirty="0"/>
              <a:t> = </a:t>
            </a:r>
            <a:r>
              <a:rPr lang="en-US" sz="2000" dirty="0" err="1"/>
              <a:t>kids.eno</a:t>
            </a: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EF5CE3-9EF9-114F-A533-33B16CA1D065}"/>
              </a:ext>
            </a:extLst>
          </p:cNvPr>
          <p:cNvSpPr/>
          <p:nvPr/>
        </p:nvSpPr>
        <p:spPr>
          <a:xfrm>
            <a:off x="127000" y="3690262"/>
            <a:ext cx="86614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QUERY PLAN</a:t>
            </a:r>
          </a:p>
          <a:p>
            <a:r>
              <a:rPr lang="en-US" sz="1400" dirty="0"/>
              <a:t>---------------------------------------------------------------------------------</a:t>
            </a:r>
          </a:p>
          <a:p>
            <a:r>
              <a:rPr lang="en-US" sz="1400" dirty="0"/>
              <a:t> Hash Join  (cost=342160.30..</a:t>
            </a:r>
            <a:r>
              <a:rPr lang="en-US" sz="1400" b="1" dirty="0"/>
              <a:t>527523.82</a:t>
            </a:r>
            <a:r>
              <a:rPr lang="en-US" sz="1400" dirty="0"/>
              <a:t> rows=2457233 width=48)</a:t>
            </a:r>
          </a:p>
          <a:p>
            <a:r>
              <a:rPr lang="en-US" sz="1400" dirty="0"/>
              <a:t>   Hash Cond: (</a:t>
            </a:r>
            <a:r>
              <a:rPr lang="en-US" sz="1400" dirty="0" err="1"/>
              <a:t>emp.dno</a:t>
            </a:r>
            <a:r>
              <a:rPr lang="en-US" sz="1400" dirty="0"/>
              <a:t> = </a:t>
            </a:r>
            <a:r>
              <a:rPr lang="en-US" sz="1400" dirty="0" err="1"/>
              <a:t>dept.dno</a:t>
            </a:r>
            <a:r>
              <a:rPr lang="en-US" sz="1400" dirty="0"/>
              <a:t>)</a:t>
            </a:r>
          </a:p>
          <a:p>
            <a:r>
              <a:rPr lang="en-US" sz="1400" dirty="0"/>
              <a:t>   -&gt;  Hash Join  (cost=339076.28..479202.29 rows=2457233 width=40)</a:t>
            </a:r>
          </a:p>
          <a:p>
            <a:r>
              <a:rPr lang="en-US" sz="1400" dirty="0"/>
              <a:t>         Hash Cond: (</a:t>
            </a:r>
            <a:r>
              <a:rPr lang="en-US" sz="1400" dirty="0" err="1"/>
              <a:t>kids.eno</a:t>
            </a:r>
            <a:r>
              <a:rPr lang="en-US" sz="1400" dirty="0"/>
              <a:t> = </a:t>
            </a:r>
            <a:r>
              <a:rPr lang="en-US" sz="1400" dirty="0" err="1"/>
              <a:t>emp.eno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 -&gt;  Seq Scan on kids  (cost=0.00..49099.01 rows=3000001 width=18)</a:t>
            </a:r>
          </a:p>
          <a:p>
            <a:r>
              <a:rPr lang="en-US" sz="1400" dirty="0"/>
              <a:t>         -&gt;  Hash  (cost=188696.44..188696.44 rows=8190867 width=22)</a:t>
            </a:r>
          </a:p>
          <a:p>
            <a:r>
              <a:rPr lang="en-US" sz="1400" dirty="0"/>
              <a:t>               -&gt;  Seq Scan on emp  (cost=0.00..188696.44 rows=8190867 width=22)</a:t>
            </a:r>
          </a:p>
          <a:p>
            <a:r>
              <a:rPr lang="en-US" sz="1400" dirty="0"/>
              <a:t>                     Filter: (</a:t>
            </a:r>
            <a:r>
              <a:rPr lang="en-US" sz="1400" dirty="0" err="1"/>
              <a:t>sal</a:t>
            </a:r>
            <a:r>
              <a:rPr lang="en-US" sz="1400" dirty="0"/>
              <a:t> &gt; 10000)</a:t>
            </a:r>
          </a:p>
          <a:p>
            <a:r>
              <a:rPr lang="en-US" sz="1400" dirty="0"/>
              <a:t>   -&gt;  Hash  (cost=1443.01..1443.01 rows=100001 width=8)</a:t>
            </a:r>
          </a:p>
          <a:p>
            <a:r>
              <a:rPr lang="en-US" sz="1400" dirty="0"/>
              <a:t>         -&gt;  Seq Scan on dept  (cost=0.00..1443.01 rows=100001 width=8)</a:t>
            </a:r>
          </a:p>
          <a:p>
            <a:r>
              <a:rPr lang="en-US" sz="1400" dirty="0"/>
              <a:t>(10 rows)</a:t>
            </a:r>
          </a:p>
        </p:txBody>
      </p:sp>
    </p:spTree>
    <p:extLst>
      <p:ext uri="{BB962C8B-B14F-4D97-AF65-F5344CB8AC3E}">
        <p14:creationId xmlns:p14="http://schemas.microsoft.com/office/powerpoint/2010/main" val="1333699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203EC-F9BA-E757-B6A2-51BE229DC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130" y="-18136"/>
            <a:ext cx="2812869" cy="994172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0B9A8D-17A2-2AC0-0229-134395380478}"/>
              </a:ext>
            </a:extLst>
          </p:cNvPr>
          <p:cNvSpPr/>
          <p:nvPr/>
        </p:nvSpPr>
        <p:spPr>
          <a:xfrm>
            <a:off x="2478802" y="1250601"/>
            <a:ext cx="1576762" cy="3852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Project(hf)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F301EEF-F78D-693D-42F3-2AF89712691A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flipH="1">
            <a:off x="2110378" y="1635882"/>
            <a:ext cx="1156805" cy="32798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2BB999C-0526-17DE-9FF0-C3466E165663}"/>
              </a:ext>
            </a:extLst>
          </p:cNvPr>
          <p:cNvSpPr/>
          <p:nvPr/>
        </p:nvSpPr>
        <p:spPr>
          <a:xfrm>
            <a:off x="1389903" y="1963863"/>
            <a:ext cx="1440950" cy="3852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f()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61CD68D-1A03-D30E-7F66-C2679987AB98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1274799" y="1711201"/>
            <a:ext cx="835579" cy="2526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5E9CBB8C-DA14-5ED5-F733-8F321EE07CE7}"/>
              </a:ext>
            </a:extLst>
          </p:cNvPr>
          <p:cNvGrpSpPr/>
          <p:nvPr/>
        </p:nvGrpSpPr>
        <p:grpSpPr>
          <a:xfrm>
            <a:off x="1389902" y="1201774"/>
            <a:ext cx="1088900" cy="307777"/>
            <a:chOff x="1853203" y="459239"/>
            <a:chExt cx="1451866" cy="41037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66B69D5-5973-399E-48B0-79B37446971E}"/>
                </a:ext>
              </a:extLst>
            </p:cNvPr>
            <p:cNvCxnSpPr>
              <a:cxnSpLocks/>
              <a:endCxn id="4" idx="1"/>
            </p:cNvCxnSpPr>
            <p:nvPr/>
          </p:nvCxnSpPr>
          <p:spPr>
            <a:xfrm flipV="1">
              <a:off x="1853203" y="781322"/>
              <a:ext cx="145186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6B9F2EB-9078-EFD9-DC7B-533071897AAC}"/>
                </a:ext>
              </a:extLst>
            </p:cNvPr>
            <p:cNvSpPr txBox="1"/>
            <p:nvPr/>
          </p:nvSpPr>
          <p:spPr>
            <a:xfrm>
              <a:off x="1987408" y="459239"/>
              <a:ext cx="1317661" cy="4103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i="1" dirty="0"/>
                <a:t>Iterator()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70D4635B-D2EA-EFD9-6BB1-3439A8DDF608}"/>
              </a:ext>
            </a:extLst>
          </p:cNvPr>
          <p:cNvSpPr/>
          <p:nvPr/>
        </p:nvSpPr>
        <p:spPr>
          <a:xfrm>
            <a:off x="603929" y="1064291"/>
            <a:ext cx="785973" cy="75790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Client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D05ABB-5015-A75A-8B88-554022ADBCCE}"/>
              </a:ext>
            </a:extLst>
          </p:cNvPr>
          <p:cNvSpPr/>
          <p:nvPr/>
        </p:nvSpPr>
        <p:spPr>
          <a:xfrm>
            <a:off x="2063662" y="2785004"/>
            <a:ext cx="1533418" cy="38528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hf:</a:t>
            </a:r>
            <a:r>
              <a:rPr lang="en-US" sz="1600" i="1" dirty="0" err="1"/>
              <a:t>HeapFile</a:t>
            </a:r>
            <a:endParaRPr lang="en-US" sz="1600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7F640E-8A04-5090-6AFD-EC53D7F48DA8}"/>
              </a:ext>
            </a:extLst>
          </p:cNvPr>
          <p:cNvSpPr/>
          <p:nvPr/>
        </p:nvSpPr>
        <p:spPr>
          <a:xfrm>
            <a:off x="4612937" y="2785004"/>
            <a:ext cx="1533418" cy="38528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bp:</a:t>
            </a:r>
            <a:r>
              <a:rPr lang="en-US" sz="1600" i="1" dirty="0" err="1"/>
              <a:t>BufferPool</a:t>
            </a:r>
            <a:endParaRPr lang="en-US" sz="1600" i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787DB4-3735-0497-CFD5-44658C117E25}"/>
              </a:ext>
            </a:extLst>
          </p:cNvPr>
          <p:cNvSpPr/>
          <p:nvPr/>
        </p:nvSpPr>
        <p:spPr>
          <a:xfrm>
            <a:off x="6233846" y="2567074"/>
            <a:ext cx="539393" cy="82114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350612-5BCE-8300-63E2-5D088D67AEFC}"/>
              </a:ext>
            </a:extLst>
          </p:cNvPr>
          <p:cNvSpPr txBox="1"/>
          <p:nvPr/>
        </p:nvSpPr>
        <p:spPr>
          <a:xfrm>
            <a:off x="5878463" y="2259297"/>
            <a:ext cx="1250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 err="1"/>
              <a:t>pageCache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38677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Break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Assuming disk can do 100 MB/sec I/O, and 10ms / seek</a:t>
            </a:r>
          </a:p>
          <a:p>
            <a:r>
              <a:rPr lang="en-US" dirty="0"/>
              <a:t>And the following schema: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100" dirty="0">
                <a:latin typeface="Courier"/>
                <a:cs typeface="Courier"/>
              </a:rPr>
              <a:t>grades (</a:t>
            </a:r>
            <a:r>
              <a:rPr lang="en-US" sz="3100" dirty="0" err="1">
                <a:latin typeface="Courier"/>
                <a:cs typeface="Courier"/>
              </a:rPr>
              <a:t>cid</a:t>
            </a:r>
            <a:r>
              <a:rPr lang="en-US" sz="3100" dirty="0">
                <a:latin typeface="Courier"/>
                <a:cs typeface="Courier"/>
              </a:rPr>
              <a:t> </a:t>
            </a:r>
            <a:r>
              <a:rPr lang="en-US" sz="3100" dirty="0" err="1">
                <a:latin typeface="Courier"/>
                <a:cs typeface="Courier"/>
              </a:rPr>
              <a:t>int</a:t>
            </a:r>
            <a:r>
              <a:rPr lang="en-US" sz="3100" dirty="0">
                <a:latin typeface="Courier"/>
                <a:cs typeface="Courier"/>
              </a:rPr>
              <a:t>, </a:t>
            </a:r>
            <a:r>
              <a:rPr lang="en-US" sz="3100" dirty="0" err="1">
                <a:latin typeface="Courier"/>
                <a:cs typeface="Courier"/>
              </a:rPr>
              <a:t>g_sid</a:t>
            </a:r>
            <a:r>
              <a:rPr lang="en-US" sz="3100" dirty="0">
                <a:latin typeface="Courier"/>
                <a:cs typeface="Courier"/>
              </a:rPr>
              <a:t> </a:t>
            </a:r>
            <a:r>
              <a:rPr lang="en-US" sz="3100" dirty="0" err="1">
                <a:latin typeface="Courier"/>
                <a:cs typeface="Courier"/>
              </a:rPr>
              <a:t>int</a:t>
            </a:r>
            <a:r>
              <a:rPr lang="en-US" sz="3100" dirty="0">
                <a:latin typeface="Courier"/>
                <a:cs typeface="Courier"/>
              </a:rPr>
              <a:t>, grade char(2))</a:t>
            </a:r>
          </a:p>
          <a:p>
            <a:pPr marL="0" indent="0">
              <a:buNone/>
            </a:pPr>
            <a:r>
              <a:rPr lang="en-US" sz="3100" dirty="0">
                <a:latin typeface="Courier"/>
                <a:cs typeface="Courier"/>
              </a:rPr>
              <a:t>students (</a:t>
            </a:r>
            <a:r>
              <a:rPr lang="en-US" sz="3100" dirty="0" err="1">
                <a:latin typeface="Courier"/>
                <a:cs typeface="Courier"/>
              </a:rPr>
              <a:t>s_int</a:t>
            </a:r>
            <a:r>
              <a:rPr lang="en-US" sz="3100" dirty="0">
                <a:latin typeface="Courier"/>
                <a:cs typeface="Courier"/>
              </a:rPr>
              <a:t>, name char(100))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Estimate time to sequentially scan grades, assuming it contains 1M records (Consider:  field sizes, headers)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Estimate time to join these two tables, using nested loops, assuming students fits in memory but grades does not, and students contains 10K records.  </a:t>
            </a:r>
          </a:p>
        </p:txBody>
      </p:sp>
    </p:spTree>
    <p:extLst>
      <p:ext uri="{BB962C8B-B14F-4D97-AF65-F5344CB8AC3E}">
        <p14:creationId xmlns:p14="http://schemas.microsoft.com/office/powerpoint/2010/main" val="21814922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Seq</a:t>
            </a:r>
            <a:r>
              <a:rPr lang="en-US" dirty="0"/>
              <a:t> Scan Grades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grades (</a:t>
            </a:r>
            <a:r>
              <a:rPr lang="en-US" sz="2400" dirty="0" err="1">
                <a:latin typeface="Courier"/>
                <a:cs typeface="Courier"/>
              </a:rPr>
              <a:t>cid</a:t>
            </a: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err="1">
                <a:latin typeface="Courier"/>
                <a:cs typeface="Courier"/>
              </a:rPr>
              <a:t>int</a:t>
            </a:r>
            <a:r>
              <a:rPr lang="en-US" sz="2400" dirty="0">
                <a:latin typeface="Courier"/>
                <a:cs typeface="Courier"/>
              </a:rPr>
              <a:t>, </a:t>
            </a:r>
            <a:r>
              <a:rPr lang="en-US" sz="2400" dirty="0" err="1">
                <a:latin typeface="Courier"/>
                <a:cs typeface="Courier"/>
              </a:rPr>
              <a:t>g_sid</a:t>
            </a: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err="1">
                <a:latin typeface="Courier"/>
                <a:cs typeface="Courier"/>
              </a:rPr>
              <a:t>int</a:t>
            </a:r>
            <a:r>
              <a:rPr lang="en-US" sz="2400" dirty="0">
                <a:latin typeface="Courier"/>
                <a:cs typeface="Courier"/>
              </a:rPr>
              <a:t>, grade char(2))</a:t>
            </a:r>
          </a:p>
          <a:p>
            <a:r>
              <a:rPr lang="en-US" sz="2400" dirty="0">
                <a:latin typeface="Courier"/>
                <a:cs typeface="Courier"/>
              </a:rPr>
              <a:t>8 bytes (</a:t>
            </a:r>
            <a:r>
              <a:rPr lang="en-US" sz="2400" dirty="0" err="1">
                <a:latin typeface="Courier"/>
                <a:cs typeface="Courier"/>
              </a:rPr>
              <a:t>cid</a:t>
            </a:r>
            <a:r>
              <a:rPr lang="en-US" sz="2400" dirty="0">
                <a:latin typeface="Courier"/>
                <a:cs typeface="Courier"/>
              </a:rPr>
              <a:t>) + 8 bytes (</a:t>
            </a:r>
            <a:r>
              <a:rPr lang="en-US" sz="2400" dirty="0" err="1">
                <a:latin typeface="Courier"/>
                <a:cs typeface="Courier"/>
              </a:rPr>
              <a:t>g_sid</a:t>
            </a:r>
            <a:r>
              <a:rPr lang="en-US" sz="2400" dirty="0">
                <a:latin typeface="Courier"/>
                <a:cs typeface="Courier"/>
              </a:rPr>
              <a:t>) + 2 bytes (grade) + 4 bytes (header) = 22 bytes</a:t>
            </a:r>
          </a:p>
          <a:p>
            <a:r>
              <a:rPr lang="en-US" sz="2400" dirty="0">
                <a:latin typeface="+mj-lt"/>
                <a:cs typeface="Courier"/>
              </a:rPr>
              <a:t>22 x 1M = 22 MB / 100 MB/sec = .22 sec + 10ms seek </a:t>
            </a:r>
          </a:p>
          <a:p>
            <a:pPr marL="0" indent="0">
              <a:buNone/>
            </a:pPr>
            <a:r>
              <a:rPr lang="en-US" sz="2400" dirty="0">
                <a:latin typeface="+mj-lt"/>
                <a:cs typeface="Courier"/>
                <a:sym typeface="Wingdings"/>
              </a:rPr>
              <a:t> .23 sec</a:t>
            </a:r>
            <a:endParaRPr lang="en-US" sz="2400" dirty="0">
              <a:latin typeface="+mj-lt"/>
              <a:cs typeface="Courier"/>
            </a:endParaRPr>
          </a:p>
          <a:p>
            <a:endParaRPr lang="en-US" sz="24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661469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 Join Grades and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grades (</a:t>
            </a:r>
            <a:r>
              <a:rPr lang="en-US" sz="2400" dirty="0" err="1">
                <a:latin typeface="Courier"/>
                <a:cs typeface="Courier"/>
              </a:rPr>
              <a:t>cid</a:t>
            </a: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err="1">
                <a:latin typeface="Courier"/>
                <a:cs typeface="Courier"/>
              </a:rPr>
              <a:t>int</a:t>
            </a:r>
            <a:r>
              <a:rPr lang="en-US" sz="2400" dirty="0">
                <a:latin typeface="Courier"/>
                <a:cs typeface="Courier"/>
              </a:rPr>
              <a:t>, </a:t>
            </a:r>
            <a:r>
              <a:rPr lang="en-US" sz="2400" dirty="0" err="1">
                <a:latin typeface="Courier"/>
                <a:cs typeface="Courier"/>
              </a:rPr>
              <a:t>g_sid</a:t>
            </a: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err="1">
                <a:latin typeface="Courier"/>
                <a:cs typeface="Courier"/>
              </a:rPr>
              <a:t>int</a:t>
            </a:r>
            <a:r>
              <a:rPr lang="en-US" sz="2400" dirty="0">
                <a:latin typeface="Courier"/>
                <a:cs typeface="Courier"/>
              </a:rPr>
              <a:t>, grade char(2))</a:t>
            </a: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students (</a:t>
            </a:r>
            <a:r>
              <a:rPr lang="en-US" sz="2400" dirty="0" err="1">
                <a:latin typeface="Courier"/>
                <a:cs typeface="Courier"/>
              </a:rPr>
              <a:t>s_int</a:t>
            </a:r>
            <a:r>
              <a:rPr lang="en-US" sz="2400" dirty="0">
                <a:latin typeface="Courier"/>
                <a:cs typeface="Courier"/>
              </a:rPr>
              <a:t>, name char(100))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10 K students </a:t>
            </a:r>
            <a:r>
              <a:rPr lang="en-US" sz="2400" dirty="0">
                <a:sym typeface="Wingdings"/>
              </a:rPr>
              <a:t>x (100 + 8 + 4 bytes)  = 1.1 MB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u="sng" dirty="0"/>
              <a:t>Students Inner (Preferred)</a:t>
            </a:r>
          </a:p>
          <a:p>
            <a:r>
              <a:rPr lang="en-US" sz="2400" dirty="0"/>
              <a:t>Cache students in buffer pool in memory: 1.1/100 s = .011 s</a:t>
            </a:r>
          </a:p>
          <a:p>
            <a:r>
              <a:rPr lang="en-US" sz="2400" dirty="0"/>
              <a:t>One pass over students (cached) for each grade (no additional cost beside caching)</a:t>
            </a:r>
          </a:p>
          <a:p>
            <a:r>
              <a:rPr lang="en-US" sz="2400" dirty="0"/>
              <a:t>Time to scan grades (previous slide) = .23 s</a:t>
            </a:r>
          </a:p>
          <a:p>
            <a:pPr>
              <a:buFont typeface="Wingdings" charset="2"/>
              <a:buChar char="è"/>
            </a:pPr>
            <a:r>
              <a:rPr lang="en-US" sz="2400" dirty="0">
                <a:sym typeface="Wingdings"/>
              </a:rPr>
              <a:t>.244 s</a:t>
            </a:r>
          </a:p>
          <a:p>
            <a:pPr>
              <a:buFont typeface="Wingdings" charset="2"/>
              <a:buChar char="è"/>
            </a:pPr>
            <a:endParaRPr lang="en-US" sz="2400" dirty="0"/>
          </a:p>
          <a:p>
            <a:pPr marL="0" indent="0">
              <a:buNone/>
            </a:pPr>
            <a:r>
              <a:rPr lang="en-US" sz="2400" u="sng" dirty="0"/>
              <a:t>Grades Inner</a:t>
            </a:r>
          </a:p>
          <a:p>
            <a:r>
              <a:rPr lang="en-US" sz="2400" dirty="0"/>
              <a:t>One pass over grades for each student, at .22 sec / pass, plus one seek at 10 </a:t>
            </a:r>
            <a:r>
              <a:rPr lang="en-US" sz="2400" dirty="0" err="1"/>
              <a:t>ms</a:t>
            </a:r>
            <a:r>
              <a:rPr lang="en-US" sz="2400" dirty="0"/>
              <a:t> (.01 sec) </a:t>
            </a:r>
            <a:r>
              <a:rPr lang="en-US" sz="2400" dirty="0">
                <a:sym typeface="Wingdings"/>
              </a:rPr>
              <a:t> .23 sec / pass</a:t>
            </a:r>
            <a:endParaRPr lang="en-US" sz="2400" dirty="0"/>
          </a:p>
          <a:p>
            <a:pPr>
              <a:buFont typeface="Wingdings" charset="2"/>
              <a:buChar char="è"/>
            </a:pPr>
            <a:r>
              <a:rPr lang="en-US" sz="2400" dirty="0"/>
              <a:t>2300 seconds overall</a:t>
            </a:r>
          </a:p>
          <a:p>
            <a:pPr>
              <a:buFont typeface="Wingdings" charset="2"/>
              <a:buChar char="è"/>
            </a:pPr>
            <a:endParaRPr lang="en-US" sz="2400" dirty="0"/>
          </a:p>
          <a:p>
            <a:r>
              <a:rPr lang="en-US" sz="2400" dirty="0"/>
              <a:t>(Time to scan students is .011 s, so negligible)</a:t>
            </a:r>
          </a:p>
        </p:txBody>
      </p:sp>
    </p:spTree>
    <p:extLst>
      <p:ext uri="{BB962C8B-B14F-4D97-AF65-F5344CB8AC3E}">
        <p14:creationId xmlns:p14="http://schemas.microsoft.com/office/powerpoint/2010/main" val="8402593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109EB-9185-7043-A257-670D2BC57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Access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DE646-AB91-654C-B3E9-24E987008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 method: way to access the records of the database</a:t>
            </a:r>
          </a:p>
          <a:p>
            <a:r>
              <a:rPr lang="en-US" dirty="0"/>
              <a:t>3 main types:</a:t>
            </a:r>
          </a:p>
          <a:p>
            <a:pPr lvl="1"/>
            <a:r>
              <a:rPr lang="en-US" dirty="0"/>
              <a:t>Heap file / heap scan</a:t>
            </a:r>
          </a:p>
          <a:p>
            <a:pPr lvl="1"/>
            <a:r>
              <a:rPr lang="en-US" dirty="0"/>
              <a:t>Hash index / index lookup</a:t>
            </a:r>
          </a:p>
          <a:p>
            <a:pPr lvl="1"/>
            <a:r>
              <a:rPr lang="en-US" dirty="0" err="1"/>
              <a:t>B+Tree</a:t>
            </a:r>
            <a:r>
              <a:rPr lang="en-US" dirty="0"/>
              <a:t> index / index lookup / scan </a:t>
            </a:r>
            <a:r>
              <a:rPr lang="en-US" dirty="0">
                <a:sym typeface="Wingdings" pitchFamily="2" charset="2"/>
              </a:rPr>
              <a:t> next time</a:t>
            </a:r>
            <a:endParaRPr lang="en-US" dirty="0"/>
          </a:p>
          <a:p>
            <a:r>
              <a:rPr lang="en-US" dirty="0"/>
              <a:t>Many alternatives: e.g., R-trees </a:t>
            </a:r>
            <a:r>
              <a:rPr lang="en-US" sz="2800" dirty="0">
                <a:sym typeface="Wingdings" pitchFamily="2" charset="2"/>
              </a:rPr>
              <a:t> next time</a:t>
            </a:r>
            <a:endParaRPr lang="en-US" sz="2800" dirty="0"/>
          </a:p>
          <a:p>
            <a:r>
              <a:rPr lang="en-US" dirty="0"/>
              <a:t>Each has different performance tradeoffs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1591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F3FEE-A25C-4146-896D-5FDE25FE3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Considerations for Indexes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BA042-C1CF-B54B-984C-593ED4F9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526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What attributes to index?</a:t>
            </a:r>
          </a:p>
          <a:p>
            <a:pPr lvl="1"/>
            <a:r>
              <a:rPr lang="en-US" dirty="0"/>
              <a:t>Why not index everything?</a:t>
            </a:r>
          </a:p>
          <a:p>
            <a:r>
              <a:rPr lang="en-US" dirty="0"/>
              <a:t>Index structure:</a:t>
            </a:r>
          </a:p>
          <a:p>
            <a:pPr lvl="1"/>
            <a:r>
              <a:rPr lang="en-US" dirty="0"/>
              <a:t>Leaves as data</a:t>
            </a:r>
          </a:p>
          <a:p>
            <a:pPr lvl="2"/>
            <a:r>
              <a:rPr lang="en-US" dirty="0"/>
              <a:t>Only one index?</a:t>
            </a:r>
          </a:p>
          <a:p>
            <a:pPr lvl="2"/>
            <a:r>
              <a:rPr lang="en-US" dirty="0"/>
              <a:t>“Primary Index”</a:t>
            </a:r>
          </a:p>
          <a:p>
            <a:pPr lvl="1"/>
            <a:r>
              <a:rPr lang="en-US" dirty="0"/>
              <a:t>Leaves as pointers to heap file</a:t>
            </a:r>
          </a:p>
          <a:p>
            <a:pPr lvl="2"/>
            <a:r>
              <a:rPr lang="en-US" dirty="0"/>
              <a:t>“Secondary Index”</a:t>
            </a:r>
          </a:p>
          <a:p>
            <a:pPr lvl="2"/>
            <a:r>
              <a:rPr lang="en-US" dirty="0"/>
              <a:t>Clustered vs </a:t>
            </a:r>
            <a:r>
              <a:rPr lang="en-US" dirty="0" err="1"/>
              <a:t>unclustered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708333A-D93B-D444-853E-2933D333FC3E}"/>
              </a:ext>
            </a:extLst>
          </p:cNvPr>
          <p:cNvSpPr txBox="1"/>
          <p:nvPr/>
        </p:nvSpPr>
        <p:spPr>
          <a:xfrm>
            <a:off x="534096" y="5827870"/>
            <a:ext cx="3760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6.5830 we will use secondary indexes, and distinguish between clustered and </a:t>
            </a:r>
            <a:r>
              <a:rPr lang="en-US" dirty="0" err="1"/>
              <a:t>unclustered</a:t>
            </a:r>
            <a:endParaRPr lang="en-US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3D94C5E-1449-D043-9F10-86C46F992EF1}"/>
              </a:ext>
            </a:extLst>
          </p:cNvPr>
          <p:cNvGrpSpPr/>
          <p:nvPr/>
        </p:nvGrpSpPr>
        <p:grpSpPr>
          <a:xfrm>
            <a:off x="5040810" y="1417638"/>
            <a:ext cx="3536691" cy="2036481"/>
            <a:chOff x="5040810" y="1417638"/>
            <a:chExt cx="3536691" cy="2036481"/>
          </a:xfrm>
        </p:grpSpPr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F0FBADE7-21B9-1947-8FA3-B00D32C39701}"/>
                </a:ext>
              </a:extLst>
            </p:cNvPr>
            <p:cNvSpPr/>
            <p:nvPr/>
          </p:nvSpPr>
          <p:spPr>
            <a:xfrm>
              <a:off x="6528317" y="1417638"/>
              <a:ext cx="1771650" cy="125730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Primary Index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2B499B-9661-2646-B185-876B4DCBBB14}"/>
                </a:ext>
              </a:extLst>
            </p:cNvPr>
            <p:cNvSpPr txBox="1"/>
            <p:nvPr/>
          </p:nvSpPr>
          <p:spPr>
            <a:xfrm>
              <a:off x="5816800" y="3084787"/>
              <a:ext cx="72009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R1 R2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27AD528-0BDA-3349-825F-25E53ED95FE5}"/>
                </a:ext>
              </a:extLst>
            </p:cNvPr>
            <p:cNvSpPr txBox="1"/>
            <p:nvPr/>
          </p:nvSpPr>
          <p:spPr>
            <a:xfrm>
              <a:off x="6882647" y="3079950"/>
              <a:ext cx="72009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R3 R4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93DC10-F5D3-064C-AAB1-B20FAB3D4324}"/>
                </a:ext>
              </a:extLst>
            </p:cNvPr>
            <p:cNvSpPr txBox="1"/>
            <p:nvPr/>
          </p:nvSpPr>
          <p:spPr>
            <a:xfrm>
              <a:off x="7857411" y="3079950"/>
              <a:ext cx="72009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6F42D58-98A4-3949-930B-907D3A7B4C36}"/>
                </a:ext>
              </a:extLst>
            </p:cNvPr>
            <p:cNvCxnSpPr>
              <a:cxnSpLocks/>
              <a:stCxn id="4" idx="2"/>
              <a:endCxn id="5" idx="0"/>
            </p:cNvCxnSpPr>
            <p:nvPr/>
          </p:nvCxnSpPr>
          <p:spPr>
            <a:xfrm flipH="1">
              <a:off x="6176845" y="2674938"/>
              <a:ext cx="351472" cy="40984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8767232-C9EA-A247-9E95-69A745A48B70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>
              <a:off x="7235548" y="2674938"/>
              <a:ext cx="7144" cy="40501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27711B7-DC51-4A4A-9667-D31FC784DE97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>
              <a:off x="7746505" y="2674938"/>
              <a:ext cx="470951" cy="40501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19E6809-E8E1-8E4D-8E79-F9929E550A0B}"/>
                </a:ext>
              </a:extLst>
            </p:cNvPr>
            <p:cNvSpPr txBox="1"/>
            <p:nvPr/>
          </p:nvSpPr>
          <p:spPr>
            <a:xfrm>
              <a:off x="5040810" y="3042013"/>
              <a:ext cx="1008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Data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32F5D4C-8636-854D-B94F-0711F1F68159}"/>
              </a:ext>
            </a:extLst>
          </p:cNvPr>
          <p:cNvGrpSpPr/>
          <p:nvPr/>
        </p:nvGrpSpPr>
        <p:grpSpPr>
          <a:xfrm>
            <a:off x="4250902" y="3902592"/>
            <a:ext cx="4409110" cy="2658078"/>
            <a:chOff x="4250902" y="3902592"/>
            <a:chExt cx="4409110" cy="2658078"/>
          </a:xfrm>
        </p:grpSpPr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2795E7A2-D102-2A41-9D90-3454FD55BC0C}"/>
                </a:ext>
              </a:extLst>
            </p:cNvPr>
            <p:cNvSpPr/>
            <p:nvPr/>
          </p:nvSpPr>
          <p:spPr>
            <a:xfrm>
              <a:off x="6368475" y="3902592"/>
              <a:ext cx="1771650" cy="125730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Secondary Index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562FC1-36D4-EF4D-8CCB-80E73BFC8AB9}"/>
                </a:ext>
              </a:extLst>
            </p:cNvPr>
            <p:cNvSpPr txBox="1"/>
            <p:nvPr/>
          </p:nvSpPr>
          <p:spPr>
            <a:xfrm>
              <a:off x="5454968" y="6149600"/>
              <a:ext cx="72009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R1 R2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5026E2-08D6-8A48-8923-C5AE6C3D065C}"/>
                </a:ext>
              </a:extLst>
            </p:cNvPr>
            <p:cNvSpPr txBox="1"/>
            <p:nvPr/>
          </p:nvSpPr>
          <p:spPr>
            <a:xfrm>
              <a:off x="6175058" y="6149600"/>
              <a:ext cx="72009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R3 R4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B9B081-0812-B649-A707-CE06B2022410}"/>
                </a:ext>
              </a:extLst>
            </p:cNvPr>
            <p:cNvSpPr txBox="1"/>
            <p:nvPr/>
          </p:nvSpPr>
          <p:spPr>
            <a:xfrm>
              <a:off x="6895148" y="6149600"/>
              <a:ext cx="72009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736552-8A30-F24C-960D-7DA36055FC9E}"/>
                </a:ext>
              </a:extLst>
            </p:cNvPr>
            <p:cNvSpPr txBox="1"/>
            <p:nvPr/>
          </p:nvSpPr>
          <p:spPr>
            <a:xfrm>
              <a:off x="5899311" y="5556728"/>
              <a:ext cx="72009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54700BF-8B38-A04C-B41E-22A7AFF21538}"/>
                </a:ext>
              </a:extLst>
            </p:cNvPr>
            <p:cNvSpPr txBox="1"/>
            <p:nvPr/>
          </p:nvSpPr>
          <p:spPr>
            <a:xfrm>
              <a:off x="7939922" y="5551891"/>
              <a:ext cx="72009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D488B28-34C2-FF46-A8C2-E1F819836C4A}"/>
                </a:ext>
              </a:extLst>
            </p:cNvPr>
            <p:cNvCxnSpPr>
              <a:cxnSpLocks/>
              <a:endCxn id="24" idx="0"/>
            </p:cNvCxnSpPr>
            <p:nvPr/>
          </p:nvCxnSpPr>
          <p:spPr>
            <a:xfrm flipH="1">
              <a:off x="6259356" y="5146879"/>
              <a:ext cx="351472" cy="40984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3652B92-346C-F442-BF71-C7A36123E189}"/>
                </a:ext>
              </a:extLst>
            </p:cNvPr>
            <p:cNvCxnSpPr>
              <a:cxnSpLocks/>
            </p:cNvCxnSpPr>
            <p:nvPr/>
          </p:nvCxnSpPr>
          <p:spPr>
            <a:xfrm>
              <a:off x="7318059" y="5146879"/>
              <a:ext cx="7144" cy="40501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8DF483F-7D7B-4F47-95E0-6EDA24C84D89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>
              <a:off x="7829016" y="5146879"/>
              <a:ext cx="470951" cy="40501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535CCC8-218B-2C43-AAA4-C1B50E29D1BE}"/>
                </a:ext>
              </a:extLst>
            </p:cNvPr>
            <p:cNvSpPr txBox="1"/>
            <p:nvPr/>
          </p:nvSpPr>
          <p:spPr>
            <a:xfrm>
              <a:off x="6923903" y="5556728"/>
              <a:ext cx="72009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DCF0B19-4885-9A4F-A5C9-3C2C55B40F37}"/>
                </a:ext>
              </a:extLst>
            </p:cNvPr>
            <p:cNvSpPr/>
            <p:nvPr/>
          </p:nvSpPr>
          <p:spPr>
            <a:xfrm>
              <a:off x="5958961" y="5656304"/>
              <a:ext cx="123964" cy="1239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4BDDA37-329A-1742-B2CA-EB6692757C40}"/>
                </a:ext>
              </a:extLst>
            </p:cNvPr>
            <p:cNvSpPr/>
            <p:nvPr/>
          </p:nvSpPr>
          <p:spPr>
            <a:xfrm>
              <a:off x="6168907" y="5656304"/>
              <a:ext cx="123964" cy="1239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2167CD6-9A1A-A743-9961-BE155B709D7E}"/>
                </a:ext>
              </a:extLst>
            </p:cNvPr>
            <p:cNvSpPr/>
            <p:nvPr/>
          </p:nvSpPr>
          <p:spPr>
            <a:xfrm>
              <a:off x="6378060" y="5656304"/>
              <a:ext cx="123964" cy="1239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67CB5F-8EA7-7A4B-A890-2D20B8E319B1}"/>
                </a:ext>
              </a:extLst>
            </p:cNvPr>
            <p:cNvSpPr/>
            <p:nvPr/>
          </p:nvSpPr>
          <p:spPr>
            <a:xfrm>
              <a:off x="6975833" y="5656304"/>
              <a:ext cx="123964" cy="1239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120A995-608F-7249-AFB5-6A9C44ABB545}"/>
                </a:ext>
              </a:extLst>
            </p:cNvPr>
            <p:cNvSpPr/>
            <p:nvPr/>
          </p:nvSpPr>
          <p:spPr>
            <a:xfrm>
              <a:off x="7173556" y="5656304"/>
              <a:ext cx="123964" cy="1239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1547AB7-5458-0441-BEBC-A5E676A67034}"/>
                </a:ext>
              </a:extLst>
            </p:cNvPr>
            <p:cNvSpPr/>
            <p:nvPr/>
          </p:nvSpPr>
          <p:spPr>
            <a:xfrm>
              <a:off x="7371279" y="5656304"/>
              <a:ext cx="123964" cy="1239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0F513A5-1B35-A641-B0ED-51256672F9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30974" y="5767917"/>
              <a:ext cx="351472" cy="40984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B7FB93F-F65A-484A-9428-519B2FF73C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4675" y="5794032"/>
              <a:ext cx="250621" cy="38373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56B070E-1AFB-1F4B-8AF2-B75B272C3A3A}"/>
                </a:ext>
              </a:extLst>
            </p:cNvPr>
            <p:cNvCxnSpPr>
              <a:cxnSpLocks/>
              <a:stCxn id="32" idx="4"/>
            </p:cNvCxnSpPr>
            <p:nvPr/>
          </p:nvCxnSpPr>
          <p:spPr>
            <a:xfrm flipH="1">
              <a:off x="6327052" y="5780268"/>
              <a:ext cx="112990" cy="41693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E9FE72E0-2B84-C145-8ABF-DC8F2601F19D}"/>
                </a:ext>
              </a:extLst>
            </p:cNvPr>
            <p:cNvCxnSpPr>
              <a:cxnSpLocks/>
              <a:stCxn id="33" idx="4"/>
            </p:cNvCxnSpPr>
            <p:nvPr/>
          </p:nvCxnSpPr>
          <p:spPr>
            <a:xfrm flipH="1">
              <a:off x="6702537" y="5780268"/>
              <a:ext cx="335278" cy="39749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929ED46-0DCF-9545-B0B1-FA587F9F0517}"/>
                </a:ext>
              </a:extLst>
            </p:cNvPr>
            <p:cNvSpPr txBox="1"/>
            <p:nvPr/>
          </p:nvSpPr>
          <p:spPr>
            <a:xfrm>
              <a:off x="4839509" y="5556585"/>
              <a:ext cx="1008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Pointers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9C8CAB3-9A84-5A40-86F8-E78DDB254F33}"/>
                </a:ext>
              </a:extLst>
            </p:cNvPr>
            <p:cNvSpPr txBox="1"/>
            <p:nvPr/>
          </p:nvSpPr>
          <p:spPr>
            <a:xfrm>
              <a:off x="4250902" y="6191338"/>
              <a:ext cx="1131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Heap File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542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AABAF-88B5-1148-84D9-F766E780B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Index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A0FF558-D862-234D-A9F0-62CB1D67007A}"/>
              </a:ext>
            </a:extLst>
          </p:cNvPr>
          <p:cNvGraphicFramePr>
            <a:graphicFrameLocks noGrp="1"/>
          </p:cNvGraphicFramePr>
          <p:nvPr/>
        </p:nvGraphicFramePr>
        <p:xfrm>
          <a:off x="1638299" y="4311649"/>
          <a:ext cx="1647826" cy="26408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8000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22592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296035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244025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257174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88027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880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637074"/>
                  </a:ext>
                </a:extLst>
              </a:tr>
              <a:tr h="880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37254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582814-3131-B947-A532-B036694BDB3E}"/>
              </a:ext>
            </a:extLst>
          </p:cNvPr>
          <p:cNvGraphicFramePr>
            <a:graphicFrameLocks noGrp="1"/>
          </p:cNvGraphicFramePr>
          <p:nvPr/>
        </p:nvGraphicFramePr>
        <p:xfrm>
          <a:off x="3733799" y="4349749"/>
          <a:ext cx="1703875" cy="2463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143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53243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697718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909848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409E339B-F6F0-164D-89FF-F6656D6B68E7}"/>
              </a:ext>
            </a:extLst>
          </p:cNvPr>
          <p:cNvGraphicFramePr>
            <a:graphicFrameLocks noGrp="1"/>
          </p:cNvGraphicFramePr>
          <p:nvPr/>
        </p:nvGraphicFramePr>
        <p:xfrm>
          <a:off x="5900740" y="4359274"/>
          <a:ext cx="1703875" cy="2463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143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53243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92559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60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0D6ED40-4161-1748-9753-AE20CD90424F}"/>
              </a:ext>
            </a:extLst>
          </p:cNvPr>
          <p:cNvSpPr txBox="1"/>
          <p:nvPr/>
        </p:nvSpPr>
        <p:spPr>
          <a:xfrm>
            <a:off x="757238" y="5386388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Attr1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9B6D014-32A6-8D4B-8050-2D6B9A8798C3}"/>
              </a:ext>
            </a:extLst>
          </p:cNvPr>
          <p:cNvGraphicFramePr>
            <a:graphicFrameLocks noGrp="1"/>
          </p:cNvGraphicFramePr>
          <p:nvPr/>
        </p:nvGraphicFramePr>
        <p:xfrm>
          <a:off x="3443287" y="1528763"/>
          <a:ext cx="2343150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0063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585787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3946909593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330191507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&lt;3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≥3,</a:t>
                      </a:r>
                    </a:p>
                    <a:p>
                      <a:r>
                        <a:rPr lang="en-US" dirty="0"/>
                        <a:t>&lt;5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≥5,</a:t>
                      </a:r>
                    </a:p>
                    <a:p>
                      <a:r>
                        <a:rPr lang="en-US" dirty="0"/>
                        <a:t>&lt;7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≥8,</a:t>
                      </a:r>
                    </a:p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EBF492D-C243-9A45-9DBB-828E661132F6}"/>
              </a:ext>
            </a:extLst>
          </p:cNvPr>
          <p:cNvGraphicFramePr>
            <a:graphicFrameLocks noGrp="1"/>
          </p:cNvGraphicFramePr>
          <p:nvPr/>
        </p:nvGraphicFramePr>
        <p:xfrm>
          <a:off x="1323974" y="2452688"/>
          <a:ext cx="2105026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6420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317196">
                  <a:extLst>
                    <a:ext uri="{9D8B030D-6E8A-4147-A177-3AD203B41FA5}">
                      <a16:colId xmlns:a16="http://schemas.microsoft.com/office/drawing/2014/main" val="3946909593"/>
                    </a:ext>
                  </a:extLst>
                </a:gridCol>
                <a:gridCol w="528659">
                  <a:extLst>
                    <a:ext uri="{9D8B030D-6E8A-4147-A177-3AD203B41FA5}">
                      <a16:colId xmlns:a16="http://schemas.microsoft.com/office/drawing/2014/main" val="3301915073"/>
                    </a:ext>
                  </a:extLst>
                </a:gridCol>
                <a:gridCol w="528659">
                  <a:extLst>
                    <a:ext uri="{9D8B030D-6E8A-4147-A177-3AD203B41FA5}">
                      <a16:colId xmlns:a16="http://schemas.microsoft.com/office/drawing/2014/main" val="35005379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5E3BEC6-39B0-8644-B00F-16F16A538602}"/>
              </a:ext>
            </a:extLst>
          </p:cNvPr>
          <p:cNvCxnSpPr>
            <a:endCxn id="14" idx="0"/>
          </p:cNvCxnSpPr>
          <p:nvPr/>
        </p:nvCxnSpPr>
        <p:spPr>
          <a:xfrm flipH="1">
            <a:off x="2376487" y="2100263"/>
            <a:ext cx="1381126" cy="352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52CF3B0-C25B-0C4E-A924-DB54EBB065F4}"/>
              </a:ext>
            </a:extLst>
          </p:cNvPr>
          <p:cNvCxnSpPr>
            <a:cxnSpLocks/>
          </p:cNvCxnSpPr>
          <p:nvPr/>
        </p:nvCxnSpPr>
        <p:spPr>
          <a:xfrm>
            <a:off x="1485900" y="3057525"/>
            <a:ext cx="3443288" cy="2286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2BDF9CC-2F75-C140-BAD1-AC37CE9488C5}"/>
              </a:ext>
            </a:extLst>
          </p:cNvPr>
          <p:cNvCxnSpPr>
            <a:cxnSpLocks/>
          </p:cNvCxnSpPr>
          <p:nvPr/>
        </p:nvCxnSpPr>
        <p:spPr>
          <a:xfrm>
            <a:off x="1857375" y="3100388"/>
            <a:ext cx="2728913" cy="22288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52D15BE-EEF4-3940-8CEC-5B47E7F448BF}"/>
              </a:ext>
            </a:extLst>
          </p:cNvPr>
          <p:cNvCxnSpPr>
            <a:cxnSpLocks/>
          </p:cNvCxnSpPr>
          <p:nvPr/>
        </p:nvCxnSpPr>
        <p:spPr>
          <a:xfrm>
            <a:off x="2200275" y="3086100"/>
            <a:ext cx="428625" cy="23002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E97765E-AA81-674F-A783-46991C554D10}"/>
              </a:ext>
            </a:extLst>
          </p:cNvPr>
          <p:cNvCxnSpPr>
            <a:cxnSpLocks/>
          </p:cNvCxnSpPr>
          <p:nvPr/>
        </p:nvCxnSpPr>
        <p:spPr>
          <a:xfrm>
            <a:off x="2586038" y="3086100"/>
            <a:ext cx="2671762" cy="22288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F4B2690-CE32-D64A-9661-B618E014C67A}"/>
              </a:ext>
            </a:extLst>
          </p:cNvPr>
          <p:cNvCxnSpPr>
            <a:cxnSpLocks/>
          </p:cNvCxnSpPr>
          <p:nvPr/>
        </p:nvCxnSpPr>
        <p:spPr>
          <a:xfrm>
            <a:off x="3143250" y="3114675"/>
            <a:ext cx="3914775" cy="2214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7409E7AE-ACCA-F14B-A9A8-73E17FB29C4D}"/>
              </a:ext>
            </a:extLst>
          </p:cNvPr>
          <p:cNvGraphicFramePr>
            <a:graphicFrameLocks noGrp="1"/>
          </p:cNvGraphicFramePr>
          <p:nvPr/>
        </p:nvGraphicFramePr>
        <p:xfrm>
          <a:off x="3733799" y="2433638"/>
          <a:ext cx="745247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1DD80BE5-C886-1849-AC41-E2A9F9E64BA7}"/>
              </a:ext>
            </a:extLst>
          </p:cNvPr>
          <p:cNvGraphicFramePr>
            <a:graphicFrameLocks noGrp="1"/>
          </p:cNvGraphicFramePr>
          <p:nvPr/>
        </p:nvGraphicFramePr>
        <p:xfrm>
          <a:off x="4829174" y="2428876"/>
          <a:ext cx="745247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E5B27D98-8B29-9640-905B-C2A67638C2DF}"/>
              </a:ext>
            </a:extLst>
          </p:cNvPr>
          <p:cNvGraphicFramePr>
            <a:graphicFrameLocks noGrp="1"/>
          </p:cNvGraphicFramePr>
          <p:nvPr/>
        </p:nvGraphicFramePr>
        <p:xfrm>
          <a:off x="5924549" y="2409826"/>
          <a:ext cx="904514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4242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295136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295136">
                  <a:extLst>
                    <a:ext uri="{9D8B030D-6E8A-4147-A177-3AD203B41FA5}">
                      <a16:colId xmlns:a16="http://schemas.microsoft.com/office/drawing/2014/main" val="376006907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6BA7AD11-5A80-A44F-88B5-9007E85AB0D8}"/>
              </a:ext>
            </a:extLst>
          </p:cNvPr>
          <p:cNvSpPr txBox="1"/>
          <p:nvPr/>
        </p:nvSpPr>
        <p:spPr>
          <a:xfrm>
            <a:off x="752475" y="6196013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Attrn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8E5E809-E10B-2A4B-98BB-ABA455471D24}"/>
              </a:ext>
            </a:extLst>
          </p:cNvPr>
          <p:cNvSpPr txBox="1"/>
          <p:nvPr/>
        </p:nvSpPr>
        <p:spPr>
          <a:xfrm rot="16200000">
            <a:off x="338137" y="5395913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6A065D6-60E7-DF41-AFCB-370A440A7483}"/>
              </a:ext>
            </a:extLst>
          </p:cNvPr>
          <p:cNvSpPr txBox="1"/>
          <p:nvPr/>
        </p:nvSpPr>
        <p:spPr>
          <a:xfrm>
            <a:off x="11287125" y="1414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8959FB-F93C-6F4E-BD79-262FEF5D593B}"/>
              </a:ext>
            </a:extLst>
          </p:cNvPr>
          <p:cNvSpPr txBox="1"/>
          <p:nvPr/>
        </p:nvSpPr>
        <p:spPr>
          <a:xfrm>
            <a:off x="7407797" y="1783795"/>
            <a:ext cx="127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Index File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3DC99C-4161-BB41-B57A-D5ED8690B4AE}"/>
              </a:ext>
            </a:extLst>
          </p:cNvPr>
          <p:cNvSpPr txBox="1"/>
          <p:nvPr/>
        </p:nvSpPr>
        <p:spPr>
          <a:xfrm>
            <a:off x="7700946" y="4745832"/>
            <a:ext cx="127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Heap File</a:t>
            </a:r>
          </a:p>
        </p:txBody>
      </p:sp>
    </p:spTree>
    <p:extLst>
      <p:ext uri="{BB962C8B-B14F-4D97-AF65-F5344CB8AC3E}">
        <p14:creationId xmlns:p14="http://schemas.microsoft.com/office/powerpoint/2010/main" val="27328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7DB15162-CD79-0445-B037-93B5DF94DDA2}"/>
              </a:ext>
            </a:extLst>
          </p:cNvPr>
          <p:cNvGraphicFramePr>
            <a:graphicFrameLocks noGrp="1"/>
          </p:cNvGraphicFramePr>
          <p:nvPr/>
        </p:nvGraphicFramePr>
        <p:xfrm>
          <a:off x="5924549" y="2409826"/>
          <a:ext cx="904514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4242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295136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295136">
                  <a:extLst>
                    <a:ext uri="{9D8B030D-6E8A-4147-A177-3AD203B41FA5}">
                      <a16:colId xmlns:a16="http://schemas.microsoft.com/office/drawing/2014/main" val="376006907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2AAABAF-88B5-1148-84D9-F766E780B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Scan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A0FF558-D862-234D-A9F0-62CB1D67007A}"/>
              </a:ext>
            </a:extLst>
          </p:cNvPr>
          <p:cNvGraphicFramePr>
            <a:graphicFrameLocks noGrp="1"/>
          </p:cNvGraphicFramePr>
          <p:nvPr/>
        </p:nvGraphicFramePr>
        <p:xfrm>
          <a:off x="1638299" y="4311649"/>
          <a:ext cx="1647826" cy="17605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8000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22592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296035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244025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257174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88027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880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63707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582814-3131-B947-A532-B036694BDB3E}"/>
              </a:ext>
            </a:extLst>
          </p:cNvPr>
          <p:cNvGraphicFramePr>
            <a:graphicFrameLocks noGrp="1"/>
          </p:cNvGraphicFramePr>
          <p:nvPr/>
        </p:nvGraphicFramePr>
        <p:xfrm>
          <a:off x="3733799" y="4349749"/>
          <a:ext cx="1703875" cy="16891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143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53243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697718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409E339B-F6F0-164D-89FF-F6656D6B68E7}"/>
              </a:ext>
            </a:extLst>
          </p:cNvPr>
          <p:cNvGraphicFramePr>
            <a:graphicFrameLocks noGrp="1"/>
          </p:cNvGraphicFramePr>
          <p:nvPr/>
        </p:nvGraphicFramePr>
        <p:xfrm>
          <a:off x="5900740" y="4359274"/>
          <a:ext cx="1703875" cy="16891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143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53243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9255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0D6ED40-4161-1748-9753-AE20CD90424F}"/>
              </a:ext>
            </a:extLst>
          </p:cNvPr>
          <p:cNvSpPr txBox="1"/>
          <p:nvPr/>
        </p:nvSpPr>
        <p:spPr>
          <a:xfrm>
            <a:off x="757238" y="5386388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Attr1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9B6D014-32A6-8D4B-8050-2D6B9A8798C3}"/>
              </a:ext>
            </a:extLst>
          </p:cNvPr>
          <p:cNvGraphicFramePr>
            <a:graphicFrameLocks noGrp="1"/>
          </p:cNvGraphicFramePr>
          <p:nvPr/>
        </p:nvGraphicFramePr>
        <p:xfrm>
          <a:off x="3443287" y="1528763"/>
          <a:ext cx="2343150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0063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585787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3946909593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330191507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&lt;3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≥3,</a:t>
                      </a:r>
                    </a:p>
                    <a:p>
                      <a:r>
                        <a:rPr lang="en-US" dirty="0"/>
                        <a:t>&lt;5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≥5,</a:t>
                      </a:r>
                    </a:p>
                    <a:p>
                      <a:r>
                        <a:rPr lang="en-US" dirty="0"/>
                        <a:t>&lt;7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≥8,</a:t>
                      </a:r>
                    </a:p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EBF492D-C243-9A45-9DBB-828E661132F6}"/>
              </a:ext>
            </a:extLst>
          </p:cNvPr>
          <p:cNvGraphicFramePr>
            <a:graphicFrameLocks noGrp="1"/>
          </p:cNvGraphicFramePr>
          <p:nvPr/>
        </p:nvGraphicFramePr>
        <p:xfrm>
          <a:off x="1323974" y="2452688"/>
          <a:ext cx="2105026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6420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317196">
                  <a:extLst>
                    <a:ext uri="{9D8B030D-6E8A-4147-A177-3AD203B41FA5}">
                      <a16:colId xmlns:a16="http://schemas.microsoft.com/office/drawing/2014/main" val="3946909593"/>
                    </a:ext>
                  </a:extLst>
                </a:gridCol>
                <a:gridCol w="528659">
                  <a:extLst>
                    <a:ext uri="{9D8B030D-6E8A-4147-A177-3AD203B41FA5}">
                      <a16:colId xmlns:a16="http://schemas.microsoft.com/office/drawing/2014/main" val="3301915073"/>
                    </a:ext>
                  </a:extLst>
                </a:gridCol>
                <a:gridCol w="528659">
                  <a:extLst>
                    <a:ext uri="{9D8B030D-6E8A-4147-A177-3AD203B41FA5}">
                      <a16:colId xmlns:a16="http://schemas.microsoft.com/office/drawing/2014/main" val="35005379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7409E7AE-ACCA-F14B-A9A8-73E17FB29C4D}"/>
              </a:ext>
            </a:extLst>
          </p:cNvPr>
          <p:cNvGraphicFramePr>
            <a:graphicFrameLocks noGrp="1"/>
          </p:cNvGraphicFramePr>
          <p:nvPr/>
        </p:nvGraphicFramePr>
        <p:xfrm>
          <a:off x="3733799" y="2433638"/>
          <a:ext cx="745247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1DD80BE5-C886-1849-AC41-E2A9F9E64BA7}"/>
              </a:ext>
            </a:extLst>
          </p:cNvPr>
          <p:cNvGraphicFramePr>
            <a:graphicFrameLocks noGrp="1"/>
          </p:cNvGraphicFramePr>
          <p:nvPr/>
        </p:nvGraphicFramePr>
        <p:xfrm>
          <a:off x="4829174" y="2428876"/>
          <a:ext cx="745247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62E4FE9-1A05-D448-8627-72EE4AC3F3DF}"/>
              </a:ext>
            </a:extLst>
          </p:cNvPr>
          <p:cNvSpPr txBox="1"/>
          <p:nvPr/>
        </p:nvSpPr>
        <p:spPr>
          <a:xfrm>
            <a:off x="7158037" y="742950"/>
            <a:ext cx="2114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Traverse the records in Attr1 order, or lookup a range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0E3819-8EC0-E643-9A56-4EBF6D91B155}"/>
              </a:ext>
            </a:extLst>
          </p:cNvPr>
          <p:cNvSpPr txBox="1"/>
          <p:nvPr/>
        </p:nvSpPr>
        <p:spPr>
          <a:xfrm>
            <a:off x="7143750" y="2343151"/>
            <a:ext cx="1457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Attr1 &gt;= 6 &amp; </a:t>
            </a:r>
          </a:p>
          <a:p>
            <a:r>
              <a:rPr lang="en-US" b="1" dirty="0"/>
              <a:t>Attr1 &lt; 9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7C891C0-62A0-0F4F-9199-DEA850C35FAE}"/>
              </a:ext>
            </a:extLst>
          </p:cNvPr>
          <p:cNvCxnSpPr/>
          <p:nvPr/>
        </p:nvCxnSpPr>
        <p:spPr>
          <a:xfrm>
            <a:off x="4757738" y="1185862"/>
            <a:ext cx="0" cy="4429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A763607-D941-5A4C-BD04-A53C02EFA9CF}"/>
              </a:ext>
            </a:extLst>
          </p:cNvPr>
          <p:cNvCxnSpPr/>
          <p:nvPr/>
        </p:nvCxnSpPr>
        <p:spPr>
          <a:xfrm>
            <a:off x="5367338" y="2066924"/>
            <a:ext cx="0" cy="4429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FD41ACC-1B6B-B848-B735-7E33679F264F}"/>
              </a:ext>
            </a:extLst>
          </p:cNvPr>
          <p:cNvGrpSpPr/>
          <p:nvPr/>
        </p:nvGrpSpPr>
        <p:grpSpPr>
          <a:xfrm>
            <a:off x="2914650" y="2928938"/>
            <a:ext cx="4529138" cy="1443037"/>
            <a:chOff x="2914650" y="2928938"/>
            <a:chExt cx="4529138" cy="1443037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0E5E8D6-A16E-DB45-BA93-ECFDA41C9C8D}"/>
                </a:ext>
              </a:extLst>
            </p:cNvPr>
            <p:cNvCxnSpPr/>
            <p:nvPr/>
          </p:nvCxnSpPr>
          <p:spPr>
            <a:xfrm>
              <a:off x="5043488" y="3028950"/>
              <a:ext cx="2400300" cy="134302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42912EC-4405-5B4A-A9C4-68DA553F35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57675" y="3043238"/>
              <a:ext cx="1143000" cy="1271587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795ED51-D339-C443-85B4-CED803D45DAC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>
              <a:off x="6086475" y="2928938"/>
              <a:ext cx="666202" cy="1430336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6341843-7D2E-354D-B48E-03132F513C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14650" y="2957513"/>
              <a:ext cx="3557588" cy="1357312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7E1A468-4944-9241-9115-95867C419A37}"/>
              </a:ext>
            </a:extLst>
          </p:cNvPr>
          <p:cNvCxnSpPr/>
          <p:nvPr/>
        </p:nvCxnSpPr>
        <p:spPr>
          <a:xfrm>
            <a:off x="4276726" y="3890961"/>
            <a:ext cx="0" cy="4429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DC8E7D4-D849-7D4A-90C1-42AEDA1D8D82}"/>
              </a:ext>
            </a:extLst>
          </p:cNvPr>
          <p:cNvCxnSpPr/>
          <p:nvPr/>
        </p:nvCxnSpPr>
        <p:spPr>
          <a:xfrm>
            <a:off x="5343526" y="1157286"/>
            <a:ext cx="0" cy="4429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A53A020-8890-E94A-B1D0-29E2C37CA640}"/>
              </a:ext>
            </a:extLst>
          </p:cNvPr>
          <p:cNvCxnSpPr/>
          <p:nvPr/>
        </p:nvCxnSpPr>
        <p:spPr>
          <a:xfrm>
            <a:off x="6081713" y="1981198"/>
            <a:ext cx="0" cy="4429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D3CE69B-86FF-CA4B-8A81-6C6E3E8F7C9F}"/>
              </a:ext>
            </a:extLst>
          </p:cNvPr>
          <p:cNvCxnSpPr/>
          <p:nvPr/>
        </p:nvCxnSpPr>
        <p:spPr>
          <a:xfrm>
            <a:off x="6791325" y="3919536"/>
            <a:ext cx="0" cy="4429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A2F7955-C49E-024A-9DC9-2650D55E7558}"/>
              </a:ext>
            </a:extLst>
          </p:cNvPr>
          <p:cNvSpPr txBox="1"/>
          <p:nvPr/>
        </p:nvSpPr>
        <p:spPr>
          <a:xfrm>
            <a:off x="1457324" y="6243638"/>
            <a:ext cx="6147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 random access! – this is an “</a:t>
            </a:r>
            <a:r>
              <a:rPr lang="en-US" b="1" dirty="0" err="1"/>
              <a:t>unclustered</a:t>
            </a:r>
            <a:r>
              <a:rPr lang="en-US" b="1" dirty="0"/>
              <a:t>” index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9B2515-FE60-CA45-8B42-963A65B2795F}"/>
              </a:ext>
            </a:extLst>
          </p:cNvPr>
          <p:cNvSpPr txBox="1"/>
          <p:nvPr/>
        </p:nvSpPr>
        <p:spPr>
          <a:xfrm>
            <a:off x="7700946" y="4745832"/>
            <a:ext cx="127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Heap File</a:t>
            </a:r>
          </a:p>
        </p:txBody>
      </p:sp>
    </p:spTree>
    <p:extLst>
      <p:ext uri="{BB962C8B-B14F-4D97-AF65-F5344CB8AC3E}">
        <p14:creationId xmlns:p14="http://schemas.microsoft.com/office/powerpoint/2010/main" val="73878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DCA90-7ADA-8645-B415-E0F94169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63015" y="274638"/>
            <a:ext cx="8229600" cy="1143000"/>
          </a:xfrm>
        </p:spPr>
        <p:txBody>
          <a:bodyPr/>
          <a:lstStyle/>
          <a:p>
            <a:r>
              <a:rPr lang="en-US" dirty="0"/>
              <a:t>Costs of Random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07C27-417E-4C4D-9E5C-69B66F7A4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Consider an SSD with 100 </a:t>
            </a:r>
            <a:r>
              <a:rPr lang="en-US" dirty="0" err="1"/>
              <a:t>usec</a:t>
            </a:r>
            <a:r>
              <a:rPr lang="en-US" dirty="0"/>
              <a:t> latency, 1 GB/sec BW</a:t>
            </a:r>
          </a:p>
          <a:p>
            <a:r>
              <a:rPr lang="en-US" dirty="0"/>
              <a:t>Query accesses B bytes, R bytes per record, whole table is T bytes</a:t>
            </a:r>
          </a:p>
          <a:p>
            <a:r>
              <a:rPr lang="en-US" dirty="0"/>
              <a:t>Seq scan time S = T / 1GB/sec</a:t>
            </a:r>
          </a:p>
          <a:p>
            <a:r>
              <a:rPr lang="en-US" dirty="0"/>
              <a:t>Rand access via index time = 100 </a:t>
            </a:r>
            <a:r>
              <a:rPr lang="en-US" dirty="0" err="1"/>
              <a:t>usec</a:t>
            </a:r>
            <a:r>
              <a:rPr lang="en-US" dirty="0"/>
              <a:t> * B/R + B / 1GB/sec</a:t>
            </a:r>
          </a:p>
          <a:p>
            <a:r>
              <a:rPr lang="en-US" dirty="0"/>
              <a:t>Suppose R is 100 bytes, T is 10 GB</a:t>
            </a:r>
          </a:p>
          <a:p>
            <a:endParaRPr lang="en-US" dirty="0"/>
          </a:p>
          <a:p>
            <a:r>
              <a:rPr lang="en-US" dirty="0"/>
              <a:t>When is it cheaper to scan than do random lookups via index?  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/>
              <a:t>100x10</a:t>
            </a:r>
            <a:r>
              <a:rPr lang="en-US" baseline="30000" dirty="0"/>
              <a:t>-6</a:t>
            </a:r>
            <a:r>
              <a:rPr lang="en-US" dirty="0"/>
              <a:t> * B / 100 + B/1x10</a:t>
            </a:r>
            <a:r>
              <a:rPr lang="en-US" baseline="30000" dirty="0"/>
              <a:t>9</a:t>
            </a:r>
            <a:r>
              <a:rPr lang="en-US" dirty="0"/>
              <a:t> &gt; 10x10</a:t>
            </a:r>
            <a:r>
              <a:rPr lang="en-US" baseline="30000" dirty="0"/>
              <a:t>9</a:t>
            </a:r>
            <a:r>
              <a:rPr lang="en-US" dirty="0"/>
              <a:t> / 1x10</a:t>
            </a:r>
            <a:r>
              <a:rPr lang="en-US" baseline="30000" dirty="0"/>
              <a:t>9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1x10</a:t>
            </a:r>
            <a:r>
              <a:rPr lang="en-US" baseline="30000" dirty="0"/>
              <a:t>-6</a:t>
            </a:r>
            <a:r>
              <a:rPr lang="en-US" dirty="0"/>
              <a:t>B + 1x10</a:t>
            </a:r>
            <a:r>
              <a:rPr lang="en-US" baseline="30000" dirty="0"/>
              <a:t>-9</a:t>
            </a:r>
            <a:r>
              <a:rPr lang="en-US" dirty="0"/>
              <a:t>B &gt; 10</a:t>
            </a:r>
          </a:p>
          <a:p>
            <a:pPr marL="457200" lvl="1" indent="0">
              <a:buNone/>
            </a:pPr>
            <a:r>
              <a:rPr lang="en-US" dirty="0"/>
              <a:t>B &gt; 9.99x10</a:t>
            </a:r>
            <a:r>
              <a:rPr lang="en-US" baseline="30000" dirty="0"/>
              <a:t>6</a:t>
            </a:r>
          </a:p>
          <a:p>
            <a:pPr marL="457200" lvl="1" indent="0">
              <a:buNone/>
            </a:pPr>
            <a:br>
              <a:rPr lang="en-US" baseline="30000" dirty="0"/>
            </a:br>
            <a:endParaRPr lang="en-US" baseline="30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283BCB-D05D-BF49-ACA3-B49A475C059B}"/>
              </a:ext>
            </a:extLst>
          </p:cNvPr>
          <p:cNvSpPr/>
          <p:nvPr/>
        </p:nvSpPr>
        <p:spPr>
          <a:xfrm>
            <a:off x="457200" y="5629255"/>
            <a:ext cx="4789170" cy="95410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aseline="30000" dirty="0"/>
              <a:t>For scans of larger than 10 MB, cheaper to scan</a:t>
            </a:r>
            <a:r>
              <a:rPr lang="en-US" sz="2800" dirty="0"/>
              <a:t> </a:t>
            </a:r>
            <a:r>
              <a:rPr lang="en-US" sz="2800" baseline="30000" dirty="0"/>
              <a:t>entire 10 GB table than to use index</a:t>
            </a:r>
            <a:endParaRPr lang="en-US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25EAFE-3391-CF4A-8E7E-932A6E10DA4B}"/>
              </a:ext>
            </a:extLst>
          </p:cNvPr>
          <p:cNvGrpSpPr/>
          <p:nvPr/>
        </p:nvGrpSpPr>
        <p:grpSpPr>
          <a:xfrm>
            <a:off x="5737860" y="185499"/>
            <a:ext cx="3200402" cy="1414701"/>
            <a:chOff x="5634988" y="4857750"/>
            <a:chExt cx="3200402" cy="1414701"/>
          </a:xfrm>
        </p:grpSpPr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5C12D5CB-63B9-7746-8275-B87A59BDAEB5}"/>
                </a:ext>
              </a:extLst>
            </p:cNvPr>
            <p:cNvSpPr/>
            <p:nvPr/>
          </p:nvSpPr>
          <p:spPr>
            <a:xfrm rot="5400000">
              <a:off x="7077789" y="4094559"/>
              <a:ext cx="314800" cy="3200401"/>
            </a:xfrm>
            <a:prstGeom prst="rightBrace">
              <a:avLst>
                <a:gd name="adj1" fmla="val 8333"/>
                <a:gd name="adj2" fmla="val 50203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A2C2C6D-A8ED-4343-A241-19D7FE5F94B1}"/>
                </a:ext>
              </a:extLst>
            </p:cNvPr>
            <p:cNvGrpSpPr/>
            <p:nvPr/>
          </p:nvGrpSpPr>
          <p:grpSpPr>
            <a:xfrm>
              <a:off x="5634989" y="4857750"/>
              <a:ext cx="3200401" cy="1414701"/>
              <a:chOff x="5634989" y="4857750"/>
              <a:chExt cx="3200401" cy="1414701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EB20876-BC2A-1743-84D1-950E57CE9A0B}"/>
                  </a:ext>
                </a:extLst>
              </p:cNvPr>
              <p:cNvGrpSpPr/>
              <p:nvPr/>
            </p:nvGrpSpPr>
            <p:grpSpPr>
              <a:xfrm>
                <a:off x="5634989" y="4857750"/>
                <a:ext cx="3200401" cy="628650"/>
                <a:chOff x="5634989" y="4857750"/>
                <a:chExt cx="3200401" cy="628650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797D66C-C9FC-2C4D-B569-67443AB94C51}"/>
                    </a:ext>
                  </a:extLst>
                </p:cNvPr>
                <p:cNvSpPr/>
                <p:nvPr/>
              </p:nvSpPr>
              <p:spPr>
                <a:xfrm>
                  <a:off x="7031298" y="4857750"/>
                  <a:ext cx="1804092" cy="628650"/>
                </a:xfrm>
                <a:prstGeom prst="rect">
                  <a:avLst/>
                </a:pr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Entire Table</a:t>
                  </a:r>
                </a:p>
              </p:txBody>
            </p:sp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60CAD12-44D3-0044-9010-CCE46D5FDFAF}"/>
                    </a:ext>
                  </a:extLst>
                </p:cNvPr>
                <p:cNvSpPr/>
                <p:nvPr/>
              </p:nvSpPr>
              <p:spPr>
                <a:xfrm>
                  <a:off x="5634989" y="4857750"/>
                  <a:ext cx="1396309" cy="62865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Portion Read</a:t>
                  </a:r>
                </a:p>
                <a:p>
                  <a:pPr algn="ctr"/>
                  <a:r>
                    <a:rPr lang="en-US" dirty="0"/>
                    <a:t>(B bytes)</a:t>
                  </a:r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300E8A-B3DC-EB4C-808C-C0E4D58550AF}"/>
                  </a:ext>
                </a:extLst>
              </p:cNvPr>
              <p:cNvSpPr txBox="1"/>
              <p:nvPr/>
            </p:nvSpPr>
            <p:spPr>
              <a:xfrm>
                <a:off x="6823710" y="5903119"/>
                <a:ext cx="9258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 bytes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328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51043-75B3-D842-AC1F-05F49F18D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Clustered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C95AA-03BA-A74E-AB62-968E9ADA0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2708"/>
            <a:ext cx="8229600" cy="4525963"/>
          </a:xfrm>
        </p:spPr>
        <p:txBody>
          <a:bodyPr/>
          <a:lstStyle/>
          <a:p>
            <a:r>
              <a:rPr lang="en-US" dirty="0"/>
              <a:t>Order pages on disk in index order</a:t>
            </a:r>
          </a:p>
        </p:txBody>
      </p:sp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837CBAEE-AB1C-4848-ABBC-CC99E1A2C0BF}"/>
              </a:ext>
            </a:extLst>
          </p:cNvPr>
          <p:cNvGraphicFramePr>
            <a:graphicFrameLocks noGrp="1"/>
          </p:cNvGraphicFramePr>
          <p:nvPr/>
        </p:nvGraphicFramePr>
        <p:xfrm>
          <a:off x="1638299" y="5098890"/>
          <a:ext cx="1647826" cy="26408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8000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22592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296035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244025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257174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88027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880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637074"/>
                  </a:ext>
                </a:extLst>
              </a:tr>
              <a:tr h="880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372548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2C05C248-4A11-3D43-8F65-9560BA1613F1}"/>
              </a:ext>
            </a:extLst>
          </p:cNvPr>
          <p:cNvGraphicFramePr>
            <a:graphicFrameLocks noGrp="1"/>
          </p:cNvGraphicFramePr>
          <p:nvPr/>
        </p:nvGraphicFramePr>
        <p:xfrm>
          <a:off x="3733799" y="5136990"/>
          <a:ext cx="1703875" cy="2463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143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53243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697718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909848"/>
                  </a:ext>
                </a:extLst>
              </a:tr>
            </a:tbl>
          </a:graphicData>
        </a:graphic>
      </p:graphicFrame>
      <p:graphicFrame>
        <p:nvGraphicFramePr>
          <p:cNvPr id="23" name="Table 4">
            <a:extLst>
              <a:ext uri="{FF2B5EF4-FFF2-40B4-BE49-F238E27FC236}">
                <a16:creationId xmlns:a16="http://schemas.microsoft.com/office/drawing/2014/main" id="{C06A3F10-2D82-9C4C-940A-A6520B5141D5}"/>
              </a:ext>
            </a:extLst>
          </p:cNvPr>
          <p:cNvGraphicFramePr>
            <a:graphicFrameLocks noGrp="1"/>
          </p:cNvGraphicFramePr>
          <p:nvPr/>
        </p:nvGraphicFramePr>
        <p:xfrm>
          <a:off x="5900740" y="5146515"/>
          <a:ext cx="1703875" cy="2463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143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53243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92559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607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2EE73C06-52BF-B246-BB0A-65EEA2F1139E}"/>
              </a:ext>
            </a:extLst>
          </p:cNvPr>
          <p:cNvSpPr txBox="1"/>
          <p:nvPr/>
        </p:nvSpPr>
        <p:spPr>
          <a:xfrm>
            <a:off x="757238" y="6173629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Attr1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5FD03F72-1AB5-564E-B7E2-9AB3E3AFA567}"/>
              </a:ext>
            </a:extLst>
          </p:cNvPr>
          <p:cNvGraphicFramePr>
            <a:graphicFrameLocks noGrp="1"/>
          </p:cNvGraphicFramePr>
          <p:nvPr/>
        </p:nvGraphicFramePr>
        <p:xfrm>
          <a:off x="3443287" y="2316004"/>
          <a:ext cx="2343150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0063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585787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3946909593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330191507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&lt;3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≥3,</a:t>
                      </a:r>
                    </a:p>
                    <a:p>
                      <a:r>
                        <a:rPr lang="en-US" dirty="0"/>
                        <a:t>&lt;5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≥5,</a:t>
                      </a:r>
                    </a:p>
                    <a:p>
                      <a:r>
                        <a:rPr lang="en-US" dirty="0"/>
                        <a:t>&lt;7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≥8,</a:t>
                      </a:r>
                    </a:p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59EE440E-6F3B-A14D-A7E6-B58DFCBD92C3}"/>
              </a:ext>
            </a:extLst>
          </p:cNvPr>
          <p:cNvGraphicFramePr>
            <a:graphicFrameLocks noGrp="1"/>
          </p:cNvGraphicFramePr>
          <p:nvPr/>
        </p:nvGraphicFramePr>
        <p:xfrm>
          <a:off x="1323974" y="3239929"/>
          <a:ext cx="2105026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6420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317196">
                  <a:extLst>
                    <a:ext uri="{9D8B030D-6E8A-4147-A177-3AD203B41FA5}">
                      <a16:colId xmlns:a16="http://schemas.microsoft.com/office/drawing/2014/main" val="3946909593"/>
                    </a:ext>
                  </a:extLst>
                </a:gridCol>
                <a:gridCol w="528659">
                  <a:extLst>
                    <a:ext uri="{9D8B030D-6E8A-4147-A177-3AD203B41FA5}">
                      <a16:colId xmlns:a16="http://schemas.microsoft.com/office/drawing/2014/main" val="3301915073"/>
                    </a:ext>
                  </a:extLst>
                </a:gridCol>
                <a:gridCol w="528659">
                  <a:extLst>
                    <a:ext uri="{9D8B030D-6E8A-4147-A177-3AD203B41FA5}">
                      <a16:colId xmlns:a16="http://schemas.microsoft.com/office/drawing/2014/main" val="35005379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B1E10EB-F459-844E-B5E7-73545F9C1C1A}"/>
              </a:ext>
            </a:extLst>
          </p:cNvPr>
          <p:cNvCxnSpPr>
            <a:endCxn id="26" idx="0"/>
          </p:cNvCxnSpPr>
          <p:nvPr/>
        </p:nvCxnSpPr>
        <p:spPr>
          <a:xfrm flipH="1">
            <a:off x="2376487" y="2887504"/>
            <a:ext cx="1381126" cy="352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C4CC1A0-650E-C94F-9410-013D105D8760}"/>
              </a:ext>
            </a:extLst>
          </p:cNvPr>
          <p:cNvCxnSpPr>
            <a:cxnSpLocks/>
          </p:cNvCxnSpPr>
          <p:nvPr/>
        </p:nvCxnSpPr>
        <p:spPr>
          <a:xfrm>
            <a:off x="1485900" y="3844766"/>
            <a:ext cx="3443288" cy="2286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4323BC5-4D78-0846-92FD-A10EA6798301}"/>
              </a:ext>
            </a:extLst>
          </p:cNvPr>
          <p:cNvCxnSpPr>
            <a:cxnSpLocks/>
          </p:cNvCxnSpPr>
          <p:nvPr/>
        </p:nvCxnSpPr>
        <p:spPr>
          <a:xfrm>
            <a:off x="1857375" y="3887629"/>
            <a:ext cx="2728913" cy="22288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629ED99-4FC3-3341-ABB2-9013D89080F0}"/>
              </a:ext>
            </a:extLst>
          </p:cNvPr>
          <p:cNvCxnSpPr>
            <a:cxnSpLocks/>
          </p:cNvCxnSpPr>
          <p:nvPr/>
        </p:nvCxnSpPr>
        <p:spPr>
          <a:xfrm>
            <a:off x="2200275" y="3873341"/>
            <a:ext cx="428625" cy="23002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898BE9E-8731-7840-ABB0-C71570B34B00}"/>
              </a:ext>
            </a:extLst>
          </p:cNvPr>
          <p:cNvCxnSpPr>
            <a:cxnSpLocks/>
          </p:cNvCxnSpPr>
          <p:nvPr/>
        </p:nvCxnSpPr>
        <p:spPr>
          <a:xfrm>
            <a:off x="2586038" y="3873341"/>
            <a:ext cx="2671762" cy="22288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A33CD93-70EC-594D-9E07-1D34A3B080B8}"/>
              </a:ext>
            </a:extLst>
          </p:cNvPr>
          <p:cNvCxnSpPr>
            <a:cxnSpLocks/>
          </p:cNvCxnSpPr>
          <p:nvPr/>
        </p:nvCxnSpPr>
        <p:spPr>
          <a:xfrm>
            <a:off x="3143250" y="3901916"/>
            <a:ext cx="3914775" cy="2214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0C617749-EC89-A34E-AAC9-A60D232E6731}"/>
              </a:ext>
            </a:extLst>
          </p:cNvPr>
          <p:cNvGraphicFramePr>
            <a:graphicFrameLocks noGrp="1"/>
          </p:cNvGraphicFramePr>
          <p:nvPr/>
        </p:nvGraphicFramePr>
        <p:xfrm>
          <a:off x="3733799" y="3220879"/>
          <a:ext cx="745247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A721146E-2CD2-C941-BFBF-7EE42FB02D8D}"/>
              </a:ext>
            </a:extLst>
          </p:cNvPr>
          <p:cNvGraphicFramePr>
            <a:graphicFrameLocks noGrp="1"/>
          </p:cNvGraphicFramePr>
          <p:nvPr/>
        </p:nvGraphicFramePr>
        <p:xfrm>
          <a:off x="4829174" y="3216117"/>
          <a:ext cx="745247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7253983E-C436-8040-9D36-794625A5DD44}"/>
              </a:ext>
            </a:extLst>
          </p:cNvPr>
          <p:cNvSpPr txBox="1"/>
          <p:nvPr/>
        </p:nvSpPr>
        <p:spPr>
          <a:xfrm>
            <a:off x="752475" y="6983254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Attrn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7636A9-8E18-1447-9C69-0CF2F60B09BE}"/>
              </a:ext>
            </a:extLst>
          </p:cNvPr>
          <p:cNvSpPr txBox="1"/>
          <p:nvPr/>
        </p:nvSpPr>
        <p:spPr>
          <a:xfrm rot="16200000">
            <a:off x="338137" y="6183154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773098A-B6D6-124A-AA73-96D36FDFFA95}"/>
              </a:ext>
            </a:extLst>
          </p:cNvPr>
          <p:cNvGraphicFramePr>
            <a:graphicFrameLocks noGrp="1"/>
          </p:cNvGraphicFramePr>
          <p:nvPr/>
        </p:nvGraphicFramePr>
        <p:xfrm>
          <a:off x="5924549" y="3197067"/>
          <a:ext cx="904514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4242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295136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295136">
                  <a:extLst>
                    <a:ext uri="{9D8B030D-6E8A-4147-A177-3AD203B41FA5}">
                      <a16:colId xmlns:a16="http://schemas.microsoft.com/office/drawing/2014/main" val="376006907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CDFD2FAF-0064-6F46-973B-AB5C0613CCFF}"/>
              </a:ext>
            </a:extLst>
          </p:cNvPr>
          <p:cNvSpPr txBox="1"/>
          <p:nvPr/>
        </p:nvSpPr>
        <p:spPr>
          <a:xfrm>
            <a:off x="7470014" y="2477571"/>
            <a:ext cx="127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Index File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F34AE5-09F5-1845-B448-332572F74DDC}"/>
              </a:ext>
            </a:extLst>
          </p:cNvPr>
          <p:cNvSpPr txBox="1"/>
          <p:nvPr/>
        </p:nvSpPr>
        <p:spPr>
          <a:xfrm>
            <a:off x="7763163" y="5439608"/>
            <a:ext cx="127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Heap File</a:t>
            </a:r>
          </a:p>
        </p:txBody>
      </p:sp>
    </p:spTree>
    <p:extLst>
      <p:ext uri="{BB962C8B-B14F-4D97-AF65-F5344CB8AC3E}">
        <p14:creationId xmlns:p14="http://schemas.microsoft.com/office/powerpoint/2010/main" val="23599952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51043-75B3-D842-AC1F-05F49F18D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Clustered Index</a:t>
            </a:r>
          </a:p>
        </p:txBody>
      </p:sp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837CBAEE-AB1C-4848-ABBC-CC99E1A2C0BF}"/>
              </a:ext>
            </a:extLst>
          </p:cNvPr>
          <p:cNvGraphicFramePr>
            <a:graphicFrameLocks noGrp="1"/>
          </p:cNvGraphicFramePr>
          <p:nvPr/>
        </p:nvGraphicFramePr>
        <p:xfrm>
          <a:off x="1615150" y="5087157"/>
          <a:ext cx="1647826" cy="26408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8000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22592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296035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244025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257174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88027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880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637074"/>
                  </a:ext>
                </a:extLst>
              </a:tr>
              <a:tr h="880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372548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2C05C248-4A11-3D43-8F65-9560BA1613F1}"/>
              </a:ext>
            </a:extLst>
          </p:cNvPr>
          <p:cNvGraphicFramePr>
            <a:graphicFrameLocks noGrp="1"/>
          </p:cNvGraphicFramePr>
          <p:nvPr/>
        </p:nvGraphicFramePr>
        <p:xfrm>
          <a:off x="3710650" y="5125257"/>
          <a:ext cx="1703875" cy="2463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143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53243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697718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909848"/>
                  </a:ext>
                </a:extLst>
              </a:tr>
            </a:tbl>
          </a:graphicData>
        </a:graphic>
      </p:graphicFrame>
      <p:graphicFrame>
        <p:nvGraphicFramePr>
          <p:cNvPr id="23" name="Table 4">
            <a:extLst>
              <a:ext uri="{FF2B5EF4-FFF2-40B4-BE49-F238E27FC236}">
                <a16:creationId xmlns:a16="http://schemas.microsoft.com/office/drawing/2014/main" id="{C06A3F10-2D82-9C4C-940A-A6520B5141D5}"/>
              </a:ext>
            </a:extLst>
          </p:cNvPr>
          <p:cNvGraphicFramePr>
            <a:graphicFrameLocks noGrp="1"/>
          </p:cNvGraphicFramePr>
          <p:nvPr/>
        </p:nvGraphicFramePr>
        <p:xfrm>
          <a:off x="5877591" y="5134782"/>
          <a:ext cx="1703875" cy="2463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143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53243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92559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607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2EE73C06-52BF-B246-BB0A-65EEA2F1139E}"/>
              </a:ext>
            </a:extLst>
          </p:cNvPr>
          <p:cNvSpPr txBox="1"/>
          <p:nvPr/>
        </p:nvSpPr>
        <p:spPr>
          <a:xfrm>
            <a:off x="734089" y="6161896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Attr1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5FD03F72-1AB5-564E-B7E2-9AB3E3AFA567}"/>
              </a:ext>
            </a:extLst>
          </p:cNvPr>
          <p:cNvGraphicFramePr>
            <a:graphicFrameLocks noGrp="1"/>
          </p:cNvGraphicFramePr>
          <p:nvPr/>
        </p:nvGraphicFramePr>
        <p:xfrm>
          <a:off x="3420138" y="2304271"/>
          <a:ext cx="2343150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0063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585787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3946909593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330191507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&lt;3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≥3,</a:t>
                      </a:r>
                    </a:p>
                    <a:p>
                      <a:r>
                        <a:rPr lang="en-US" dirty="0"/>
                        <a:t>&lt;5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≥5,</a:t>
                      </a:r>
                    </a:p>
                    <a:p>
                      <a:r>
                        <a:rPr lang="en-US" dirty="0"/>
                        <a:t>&lt;7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≥8,</a:t>
                      </a:r>
                    </a:p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59EE440E-6F3B-A14D-A7E6-B58DFCBD92C3}"/>
              </a:ext>
            </a:extLst>
          </p:cNvPr>
          <p:cNvGraphicFramePr>
            <a:graphicFrameLocks noGrp="1"/>
          </p:cNvGraphicFramePr>
          <p:nvPr/>
        </p:nvGraphicFramePr>
        <p:xfrm>
          <a:off x="1300825" y="3228196"/>
          <a:ext cx="2105026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6420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317196">
                  <a:extLst>
                    <a:ext uri="{9D8B030D-6E8A-4147-A177-3AD203B41FA5}">
                      <a16:colId xmlns:a16="http://schemas.microsoft.com/office/drawing/2014/main" val="3946909593"/>
                    </a:ext>
                  </a:extLst>
                </a:gridCol>
                <a:gridCol w="528659">
                  <a:extLst>
                    <a:ext uri="{9D8B030D-6E8A-4147-A177-3AD203B41FA5}">
                      <a16:colId xmlns:a16="http://schemas.microsoft.com/office/drawing/2014/main" val="3301915073"/>
                    </a:ext>
                  </a:extLst>
                </a:gridCol>
                <a:gridCol w="528659">
                  <a:extLst>
                    <a:ext uri="{9D8B030D-6E8A-4147-A177-3AD203B41FA5}">
                      <a16:colId xmlns:a16="http://schemas.microsoft.com/office/drawing/2014/main" val="35005379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B1E10EB-F459-844E-B5E7-73545F9C1C1A}"/>
              </a:ext>
            </a:extLst>
          </p:cNvPr>
          <p:cNvCxnSpPr>
            <a:endCxn id="26" idx="0"/>
          </p:cNvCxnSpPr>
          <p:nvPr/>
        </p:nvCxnSpPr>
        <p:spPr>
          <a:xfrm flipH="1">
            <a:off x="2353338" y="2875771"/>
            <a:ext cx="1381126" cy="352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C4CC1A0-650E-C94F-9410-013D105D8760}"/>
              </a:ext>
            </a:extLst>
          </p:cNvPr>
          <p:cNvCxnSpPr>
            <a:cxnSpLocks/>
          </p:cNvCxnSpPr>
          <p:nvPr/>
        </p:nvCxnSpPr>
        <p:spPr>
          <a:xfrm>
            <a:off x="1462751" y="3833033"/>
            <a:ext cx="890587" cy="12541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4323BC5-4D78-0846-92FD-A10EA6798301}"/>
              </a:ext>
            </a:extLst>
          </p:cNvPr>
          <p:cNvCxnSpPr>
            <a:cxnSpLocks/>
          </p:cNvCxnSpPr>
          <p:nvPr/>
        </p:nvCxnSpPr>
        <p:spPr>
          <a:xfrm>
            <a:off x="1834226" y="3875896"/>
            <a:ext cx="816377" cy="1211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629ED99-4FC3-3341-ABB2-9013D89080F0}"/>
              </a:ext>
            </a:extLst>
          </p:cNvPr>
          <p:cNvCxnSpPr>
            <a:cxnSpLocks/>
          </p:cNvCxnSpPr>
          <p:nvPr/>
        </p:nvCxnSpPr>
        <p:spPr>
          <a:xfrm>
            <a:off x="2177126" y="3861608"/>
            <a:ext cx="716545" cy="12255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898BE9E-8731-7840-ABB0-C71570B34B00}"/>
              </a:ext>
            </a:extLst>
          </p:cNvPr>
          <p:cNvCxnSpPr>
            <a:cxnSpLocks/>
          </p:cNvCxnSpPr>
          <p:nvPr/>
        </p:nvCxnSpPr>
        <p:spPr>
          <a:xfrm>
            <a:off x="2562889" y="3861608"/>
            <a:ext cx="557212" cy="12255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A33CD93-70EC-594D-9E07-1D34A3B080B8}"/>
              </a:ext>
            </a:extLst>
          </p:cNvPr>
          <p:cNvCxnSpPr>
            <a:cxnSpLocks/>
          </p:cNvCxnSpPr>
          <p:nvPr/>
        </p:nvCxnSpPr>
        <p:spPr>
          <a:xfrm>
            <a:off x="3120101" y="3890183"/>
            <a:ext cx="1100137" cy="12398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0C617749-EC89-A34E-AAC9-A60D232E6731}"/>
              </a:ext>
            </a:extLst>
          </p:cNvPr>
          <p:cNvGraphicFramePr>
            <a:graphicFrameLocks noGrp="1"/>
          </p:cNvGraphicFramePr>
          <p:nvPr/>
        </p:nvGraphicFramePr>
        <p:xfrm>
          <a:off x="3710650" y="3209146"/>
          <a:ext cx="745247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A721146E-2CD2-C941-BFBF-7EE42FB02D8D}"/>
              </a:ext>
            </a:extLst>
          </p:cNvPr>
          <p:cNvGraphicFramePr>
            <a:graphicFrameLocks noGrp="1"/>
          </p:cNvGraphicFramePr>
          <p:nvPr/>
        </p:nvGraphicFramePr>
        <p:xfrm>
          <a:off x="4806025" y="3204384"/>
          <a:ext cx="745247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7253983E-C436-8040-9D36-794625A5DD44}"/>
              </a:ext>
            </a:extLst>
          </p:cNvPr>
          <p:cNvSpPr txBox="1"/>
          <p:nvPr/>
        </p:nvSpPr>
        <p:spPr>
          <a:xfrm>
            <a:off x="729326" y="6971521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Attrn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7636A9-8E18-1447-9C69-0CF2F60B09BE}"/>
              </a:ext>
            </a:extLst>
          </p:cNvPr>
          <p:cNvSpPr txBox="1"/>
          <p:nvPr/>
        </p:nvSpPr>
        <p:spPr>
          <a:xfrm rot="16200000">
            <a:off x="314988" y="6171421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0B6BC080-E58A-C541-B365-AA74A71399E9}"/>
              </a:ext>
            </a:extLst>
          </p:cNvPr>
          <p:cNvGraphicFramePr>
            <a:graphicFrameLocks noGrp="1"/>
          </p:cNvGraphicFramePr>
          <p:nvPr/>
        </p:nvGraphicFramePr>
        <p:xfrm>
          <a:off x="5901400" y="3185334"/>
          <a:ext cx="904514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4242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295136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295136">
                  <a:extLst>
                    <a:ext uri="{9D8B030D-6E8A-4147-A177-3AD203B41FA5}">
                      <a16:colId xmlns:a16="http://schemas.microsoft.com/office/drawing/2014/main" val="376006907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D7609B38-101B-AC4C-983F-5D85906799C0}"/>
              </a:ext>
            </a:extLst>
          </p:cNvPr>
          <p:cNvSpPr txBox="1">
            <a:spLocks/>
          </p:cNvSpPr>
          <p:nvPr/>
        </p:nvSpPr>
        <p:spPr bwMode="auto">
          <a:xfrm>
            <a:off x="457200" y="1392708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Order pages on disk in index order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844E386-B2DF-114E-82E7-F032B56E84D3}"/>
              </a:ext>
            </a:extLst>
          </p:cNvPr>
          <p:cNvSpPr txBox="1"/>
          <p:nvPr/>
        </p:nvSpPr>
        <p:spPr>
          <a:xfrm>
            <a:off x="7470014" y="2477571"/>
            <a:ext cx="127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Index File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95EEB8-AD91-BA43-B0CB-10EFABDC5FA2}"/>
              </a:ext>
            </a:extLst>
          </p:cNvPr>
          <p:cNvSpPr txBox="1"/>
          <p:nvPr/>
        </p:nvSpPr>
        <p:spPr>
          <a:xfrm>
            <a:off x="7763163" y="5439608"/>
            <a:ext cx="127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Heap File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BC2B30-A66B-724D-BBBB-E250732C7629}"/>
              </a:ext>
            </a:extLst>
          </p:cNvPr>
          <p:cNvSpPr txBox="1"/>
          <p:nvPr/>
        </p:nvSpPr>
        <p:spPr>
          <a:xfrm>
            <a:off x="3961549" y="4235701"/>
            <a:ext cx="4788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Per record random I/O  </a:t>
            </a:r>
            <a:r>
              <a:rPr lang="en-US" i="1" dirty="0">
                <a:sym typeface="Wingdings" pitchFamily="2" charset="2"/>
              </a:rPr>
              <a:t> per page random I/O </a:t>
            </a:r>
            <a:r>
              <a:rPr lang="en-US" i="1" dirty="0"/>
              <a:t>for index scans on Attr1 (but only Attr1!)</a:t>
            </a:r>
          </a:p>
        </p:txBody>
      </p:sp>
    </p:spTree>
    <p:extLst>
      <p:ext uri="{BB962C8B-B14F-4D97-AF65-F5344CB8AC3E}">
        <p14:creationId xmlns:p14="http://schemas.microsoft.com/office/powerpoint/2010/main" val="1406069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0B9A8D-17A2-2AC0-0229-134395380478}"/>
              </a:ext>
            </a:extLst>
          </p:cNvPr>
          <p:cNvSpPr/>
          <p:nvPr/>
        </p:nvSpPr>
        <p:spPr>
          <a:xfrm>
            <a:off x="2478802" y="1250601"/>
            <a:ext cx="1576762" cy="3852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Project(hf)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F301EEF-F78D-693D-42F3-2AF89712691A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flipH="1">
            <a:off x="2110378" y="1635882"/>
            <a:ext cx="1156805" cy="327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2BB999C-0526-17DE-9FF0-C3466E165663}"/>
              </a:ext>
            </a:extLst>
          </p:cNvPr>
          <p:cNvSpPr/>
          <p:nvPr/>
        </p:nvSpPr>
        <p:spPr>
          <a:xfrm>
            <a:off x="1389903" y="1963863"/>
            <a:ext cx="1440950" cy="3852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f()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66B69D5-5973-399E-48B0-79B37446971E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1389902" y="1443242"/>
            <a:ext cx="10889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61CD68D-1A03-D30E-7F66-C2679987AB98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1274799" y="1711201"/>
            <a:ext cx="835579" cy="252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6B9F2EB-9078-EFD9-DC7B-533071897AAC}"/>
              </a:ext>
            </a:extLst>
          </p:cNvPr>
          <p:cNvSpPr txBox="1"/>
          <p:nvPr/>
        </p:nvSpPr>
        <p:spPr>
          <a:xfrm>
            <a:off x="1490556" y="1201679"/>
            <a:ext cx="9882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Iterator()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19A0CD-8218-5F4B-17FA-2807111E13CC}"/>
              </a:ext>
            </a:extLst>
          </p:cNvPr>
          <p:cNvGrpSpPr/>
          <p:nvPr/>
        </p:nvGrpSpPr>
        <p:grpSpPr>
          <a:xfrm>
            <a:off x="2110378" y="2349144"/>
            <a:ext cx="1486702" cy="435860"/>
            <a:chOff x="2813837" y="1989192"/>
            <a:chExt cx="1982269" cy="581146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745B5F8-5EAA-13AB-3967-C2889B6A45EC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2813837" y="1989192"/>
              <a:ext cx="959991" cy="5811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40D970A-BA26-828F-2500-97949E5762F6}"/>
                </a:ext>
              </a:extLst>
            </p:cNvPr>
            <p:cNvSpPr txBox="1"/>
            <p:nvPr/>
          </p:nvSpPr>
          <p:spPr>
            <a:xfrm>
              <a:off x="3478445" y="2098535"/>
              <a:ext cx="1317661" cy="4103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i="1" dirty="0"/>
                <a:t>Iterator()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3D261CB6-1BAF-3B3F-6445-DD225AF67E85}"/>
              </a:ext>
            </a:extLst>
          </p:cNvPr>
          <p:cNvSpPr/>
          <p:nvPr/>
        </p:nvSpPr>
        <p:spPr>
          <a:xfrm>
            <a:off x="1343187" y="3606144"/>
            <a:ext cx="1440950" cy="3852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f2()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A6775BF-6585-676A-818C-B80AC7C9F255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2063662" y="3170284"/>
            <a:ext cx="766709" cy="435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885AD63-ABCB-2124-281B-C476FB13C1CD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794166" y="2346754"/>
            <a:ext cx="269496" cy="1259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B8D3D0E3-4EFB-6592-8E18-4E347092F710}"/>
              </a:ext>
            </a:extLst>
          </p:cNvPr>
          <p:cNvSpPr txBox="1">
            <a:spLocks/>
          </p:cNvSpPr>
          <p:nvPr/>
        </p:nvSpPr>
        <p:spPr bwMode="auto">
          <a:xfrm>
            <a:off x="6331130" y="-18136"/>
            <a:ext cx="2812869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/>
              <a:t>Example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CC96B1-90FF-57E9-5CAD-86C352257DC0}"/>
              </a:ext>
            </a:extLst>
          </p:cNvPr>
          <p:cNvSpPr/>
          <p:nvPr/>
        </p:nvSpPr>
        <p:spPr>
          <a:xfrm>
            <a:off x="2063662" y="2785004"/>
            <a:ext cx="1533418" cy="38528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hf:</a:t>
            </a:r>
            <a:r>
              <a:rPr lang="en-US" sz="1600" i="1" dirty="0" err="1"/>
              <a:t>HeapFile</a:t>
            </a:r>
            <a:endParaRPr lang="en-US" sz="1600" i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B9A644-CB65-A534-BF17-A46C961D188D}"/>
              </a:ext>
            </a:extLst>
          </p:cNvPr>
          <p:cNvSpPr/>
          <p:nvPr/>
        </p:nvSpPr>
        <p:spPr>
          <a:xfrm>
            <a:off x="4612937" y="2785004"/>
            <a:ext cx="1533418" cy="38528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bp:</a:t>
            </a:r>
            <a:r>
              <a:rPr lang="en-US" sz="1600" i="1" dirty="0" err="1"/>
              <a:t>BufferPool</a:t>
            </a:r>
            <a:endParaRPr lang="en-US" sz="1600" i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1D290B-FDC0-0311-0EB3-E02B890B6423}"/>
              </a:ext>
            </a:extLst>
          </p:cNvPr>
          <p:cNvSpPr/>
          <p:nvPr/>
        </p:nvSpPr>
        <p:spPr>
          <a:xfrm>
            <a:off x="6233846" y="2567074"/>
            <a:ext cx="539393" cy="82114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8C9DBC-4EE4-3A36-1275-D7652B11B050}"/>
              </a:ext>
            </a:extLst>
          </p:cNvPr>
          <p:cNvSpPr txBox="1"/>
          <p:nvPr/>
        </p:nvSpPr>
        <p:spPr>
          <a:xfrm>
            <a:off x="5878463" y="2259297"/>
            <a:ext cx="1250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 err="1"/>
              <a:t>pageCache</a:t>
            </a:r>
            <a:endParaRPr lang="en-US" sz="1400" i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3EAC531-110E-E626-FE1E-29057CC02DC0}"/>
              </a:ext>
            </a:extLst>
          </p:cNvPr>
          <p:cNvSpPr/>
          <p:nvPr/>
        </p:nvSpPr>
        <p:spPr>
          <a:xfrm>
            <a:off x="603929" y="1064291"/>
            <a:ext cx="785973" cy="75790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314988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DCA90-7ADA-8645-B415-E0F94169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Benefit of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07C27-417E-4C4D-9E5C-69B66F7A4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Consider an SSD with 100 </a:t>
            </a:r>
            <a:r>
              <a:rPr lang="en-US" dirty="0" err="1"/>
              <a:t>usec</a:t>
            </a:r>
            <a:r>
              <a:rPr lang="en-US" dirty="0"/>
              <a:t> latency, 1 GB/sec BW</a:t>
            </a:r>
          </a:p>
          <a:p>
            <a:r>
              <a:rPr lang="en-US" dirty="0"/>
              <a:t>Query accesses B bytes, R bytes per record, whole table is T bytes</a:t>
            </a:r>
          </a:p>
          <a:p>
            <a:r>
              <a:rPr lang="en-US" b="1" dirty="0"/>
              <a:t>Pages are P bytes</a:t>
            </a:r>
          </a:p>
          <a:p>
            <a:r>
              <a:rPr lang="en-US" dirty="0"/>
              <a:t>Seq scan time S = T / 1GB/sec</a:t>
            </a:r>
          </a:p>
          <a:p>
            <a:r>
              <a:rPr lang="en-US" dirty="0"/>
              <a:t>Clustered index access time = 100 </a:t>
            </a:r>
            <a:r>
              <a:rPr lang="en-US" dirty="0" err="1"/>
              <a:t>usec</a:t>
            </a:r>
            <a:r>
              <a:rPr lang="en-US" dirty="0"/>
              <a:t> * B/P</a:t>
            </a:r>
            <a:r>
              <a:rPr lang="en-US" strike="sngStrike" dirty="0">
                <a:solidFill>
                  <a:srgbClr val="FF0000"/>
                </a:solidFill>
              </a:rPr>
              <a:t>R</a:t>
            </a:r>
            <a:r>
              <a:rPr lang="en-US" dirty="0"/>
              <a:t> + B / 1GB/sec</a:t>
            </a:r>
          </a:p>
          <a:p>
            <a:r>
              <a:rPr lang="en-US" dirty="0"/>
              <a:t>Suppose R is 100 bytes, T is 10 GB, </a:t>
            </a:r>
            <a:r>
              <a:rPr lang="en-US" b="1" dirty="0"/>
              <a:t>P is 1 MB</a:t>
            </a:r>
          </a:p>
          <a:p>
            <a:endParaRPr lang="en-US" dirty="0"/>
          </a:p>
          <a:p>
            <a:r>
              <a:rPr lang="en-US" dirty="0"/>
              <a:t>When is it cheaper to scan than do random lookups via clustered index?  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/>
              <a:t>100x10</a:t>
            </a:r>
            <a:r>
              <a:rPr lang="en-US" baseline="30000" dirty="0"/>
              <a:t>-6</a:t>
            </a:r>
            <a:r>
              <a:rPr lang="en-US" dirty="0"/>
              <a:t> * B / </a:t>
            </a:r>
            <a:r>
              <a:rPr lang="en-US" b="1" dirty="0"/>
              <a:t>1x10</a:t>
            </a:r>
            <a:r>
              <a:rPr lang="en-US" b="1" baseline="30000" dirty="0"/>
              <a:t>6</a:t>
            </a:r>
            <a:r>
              <a:rPr lang="en-US" dirty="0"/>
              <a:t> + B/1x10</a:t>
            </a:r>
            <a:r>
              <a:rPr lang="en-US" baseline="30000" dirty="0"/>
              <a:t>9</a:t>
            </a:r>
            <a:r>
              <a:rPr lang="en-US" dirty="0"/>
              <a:t> &gt; 10x10</a:t>
            </a:r>
            <a:r>
              <a:rPr lang="en-US" baseline="30000" dirty="0"/>
              <a:t>9</a:t>
            </a:r>
            <a:r>
              <a:rPr lang="en-US" dirty="0"/>
              <a:t> / 1x10</a:t>
            </a:r>
            <a:r>
              <a:rPr lang="en-US" baseline="30000" dirty="0"/>
              <a:t>9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1x10</a:t>
            </a:r>
            <a:r>
              <a:rPr lang="en-US" baseline="30000" dirty="0"/>
              <a:t>-12</a:t>
            </a:r>
            <a:r>
              <a:rPr lang="en-US" dirty="0"/>
              <a:t>B + 1x10</a:t>
            </a:r>
            <a:r>
              <a:rPr lang="en-US" baseline="30000" dirty="0"/>
              <a:t>-9</a:t>
            </a:r>
            <a:r>
              <a:rPr lang="en-US" dirty="0"/>
              <a:t>B &gt; 10</a:t>
            </a:r>
          </a:p>
          <a:p>
            <a:pPr marL="457200" lvl="1" indent="0">
              <a:buNone/>
            </a:pPr>
            <a:r>
              <a:rPr lang="en-US" dirty="0"/>
              <a:t>B &gt; 9.99x10</a:t>
            </a:r>
            <a:r>
              <a:rPr lang="en-US" baseline="30000" dirty="0"/>
              <a:t>9</a:t>
            </a:r>
          </a:p>
          <a:p>
            <a:pPr marL="457200" lvl="1" indent="0">
              <a:buNone/>
            </a:pPr>
            <a:br>
              <a:rPr lang="en-US" baseline="30000" dirty="0"/>
            </a:br>
            <a:endParaRPr lang="en-US" baseline="30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283BCB-D05D-BF49-ACA3-B49A475C059B}"/>
              </a:ext>
            </a:extLst>
          </p:cNvPr>
          <p:cNvSpPr/>
          <p:nvPr/>
        </p:nvSpPr>
        <p:spPr>
          <a:xfrm>
            <a:off x="457200" y="5461257"/>
            <a:ext cx="5120640" cy="95410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aseline="30000" dirty="0"/>
              <a:t>For scans of larger than 9.9 GB, cheaper to</a:t>
            </a:r>
            <a:r>
              <a:rPr lang="en-US" sz="2800" dirty="0"/>
              <a:t> </a:t>
            </a:r>
            <a:r>
              <a:rPr lang="en-US" sz="2800" baseline="30000" dirty="0"/>
              <a:t>scan entire 10 GB table than to use</a:t>
            </a:r>
            <a:r>
              <a:rPr lang="en-US" sz="2800" dirty="0"/>
              <a:t> </a:t>
            </a:r>
            <a:r>
              <a:rPr lang="en-US" sz="2800" b="1" baseline="30000" dirty="0"/>
              <a:t>clustered</a:t>
            </a:r>
            <a:r>
              <a:rPr lang="en-US" sz="2800" baseline="30000" dirty="0"/>
              <a:t> index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662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641DBCF-2952-5AE5-2791-2D79D68FFEF2}"/>
              </a:ext>
            </a:extLst>
          </p:cNvPr>
          <p:cNvSpPr/>
          <p:nvPr/>
        </p:nvSpPr>
        <p:spPr>
          <a:xfrm>
            <a:off x="2063662" y="2785004"/>
            <a:ext cx="1533418" cy="38528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hf:</a:t>
            </a:r>
            <a:r>
              <a:rPr lang="en-US" sz="1600" i="1" dirty="0" err="1"/>
              <a:t>HeapFile</a:t>
            </a:r>
            <a:endParaRPr lang="en-US" sz="1600" i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D6E033-7361-110E-75B4-AB33E20E0243}"/>
              </a:ext>
            </a:extLst>
          </p:cNvPr>
          <p:cNvSpPr/>
          <p:nvPr/>
        </p:nvSpPr>
        <p:spPr>
          <a:xfrm>
            <a:off x="4612937" y="2785004"/>
            <a:ext cx="1533418" cy="38528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bp:</a:t>
            </a:r>
            <a:r>
              <a:rPr lang="en-US" sz="1600" i="1" dirty="0" err="1"/>
              <a:t>BufferPool</a:t>
            </a:r>
            <a:endParaRPr lang="en-US" sz="1600" i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1642D9-FEF5-FB9B-E159-579DEF83A2E7}"/>
              </a:ext>
            </a:extLst>
          </p:cNvPr>
          <p:cNvSpPr/>
          <p:nvPr/>
        </p:nvSpPr>
        <p:spPr>
          <a:xfrm>
            <a:off x="6233846" y="2567074"/>
            <a:ext cx="539393" cy="82114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54B9D0-AA30-E3A5-ED5D-FDD340278149}"/>
              </a:ext>
            </a:extLst>
          </p:cNvPr>
          <p:cNvSpPr txBox="1"/>
          <p:nvPr/>
        </p:nvSpPr>
        <p:spPr>
          <a:xfrm>
            <a:off x="5878463" y="2259297"/>
            <a:ext cx="1250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 err="1"/>
              <a:t>pageCache</a:t>
            </a:r>
            <a:endParaRPr lang="en-US" sz="14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0B9A8D-17A2-2AC0-0229-134395380478}"/>
              </a:ext>
            </a:extLst>
          </p:cNvPr>
          <p:cNvSpPr/>
          <p:nvPr/>
        </p:nvSpPr>
        <p:spPr>
          <a:xfrm>
            <a:off x="2478802" y="1250601"/>
            <a:ext cx="1576762" cy="3852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Project(hf)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F301EEF-F78D-693D-42F3-2AF89712691A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flipH="1">
            <a:off x="2110378" y="1635882"/>
            <a:ext cx="1156805" cy="327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2BB999C-0526-17DE-9FF0-C3466E165663}"/>
              </a:ext>
            </a:extLst>
          </p:cNvPr>
          <p:cNvSpPr/>
          <p:nvPr/>
        </p:nvSpPr>
        <p:spPr>
          <a:xfrm>
            <a:off x="1389903" y="1963863"/>
            <a:ext cx="1440950" cy="3852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f()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66B69D5-5973-399E-48B0-79B37446971E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1389902" y="1443242"/>
            <a:ext cx="10889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61CD68D-1A03-D30E-7F66-C2679987AB98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1274799" y="1711201"/>
            <a:ext cx="835579" cy="252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6B9F2EB-9078-EFD9-DC7B-533071897AAC}"/>
              </a:ext>
            </a:extLst>
          </p:cNvPr>
          <p:cNvSpPr txBox="1"/>
          <p:nvPr/>
        </p:nvSpPr>
        <p:spPr>
          <a:xfrm>
            <a:off x="1490556" y="1201679"/>
            <a:ext cx="9882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Iterator()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19A0CD-8218-5F4B-17FA-2807111E13CC}"/>
              </a:ext>
            </a:extLst>
          </p:cNvPr>
          <p:cNvGrpSpPr/>
          <p:nvPr/>
        </p:nvGrpSpPr>
        <p:grpSpPr>
          <a:xfrm>
            <a:off x="2110378" y="2349144"/>
            <a:ext cx="1486702" cy="435860"/>
            <a:chOff x="2813837" y="1989192"/>
            <a:chExt cx="1982269" cy="581146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745B5F8-5EAA-13AB-3967-C2889B6A45EC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2813837" y="1989192"/>
              <a:ext cx="959991" cy="5811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40D970A-BA26-828F-2500-97949E5762F6}"/>
                </a:ext>
              </a:extLst>
            </p:cNvPr>
            <p:cNvSpPr txBox="1"/>
            <p:nvPr/>
          </p:nvSpPr>
          <p:spPr>
            <a:xfrm>
              <a:off x="3478445" y="2098535"/>
              <a:ext cx="1317661" cy="4103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i="1" dirty="0"/>
                <a:t>Iterator()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3D261CB6-1BAF-3B3F-6445-DD225AF67E85}"/>
              </a:ext>
            </a:extLst>
          </p:cNvPr>
          <p:cNvSpPr/>
          <p:nvPr/>
        </p:nvSpPr>
        <p:spPr>
          <a:xfrm>
            <a:off x="1343187" y="3606144"/>
            <a:ext cx="1440950" cy="3852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f2()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A6775BF-6585-676A-818C-B80AC7C9F255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2063662" y="3170284"/>
            <a:ext cx="766709" cy="435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ABF09A4-05E7-F7A0-C14A-3721C9DBC8AA}"/>
              </a:ext>
            </a:extLst>
          </p:cNvPr>
          <p:cNvCxnSpPr>
            <a:cxnSpLocks/>
            <a:stCxn id="31" idx="3"/>
          </p:cNvCxnSpPr>
          <p:nvPr/>
        </p:nvCxnSpPr>
        <p:spPr>
          <a:xfrm flipV="1">
            <a:off x="2784137" y="3170285"/>
            <a:ext cx="2595509" cy="62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EFB6696-F439-2681-D0DF-F45A47D4DA08}"/>
              </a:ext>
            </a:extLst>
          </p:cNvPr>
          <p:cNvSpPr txBox="1"/>
          <p:nvPr/>
        </p:nvSpPr>
        <p:spPr>
          <a:xfrm>
            <a:off x="3061539" y="3273326"/>
            <a:ext cx="1071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GetPage</a:t>
            </a:r>
            <a:r>
              <a:rPr lang="en-US" sz="1400" i="1" dirty="0"/>
              <a:t>()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640DBD2-5708-4DB4-3A29-0519847C6632}"/>
              </a:ext>
            </a:extLst>
          </p:cNvPr>
          <p:cNvGrpSpPr/>
          <p:nvPr/>
        </p:nvGrpSpPr>
        <p:grpSpPr>
          <a:xfrm>
            <a:off x="3597080" y="2658466"/>
            <a:ext cx="1110290" cy="319178"/>
            <a:chOff x="4796106" y="2401622"/>
            <a:chExt cx="1480387" cy="42557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CEE70A6-1655-61BF-F4C6-67C832CDD340}"/>
                </a:ext>
              </a:extLst>
            </p:cNvPr>
            <p:cNvSpPr txBox="1"/>
            <p:nvPr/>
          </p:nvSpPr>
          <p:spPr>
            <a:xfrm>
              <a:off x="4848385" y="2401622"/>
              <a:ext cx="1428108" cy="410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/>
                <a:t>readPage</a:t>
              </a:r>
              <a:r>
                <a:rPr lang="en-US" sz="1400" i="1" dirty="0"/>
                <a:t>()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C9215FFD-8F53-760E-7F02-F15896B252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106" y="2827192"/>
              <a:ext cx="135447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Folded Corner 51">
            <a:extLst>
              <a:ext uri="{FF2B5EF4-FFF2-40B4-BE49-F238E27FC236}">
                <a16:creationId xmlns:a16="http://schemas.microsoft.com/office/drawing/2014/main" id="{5B8A2FAB-3D5C-7E15-992D-79CB9FE2024E}"/>
              </a:ext>
            </a:extLst>
          </p:cNvPr>
          <p:cNvSpPr/>
          <p:nvPr/>
        </p:nvSpPr>
        <p:spPr>
          <a:xfrm>
            <a:off x="6365403" y="2670115"/>
            <a:ext cx="261429" cy="307530"/>
          </a:xfrm>
          <a:prstGeom prst="folded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E97113-B7CE-9ECF-BAB9-B617C72D1139}"/>
              </a:ext>
            </a:extLst>
          </p:cNvPr>
          <p:cNvGrpSpPr/>
          <p:nvPr/>
        </p:nvGrpSpPr>
        <p:grpSpPr>
          <a:xfrm>
            <a:off x="2830371" y="3252292"/>
            <a:ext cx="2636767" cy="645190"/>
            <a:chOff x="3773827" y="3193389"/>
            <a:chExt cx="3515689" cy="860253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46EED5B3-4004-62B9-7D72-EE1B565621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73827" y="3193389"/>
              <a:ext cx="3515689" cy="8602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D86ED56-3309-A1B3-E690-1D7D0034AB43}"/>
                </a:ext>
              </a:extLst>
            </p:cNvPr>
            <p:cNvSpPr txBox="1"/>
            <p:nvPr/>
          </p:nvSpPr>
          <p:spPr>
            <a:xfrm>
              <a:off x="5612901" y="3532049"/>
              <a:ext cx="320960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p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E8872B3-05C9-3699-7728-4D70DF1C70E9}"/>
              </a:ext>
            </a:extLst>
          </p:cNvPr>
          <p:cNvGrpSpPr/>
          <p:nvPr/>
        </p:nvGrpSpPr>
        <p:grpSpPr>
          <a:xfrm>
            <a:off x="3643796" y="3031784"/>
            <a:ext cx="969141" cy="369332"/>
            <a:chOff x="4858394" y="2899380"/>
            <a:chExt cx="1292188" cy="492443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1A51A1D6-DE64-8C49-CABB-B629E137C4C7}"/>
                </a:ext>
              </a:extLst>
            </p:cNvPr>
            <p:cNvCxnSpPr>
              <a:cxnSpLocks/>
            </p:cNvCxnSpPr>
            <p:nvPr/>
          </p:nvCxnSpPr>
          <p:spPr>
            <a:xfrm>
              <a:off x="4858394" y="2964581"/>
              <a:ext cx="12921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90D83F3-C5A6-F326-B89D-86DC1EE7656C}"/>
                </a:ext>
              </a:extLst>
            </p:cNvPr>
            <p:cNvSpPr txBox="1"/>
            <p:nvPr/>
          </p:nvSpPr>
          <p:spPr>
            <a:xfrm>
              <a:off x="5306497" y="2899380"/>
              <a:ext cx="32096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p</a:t>
              </a:r>
            </a:p>
          </p:txBody>
        </p:sp>
      </p:grpSp>
      <p:sp>
        <p:nvSpPr>
          <p:cNvPr id="63" name="Folded Corner 62">
            <a:extLst>
              <a:ext uri="{FF2B5EF4-FFF2-40B4-BE49-F238E27FC236}">
                <a16:creationId xmlns:a16="http://schemas.microsoft.com/office/drawing/2014/main" id="{F9CFA30B-A24B-6F08-099C-DCD23C755FE5}"/>
              </a:ext>
            </a:extLst>
          </p:cNvPr>
          <p:cNvSpPr/>
          <p:nvPr/>
        </p:nvSpPr>
        <p:spPr>
          <a:xfrm>
            <a:off x="2548553" y="4042901"/>
            <a:ext cx="402699" cy="382032"/>
          </a:xfrm>
          <a:prstGeom prst="folded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&amp;p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885AD63-ABCB-2124-281B-C476FB13C1CD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794166" y="2346754"/>
            <a:ext cx="269496" cy="1259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n 11">
            <a:extLst>
              <a:ext uri="{FF2B5EF4-FFF2-40B4-BE49-F238E27FC236}">
                <a16:creationId xmlns:a16="http://schemas.microsoft.com/office/drawing/2014/main" id="{4BCBA952-5BD1-ACF1-B9CD-857A22803944}"/>
              </a:ext>
            </a:extLst>
          </p:cNvPr>
          <p:cNvSpPr/>
          <p:nvPr/>
        </p:nvSpPr>
        <p:spPr>
          <a:xfrm>
            <a:off x="2001804" y="2638957"/>
            <a:ext cx="269496" cy="384451"/>
          </a:xfrm>
          <a:prstGeom prst="can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4297FFB-7E39-686B-3FD9-10F0BF165A26}"/>
              </a:ext>
            </a:extLst>
          </p:cNvPr>
          <p:cNvSpPr txBox="1">
            <a:spLocks/>
          </p:cNvSpPr>
          <p:nvPr/>
        </p:nvSpPr>
        <p:spPr bwMode="auto">
          <a:xfrm>
            <a:off x="6331130" y="-18136"/>
            <a:ext cx="2812869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/>
              <a:t>Example</a:t>
            </a:r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E5CD30C-6853-F240-F81C-32EE352628DC}"/>
              </a:ext>
            </a:extLst>
          </p:cNvPr>
          <p:cNvSpPr/>
          <p:nvPr/>
        </p:nvSpPr>
        <p:spPr>
          <a:xfrm>
            <a:off x="603929" y="1064291"/>
            <a:ext cx="785973" cy="75790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90553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2" grpId="0" animBg="1"/>
      <p:bldP spid="63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0B9A8D-17A2-2AC0-0229-134395380478}"/>
              </a:ext>
            </a:extLst>
          </p:cNvPr>
          <p:cNvSpPr/>
          <p:nvPr/>
        </p:nvSpPr>
        <p:spPr>
          <a:xfrm>
            <a:off x="2478802" y="1250601"/>
            <a:ext cx="1576762" cy="3852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Project(hf)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F301EEF-F78D-693D-42F3-2AF89712691A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flipH="1">
            <a:off x="2110378" y="1635882"/>
            <a:ext cx="1156805" cy="327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2BB999C-0526-17DE-9FF0-C3466E165663}"/>
              </a:ext>
            </a:extLst>
          </p:cNvPr>
          <p:cNvSpPr/>
          <p:nvPr/>
        </p:nvSpPr>
        <p:spPr>
          <a:xfrm>
            <a:off x="1389903" y="1963863"/>
            <a:ext cx="1440950" cy="3852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f()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66B69D5-5973-399E-48B0-79B37446971E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1389902" y="1443242"/>
            <a:ext cx="10889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61CD68D-1A03-D30E-7F66-C2679987AB98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1274799" y="1711201"/>
            <a:ext cx="835579" cy="252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6B9F2EB-9078-EFD9-DC7B-533071897AAC}"/>
              </a:ext>
            </a:extLst>
          </p:cNvPr>
          <p:cNvSpPr txBox="1"/>
          <p:nvPr/>
        </p:nvSpPr>
        <p:spPr>
          <a:xfrm>
            <a:off x="1490556" y="1201679"/>
            <a:ext cx="9882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Iterator()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19A0CD-8218-5F4B-17FA-2807111E13CC}"/>
              </a:ext>
            </a:extLst>
          </p:cNvPr>
          <p:cNvGrpSpPr/>
          <p:nvPr/>
        </p:nvGrpSpPr>
        <p:grpSpPr>
          <a:xfrm>
            <a:off x="2110378" y="2349144"/>
            <a:ext cx="1486702" cy="435860"/>
            <a:chOff x="2813837" y="1989192"/>
            <a:chExt cx="1982269" cy="581146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745B5F8-5EAA-13AB-3967-C2889B6A45EC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2813837" y="1989192"/>
              <a:ext cx="959991" cy="5811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40D970A-BA26-828F-2500-97949E5762F6}"/>
                </a:ext>
              </a:extLst>
            </p:cNvPr>
            <p:cNvSpPr txBox="1"/>
            <p:nvPr/>
          </p:nvSpPr>
          <p:spPr>
            <a:xfrm>
              <a:off x="3478445" y="2098535"/>
              <a:ext cx="1317661" cy="4103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i="1" dirty="0"/>
                <a:t>Iterator()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3D261CB6-1BAF-3B3F-6445-DD225AF67E85}"/>
              </a:ext>
            </a:extLst>
          </p:cNvPr>
          <p:cNvSpPr/>
          <p:nvPr/>
        </p:nvSpPr>
        <p:spPr>
          <a:xfrm>
            <a:off x="1343187" y="3606144"/>
            <a:ext cx="1440950" cy="3852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f2()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A6775BF-6585-676A-818C-B80AC7C9F255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2063662" y="3170284"/>
            <a:ext cx="766709" cy="435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ABF09A4-05E7-F7A0-C14A-3721C9DBC8AA}"/>
              </a:ext>
            </a:extLst>
          </p:cNvPr>
          <p:cNvCxnSpPr>
            <a:cxnSpLocks/>
            <a:stCxn id="31" idx="3"/>
          </p:cNvCxnSpPr>
          <p:nvPr/>
        </p:nvCxnSpPr>
        <p:spPr>
          <a:xfrm flipV="1">
            <a:off x="2784137" y="3170285"/>
            <a:ext cx="2595509" cy="62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EFB6696-F439-2681-D0DF-F45A47D4DA08}"/>
              </a:ext>
            </a:extLst>
          </p:cNvPr>
          <p:cNvSpPr txBox="1"/>
          <p:nvPr/>
        </p:nvSpPr>
        <p:spPr>
          <a:xfrm>
            <a:off x="3061539" y="3273326"/>
            <a:ext cx="1071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GetPage</a:t>
            </a:r>
            <a:r>
              <a:rPr lang="en-US" sz="1400" i="1" dirty="0"/>
              <a:t>()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CEE70A6-1655-61BF-F4C6-67C832CDD340}"/>
              </a:ext>
            </a:extLst>
          </p:cNvPr>
          <p:cNvSpPr txBox="1"/>
          <p:nvPr/>
        </p:nvSpPr>
        <p:spPr>
          <a:xfrm>
            <a:off x="3636289" y="2658467"/>
            <a:ext cx="1071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readPage</a:t>
            </a:r>
            <a:r>
              <a:rPr lang="en-US" sz="1400" i="1" dirty="0"/>
              <a:t>()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9215FFD-8F53-760E-7F02-F15896B25215}"/>
              </a:ext>
            </a:extLst>
          </p:cNvPr>
          <p:cNvCxnSpPr>
            <a:cxnSpLocks/>
          </p:cNvCxnSpPr>
          <p:nvPr/>
        </p:nvCxnSpPr>
        <p:spPr>
          <a:xfrm flipH="1">
            <a:off x="3597080" y="2977644"/>
            <a:ext cx="10158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A51A1D6-DE64-8C49-CABB-B629E137C4C7}"/>
              </a:ext>
            </a:extLst>
          </p:cNvPr>
          <p:cNvCxnSpPr>
            <a:cxnSpLocks/>
          </p:cNvCxnSpPr>
          <p:nvPr/>
        </p:nvCxnSpPr>
        <p:spPr>
          <a:xfrm>
            <a:off x="3643796" y="3080686"/>
            <a:ext cx="9691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6EED5B3-4004-62B9-7D72-EE1B565621DF}"/>
              </a:ext>
            </a:extLst>
          </p:cNvPr>
          <p:cNvCxnSpPr>
            <a:cxnSpLocks/>
          </p:cNvCxnSpPr>
          <p:nvPr/>
        </p:nvCxnSpPr>
        <p:spPr>
          <a:xfrm flipH="1">
            <a:off x="2830371" y="3252292"/>
            <a:ext cx="2636767" cy="645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D86ED56-3309-A1B3-E690-1D7D0034AB43}"/>
              </a:ext>
            </a:extLst>
          </p:cNvPr>
          <p:cNvSpPr txBox="1"/>
          <p:nvPr/>
        </p:nvSpPr>
        <p:spPr>
          <a:xfrm>
            <a:off x="4209677" y="3506287"/>
            <a:ext cx="2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90D83F3-C5A6-F326-B89D-86DC1EE7656C}"/>
              </a:ext>
            </a:extLst>
          </p:cNvPr>
          <p:cNvSpPr txBox="1"/>
          <p:nvPr/>
        </p:nvSpPr>
        <p:spPr>
          <a:xfrm>
            <a:off x="3979872" y="3031785"/>
            <a:ext cx="2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55C7E0-C141-0711-7E44-610451A8BFA2}"/>
              </a:ext>
            </a:extLst>
          </p:cNvPr>
          <p:cNvGrpSpPr/>
          <p:nvPr/>
        </p:nvGrpSpPr>
        <p:grpSpPr>
          <a:xfrm>
            <a:off x="1724614" y="3991423"/>
            <a:ext cx="884220" cy="464286"/>
            <a:chOff x="2299485" y="4178900"/>
            <a:chExt cx="1178959" cy="619049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815E2F2C-A82A-C229-8382-6FBAD06CDB85}"/>
                </a:ext>
              </a:extLst>
            </p:cNvPr>
            <p:cNvCxnSpPr>
              <a:cxnSpLocks/>
              <a:stCxn id="31" idx="2"/>
            </p:cNvCxnSpPr>
            <p:nvPr/>
          </p:nvCxnSpPr>
          <p:spPr>
            <a:xfrm>
              <a:off x="2751549" y="4178900"/>
              <a:ext cx="646522" cy="3233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6D51644-EA31-34DF-84F3-6937B9BA6502}"/>
                </a:ext>
              </a:extLst>
            </p:cNvPr>
            <p:cNvSpPr txBox="1"/>
            <p:nvPr/>
          </p:nvSpPr>
          <p:spPr>
            <a:xfrm>
              <a:off x="2299485" y="4387579"/>
              <a:ext cx="1178959" cy="4103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i="1" dirty="0"/>
                <a:t>Iterator()</a:t>
              </a: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F6FC2848-3A91-9DB5-CC0B-746266F8D007}"/>
              </a:ext>
            </a:extLst>
          </p:cNvPr>
          <p:cNvSpPr/>
          <p:nvPr/>
        </p:nvSpPr>
        <p:spPr>
          <a:xfrm>
            <a:off x="1389421" y="4670504"/>
            <a:ext cx="1440950" cy="3852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f3()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5441015-6CFF-4B37-98D5-F98D9BAB6C5A}"/>
              </a:ext>
            </a:extLst>
          </p:cNvPr>
          <p:cNvCxnSpPr>
            <a:cxnSpLocks/>
            <a:endCxn id="69" idx="0"/>
          </p:cNvCxnSpPr>
          <p:nvPr/>
        </p:nvCxnSpPr>
        <p:spPr>
          <a:xfrm flipH="1">
            <a:off x="2109896" y="4396989"/>
            <a:ext cx="591166" cy="273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885AD63-ABCB-2124-281B-C476FB13C1CD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794166" y="2346754"/>
            <a:ext cx="269496" cy="1259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52B06FB-D2F5-0304-6C8C-EF37BD802BB9}"/>
              </a:ext>
            </a:extLst>
          </p:cNvPr>
          <p:cNvCxnSpPr>
            <a:cxnSpLocks/>
          </p:cNvCxnSpPr>
          <p:nvPr/>
        </p:nvCxnSpPr>
        <p:spPr>
          <a:xfrm>
            <a:off x="1730535" y="3989036"/>
            <a:ext cx="51972" cy="681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098EBE49-E3FD-8709-B62F-58635195E8B9}"/>
              </a:ext>
            </a:extLst>
          </p:cNvPr>
          <p:cNvGrpSpPr/>
          <p:nvPr/>
        </p:nvGrpSpPr>
        <p:grpSpPr>
          <a:xfrm>
            <a:off x="1444145" y="3989036"/>
            <a:ext cx="245152" cy="681468"/>
            <a:chOff x="1925526" y="4175714"/>
            <a:chExt cx="326869" cy="908624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9E1E7392-43FD-3844-3585-06B059861E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80867" y="4175714"/>
              <a:ext cx="71528" cy="9086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E8583A6-B830-1A48-4808-A11ED044B3C2}"/>
                </a:ext>
              </a:extLst>
            </p:cNvPr>
            <p:cNvSpPr txBox="1"/>
            <p:nvPr/>
          </p:nvSpPr>
          <p:spPr>
            <a:xfrm>
              <a:off x="1925526" y="4459745"/>
              <a:ext cx="32096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604D27-F1C9-9036-224A-B1B5885B6C71}"/>
              </a:ext>
            </a:extLst>
          </p:cNvPr>
          <p:cNvGrpSpPr/>
          <p:nvPr/>
        </p:nvGrpSpPr>
        <p:grpSpPr>
          <a:xfrm>
            <a:off x="1687995" y="2357544"/>
            <a:ext cx="291938" cy="1235047"/>
            <a:chOff x="2250659" y="2000391"/>
            <a:chExt cx="389251" cy="1646729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2A40918-4DA5-3A52-6868-D7B30C51542C}"/>
                </a:ext>
              </a:extLst>
            </p:cNvPr>
            <p:cNvSpPr txBox="1"/>
            <p:nvPr/>
          </p:nvSpPr>
          <p:spPr>
            <a:xfrm>
              <a:off x="2250659" y="2709964"/>
              <a:ext cx="32096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066ABB7F-B416-E184-20D7-069606D65A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85676" y="2000391"/>
              <a:ext cx="354234" cy="16467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CF14CA-AD77-3F91-584C-843164C23E31}"/>
              </a:ext>
            </a:extLst>
          </p:cNvPr>
          <p:cNvGrpSpPr/>
          <p:nvPr/>
        </p:nvGrpSpPr>
        <p:grpSpPr>
          <a:xfrm>
            <a:off x="1061087" y="1772416"/>
            <a:ext cx="918846" cy="430360"/>
            <a:chOff x="1414782" y="1220223"/>
            <a:chExt cx="1225128" cy="573813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D9E96C2-FC38-840E-787F-B327E5852C91}"/>
                </a:ext>
              </a:extLst>
            </p:cNvPr>
            <p:cNvSpPr txBox="1"/>
            <p:nvPr/>
          </p:nvSpPr>
          <p:spPr>
            <a:xfrm>
              <a:off x="1414782" y="1301594"/>
              <a:ext cx="525541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t’</a:t>
              </a:r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4D976464-C681-DB41-C5A4-557EE8E0D01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43639" y="1220223"/>
              <a:ext cx="1096271" cy="2664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814F2E7E-1399-6CAD-C7D5-E27687AC224F}"/>
              </a:ext>
            </a:extLst>
          </p:cNvPr>
          <p:cNvSpPr txBox="1">
            <a:spLocks/>
          </p:cNvSpPr>
          <p:nvPr/>
        </p:nvSpPr>
        <p:spPr bwMode="auto">
          <a:xfrm>
            <a:off x="6331130" y="-18136"/>
            <a:ext cx="2812869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/>
              <a:t>Example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C75CA5-77AB-AEBA-2947-F2659FB112F7}"/>
              </a:ext>
            </a:extLst>
          </p:cNvPr>
          <p:cNvSpPr/>
          <p:nvPr/>
        </p:nvSpPr>
        <p:spPr>
          <a:xfrm>
            <a:off x="2063662" y="2785004"/>
            <a:ext cx="1533418" cy="38528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hf:</a:t>
            </a:r>
            <a:r>
              <a:rPr lang="en-US" sz="1600" i="1" dirty="0" err="1"/>
              <a:t>HeapFile</a:t>
            </a:r>
            <a:endParaRPr lang="en-US" sz="1600" i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D97059-561F-D5CC-9D3E-EC191041F446}"/>
              </a:ext>
            </a:extLst>
          </p:cNvPr>
          <p:cNvSpPr/>
          <p:nvPr/>
        </p:nvSpPr>
        <p:spPr>
          <a:xfrm>
            <a:off x="4612937" y="2785004"/>
            <a:ext cx="1533418" cy="38528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bp:</a:t>
            </a:r>
            <a:r>
              <a:rPr lang="en-US" sz="1600" i="1" dirty="0" err="1"/>
              <a:t>BufferPool</a:t>
            </a:r>
            <a:endParaRPr lang="en-US" sz="1600" i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60DB2D-02D0-1864-19F7-17016D4E458B}"/>
              </a:ext>
            </a:extLst>
          </p:cNvPr>
          <p:cNvSpPr/>
          <p:nvPr/>
        </p:nvSpPr>
        <p:spPr>
          <a:xfrm>
            <a:off x="6233846" y="2567074"/>
            <a:ext cx="539393" cy="82114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CFC14B-E0E4-FFCB-D9CF-68B7079910B0}"/>
              </a:ext>
            </a:extLst>
          </p:cNvPr>
          <p:cNvSpPr txBox="1"/>
          <p:nvPr/>
        </p:nvSpPr>
        <p:spPr>
          <a:xfrm>
            <a:off x="5878463" y="2259297"/>
            <a:ext cx="1250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 err="1"/>
              <a:t>pageCache</a:t>
            </a:r>
            <a:endParaRPr lang="en-US" sz="1400" i="1" dirty="0"/>
          </a:p>
        </p:txBody>
      </p:sp>
      <p:sp>
        <p:nvSpPr>
          <p:cNvPr id="22" name="Folded Corner 21">
            <a:extLst>
              <a:ext uri="{FF2B5EF4-FFF2-40B4-BE49-F238E27FC236}">
                <a16:creationId xmlns:a16="http://schemas.microsoft.com/office/drawing/2014/main" id="{87B556FB-1273-1AFA-126D-3C4EABEAF668}"/>
              </a:ext>
            </a:extLst>
          </p:cNvPr>
          <p:cNvSpPr/>
          <p:nvPr/>
        </p:nvSpPr>
        <p:spPr>
          <a:xfrm>
            <a:off x="6365403" y="2670115"/>
            <a:ext cx="261429" cy="307530"/>
          </a:xfrm>
          <a:prstGeom prst="folded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23" name="Folded Corner 22">
            <a:extLst>
              <a:ext uri="{FF2B5EF4-FFF2-40B4-BE49-F238E27FC236}">
                <a16:creationId xmlns:a16="http://schemas.microsoft.com/office/drawing/2014/main" id="{3C7A9E52-2252-9F27-368D-A65DA4401D1B}"/>
              </a:ext>
            </a:extLst>
          </p:cNvPr>
          <p:cNvSpPr/>
          <p:nvPr/>
        </p:nvSpPr>
        <p:spPr>
          <a:xfrm>
            <a:off x="2548553" y="4042901"/>
            <a:ext cx="402699" cy="382032"/>
          </a:xfrm>
          <a:prstGeom prst="folded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&amp;p</a:t>
            </a:r>
          </a:p>
        </p:txBody>
      </p:sp>
      <p:sp>
        <p:nvSpPr>
          <p:cNvPr id="24" name="Can 23">
            <a:extLst>
              <a:ext uri="{FF2B5EF4-FFF2-40B4-BE49-F238E27FC236}">
                <a16:creationId xmlns:a16="http://schemas.microsoft.com/office/drawing/2014/main" id="{C2A62C5A-4BA1-CD2C-D04B-58965A606ABC}"/>
              </a:ext>
            </a:extLst>
          </p:cNvPr>
          <p:cNvSpPr/>
          <p:nvPr/>
        </p:nvSpPr>
        <p:spPr>
          <a:xfrm>
            <a:off x="2001804" y="2638957"/>
            <a:ext cx="269496" cy="384451"/>
          </a:xfrm>
          <a:prstGeom prst="can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1E0C1BA-0BFA-B7B1-0D38-AD469EA5BA90}"/>
              </a:ext>
            </a:extLst>
          </p:cNvPr>
          <p:cNvSpPr/>
          <p:nvPr/>
        </p:nvSpPr>
        <p:spPr>
          <a:xfrm>
            <a:off x="603929" y="1064291"/>
            <a:ext cx="785973" cy="75790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168727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475F3-1CC8-4B5B-9453-39837A6AB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Deleting Records and Rids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185F3-D6D1-3C36-4B41-8F983F23A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query like:</a:t>
            </a:r>
            <a:br>
              <a:rPr lang="en-US" dirty="0"/>
            </a:br>
            <a:r>
              <a:rPr lang="en-US" dirty="0"/>
              <a:t>	DELETE FROM x WHERE f &gt; 10</a:t>
            </a:r>
            <a:br>
              <a:rPr lang="en-US" dirty="0"/>
            </a:br>
            <a:r>
              <a:rPr lang="en-US" dirty="0"/>
              <a:t>This is translated into a plan like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FF3961-0761-C80E-11DD-CD4B4ADE7221}"/>
              </a:ext>
            </a:extLst>
          </p:cNvPr>
          <p:cNvSpPr/>
          <p:nvPr/>
        </p:nvSpPr>
        <p:spPr>
          <a:xfrm>
            <a:off x="2001033" y="4873708"/>
            <a:ext cx="1456151" cy="460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Heap File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A2C50C-7A0C-26AC-A343-EFBF8530C42F}"/>
              </a:ext>
            </a:extLst>
          </p:cNvPr>
          <p:cNvSpPr/>
          <p:nvPr/>
        </p:nvSpPr>
        <p:spPr>
          <a:xfrm>
            <a:off x="2001033" y="4132610"/>
            <a:ext cx="1456151" cy="460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94F4B3-5750-3B6C-A449-BE36FB3D63EE}"/>
              </a:ext>
            </a:extLst>
          </p:cNvPr>
          <p:cNvSpPr/>
          <p:nvPr/>
        </p:nvSpPr>
        <p:spPr>
          <a:xfrm>
            <a:off x="2007296" y="3397890"/>
            <a:ext cx="1456151" cy="460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Delete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E5823C-EE63-D1F8-007D-3AC73F04A9FC}"/>
              </a:ext>
            </a:extLst>
          </p:cNvPr>
          <p:cNvCxnSpPr>
            <a:stCxn id="4" idx="0"/>
            <a:endCxn id="5" idx="2"/>
          </p:cNvCxnSpPr>
          <p:nvPr/>
        </p:nvCxnSpPr>
        <p:spPr>
          <a:xfrm flipV="1">
            <a:off x="2729108" y="4592941"/>
            <a:ext cx="0" cy="280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B32D352-2E7F-A737-5B48-577C2A043922}"/>
              </a:ext>
            </a:extLst>
          </p:cNvPr>
          <p:cNvCxnSpPr/>
          <p:nvPr/>
        </p:nvCxnSpPr>
        <p:spPr>
          <a:xfrm flipV="1">
            <a:off x="2729108" y="3851843"/>
            <a:ext cx="0" cy="280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Arrow 11">
            <a:extLst>
              <a:ext uri="{FF2B5EF4-FFF2-40B4-BE49-F238E27FC236}">
                <a16:creationId xmlns:a16="http://schemas.microsoft.com/office/drawing/2014/main" id="{0A496997-CD13-AC2E-AF85-7A2BEAA00903}"/>
              </a:ext>
            </a:extLst>
          </p:cNvPr>
          <p:cNvSpPr/>
          <p:nvPr/>
        </p:nvSpPr>
        <p:spPr>
          <a:xfrm>
            <a:off x="3616891" y="3858221"/>
            <a:ext cx="955109" cy="202561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BC4022-7749-A7F3-503C-4685612FFBCF}"/>
              </a:ext>
            </a:extLst>
          </p:cNvPr>
          <p:cNvSpPr txBox="1"/>
          <p:nvPr/>
        </p:nvSpPr>
        <p:spPr>
          <a:xfrm>
            <a:off x="4654201" y="3638029"/>
            <a:ext cx="3396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Q: How does the delete operator know which records to delete?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0965EA-76E0-421A-3E39-109E397EF4AE}"/>
              </a:ext>
            </a:extLst>
          </p:cNvPr>
          <p:cNvSpPr txBox="1"/>
          <p:nvPr/>
        </p:nvSpPr>
        <p:spPr>
          <a:xfrm>
            <a:off x="4654201" y="4411376"/>
            <a:ext cx="33968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A: Each record from the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HeapFile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is annotated with a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record id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that is used to identify the position of the record in the heap file to be deleted</a:t>
            </a:r>
          </a:p>
        </p:txBody>
      </p:sp>
    </p:spTree>
    <p:extLst>
      <p:ext uri="{BB962C8B-B14F-4D97-AF65-F5344CB8AC3E}">
        <p14:creationId xmlns:p14="http://schemas.microsoft.com/office/powerpoint/2010/main" val="229169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{DBCB3E1B-2B29-5F48-9F21-6F0ECAFE54FC}tf10001071</Template>
  <TotalTime>9155</TotalTime>
  <Words>5443</Words>
  <Application>Microsoft Macintosh PowerPoint</Application>
  <PresentationFormat>On-screen Show (4:3)</PresentationFormat>
  <Paragraphs>1134</Paragraphs>
  <Slides>60</Slides>
  <Notes>28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1" baseType="lpstr">
      <vt:lpstr>Arial</vt:lpstr>
      <vt:lpstr>Calibri</vt:lpstr>
      <vt:lpstr>Courier</vt:lpstr>
      <vt:lpstr>Courier New</vt:lpstr>
      <vt:lpstr>CrimsonText</vt:lpstr>
      <vt:lpstr>Helvetica</vt:lpstr>
      <vt:lpstr>Menlo</vt:lpstr>
      <vt:lpstr>Times New Roman</vt:lpstr>
      <vt:lpstr>TimesNewRomanPSMT</vt:lpstr>
      <vt:lpstr>Wingdings</vt:lpstr>
      <vt:lpstr>Office Theme</vt:lpstr>
      <vt:lpstr>6.5830 Lecture 5</vt:lpstr>
      <vt:lpstr>What is GoDB?</vt:lpstr>
      <vt:lpstr>Start Early: It looks trivial  until you get into it</vt:lpstr>
      <vt:lpstr>Example</vt:lpstr>
      <vt:lpstr>Example</vt:lpstr>
      <vt:lpstr>PowerPoint Presentation</vt:lpstr>
      <vt:lpstr>PowerPoint Presentation</vt:lpstr>
      <vt:lpstr>PowerPoint Presentation</vt:lpstr>
      <vt:lpstr>Deleting Records and Rids</vt:lpstr>
      <vt:lpstr>Deleting Records and Rids</vt:lpstr>
      <vt:lpstr>PowerPoint Presentation</vt:lpstr>
      <vt:lpstr>Plan for Next Few Lectures</vt:lpstr>
      <vt:lpstr>Query Processing Steps</vt:lpstr>
      <vt:lpstr>Connecting Operators: Iterator Model</vt:lpstr>
      <vt:lpstr>Iterator Model</vt:lpstr>
      <vt:lpstr>GoDB Iterator</vt:lpstr>
      <vt:lpstr>This Lecture </vt:lpstr>
      <vt:lpstr>Cost Estimation</vt:lpstr>
      <vt:lpstr>Memory Hierarchy</vt:lpstr>
      <vt:lpstr>PowerPoint Presentation</vt:lpstr>
      <vt:lpstr>Bandwidth vs Latency</vt:lpstr>
      <vt:lpstr>Bandwidth v Latency (cont.)</vt:lpstr>
      <vt:lpstr>Important Numbers</vt:lpstr>
      <vt:lpstr>Speed Analogy</vt:lpstr>
      <vt:lpstr>Database Cost Models</vt:lpstr>
      <vt:lpstr>Example</vt:lpstr>
      <vt:lpstr>Example w/ Simple Cost Model</vt:lpstr>
      <vt:lpstr>Example w/ Simple Cost Model</vt:lpstr>
      <vt:lpstr>Example w/ Simple Cost Model</vt:lpstr>
      <vt:lpstr>Example w/ Simple Cost Model</vt:lpstr>
      <vt:lpstr>Example w/ Simple Cost Model</vt:lpstr>
      <vt:lpstr>Example w/ Simple Cost Model</vt:lpstr>
      <vt:lpstr>Example w/ Simple Cost Model</vt:lpstr>
      <vt:lpstr>Are we oversimplifying?</vt:lpstr>
      <vt:lpstr>Buffer Pool</vt:lpstr>
      <vt:lpstr>Buffer Pool</vt:lpstr>
      <vt:lpstr>Buffer Pool</vt:lpstr>
      <vt:lpstr>LOCKS VS. LATCHES </vt:lpstr>
      <vt:lpstr>Eviction Policy</vt:lpstr>
      <vt:lpstr>Is LRU Always Optimal?</vt:lpstr>
      <vt:lpstr>Consider MRU</vt:lpstr>
      <vt:lpstr>Better Policies</vt:lpstr>
      <vt:lpstr>Better Policies</vt:lpstr>
      <vt:lpstr>Buffer Pool Optimization</vt:lpstr>
      <vt:lpstr>Buffer Pool Optimizations</vt:lpstr>
      <vt:lpstr>Scan Sharing</vt:lpstr>
      <vt:lpstr>Postgres Query Plans</vt:lpstr>
      <vt:lpstr>Postgres Costs</vt:lpstr>
      <vt:lpstr>Postgres Plans</vt:lpstr>
      <vt:lpstr>Study Break</vt:lpstr>
      <vt:lpstr>Seq Scan Grades</vt:lpstr>
      <vt:lpstr>NL Join Grades and Students</vt:lpstr>
      <vt:lpstr>Today: Access Methods</vt:lpstr>
      <vt:lpstr>Design Considerations for Indexes</vt:lpstr>
      <vt:lpstr>Tree Index</vt:lpstr>
      <vt:lpstr>Index Scan</vt:lpstr>
      <vt:lpstr>Costs of Random Access</vt:lpstr>
      <vt:lpstr>Clustered Index</vt:lpstr>
      <vt:lpstr>Clustered Index</vt:lpstr>
      <vt:lpstr>Benefit of Clustering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6.830/6.814 Lecture 5</dc:title>
  <dc:creator> </dc:creator>
  <cp:lastModifiedBy>Tim Kraska</cp:lastModifiedBy>
  <cp:revision>44</cp:revision>
  <cp:lastPrinted>2022-09-26T18:27:25Z</cp:lastPrinted>
  <dcterms:created xsi:type="dcterms:W3CDTF">2015-09-23T17:45:09Z</dcterms:created>
  <dcterms:modified xsi:type="dcterms:W3CDTF">2023-09-20T21:49:21Z</dcterms:modified>
</cp:coreProperties>
</file>