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88" r:id="rId2"/>
    <p:sldId id="278" r:id="rId3"/>
    <p:sldId id="267" r:id="rId4"/>
    <p:sldId id="268" r:id="rId5"/>
    <p:sldId id="269" r:id="rId6"/>
    <p:sldId id="270" r:id="rId7"/>
    <p:sldId id="271" r:id="rId8"/>
    <p:sldId id="406" r:id="rId9"/>
    <p:sldId id="407" r:id="rId10"/>
    <p:sldId id="408" r:id="rId11"/>
    <p:sldId id="305" r:id="rId12"/>
    <p:sldId id="306" r:id="rId13"/>
    <p:sldId id="409" r:id="rId14"/>
    <p:sldId id="410" r:id="rId15"/>
    <p:sldId id="411" r:id="rId16"/>
    <p:sldId id="310" r:id="rId17"/>
    <p:sldId id="412" r:id="rId18"/>
    <p:sldId id="413" r:id="rId19"/>
    <p:sldId id="414" r:id="rId20"/>
    <p:sldId id="314" r:id="rId21"/>
    <p:sldId id="315" r:id="rId22"/>
    <p:sldId id="316" r:id="rId23"/>
    <p:sldId id="317" r:id="rId24"/>
    <p:sldId id="415" r:id="rId25"/>
    <p:sldId id="319" r:id="rId26"/>
    <p:sldId id="416" r:id="rId27"/>
    <p:sldId id="417" r:id="rId28"/>
    <p:sldId id="322" r:id="rId29"/>
    <p:sldId id="323" r:id="rId30"/>
    <p:sldId id="418" r:id="rId31"/>
    <p:sldId id="421" r:id="rId32"/>
    <p:sldId id="325" r:id="rId33"/>
    <p:sldId id="326" r:id="rId34"/>
    <p:sldId id="419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35" r:id="rId43"/>
    <p:sldId id="336" r:id="rId44"/>
    <p:sldId id="420" r:id="rId45"/>
    <p:sldId id="338" r:id="rId46"/>
    <p:sldId id="339" r:id="rId47"/>
    <p:sldId id="340" r:id="rId48"/>
    <p:sldId id="341" r:id="rId49"/>
    <p:sldId id="402" r:id="rId50"/>
    <p:sldId id="382" r:id="rId51"/>
    <p:sldId id="403" r:id="rId52"/>
    <p:sldId id="309" r:id="rId53"/>
    <p:sldId id="370" r:id="rId54"/>
    <p:sldId id="311" r:id="rId55"/>
    <p:sldId id="321" r:id="rId56"/>
    <p:sldId id="337" r:id="rId57"/>
    <p:sldId id="383" r:id="rId58"/>
    <p:sldId id="399" r:id="rId59"/>
    <p:sldId id="312" r:id="rId60"/>
    <p:sldId id="313" r:id="rId61"/>
    <p:sldId id="385" r:id="rId62"/>
    <p:sldId id="386" r:id="rId63"/>
    <p:sldId id="387" r:id="rId64"/>
    <p:sldId id="388" r:id="rId65"/>
    <p:sldId id="405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61"/>
    <p:restoredTop sz="92789"/>
  </p:normalViewPr>
  <p:slideViewPr>
    <p:cSldViewPr snapToGrid="0" snapToObjects="1">
      <p:cViewPr varScale="1">
        <p:scale>
          <a:sx n="114" d="100"/>
          <a:sy n="114" d="100"/>
        </p:scale>
        <p:origin x="45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3ADE0-A467-FF43-8F44-AE239174F870}" type="datetimeFigureOut">
              <a:rPr lang="en-US" smtClean="0"/>
              <a:t>9/10/23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3BB25-3F98-9C4D-A580-B5060F95B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1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15:05:58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15:05:58.0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F669F-3A65-1648-88F5-BB87EF25F281}" type="datetimeFigureOut">
              <a:rPr lang="en-US" smtClean="0"/>
              <a:t>9/10/23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26B8A-6A05-2446-8FEB-9630C33D3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4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B580D-40C4-5642-8088-AD18AFCF84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63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26B8A-6A05-2446-8FEB-9630C33D33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660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26B8A-6A05-2446-8FEB-9630C33D33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115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B580D-40C4-5642-8088-AD18AFCF845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16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26B8A-6A05-2446-8FEB-9630C33D33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492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26B8A-6A05-2446-8FEB-9630C33D33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986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26B8A-6A05-2446-8FEB-9630C33D330C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71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26B8A-6A05-2446-8FEB-9630C33D330C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3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3A9C-0A71-9B4B-A9E8-D0C47A4BE6A1}" type="datetimeFigureOut">
              <a:rPr lang="en-US" smtClean="0"/>
              <a:t>9/10/23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3CDA-B9D4-494D-80D3-A72D9415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6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3A9C-0A71-9B4B-A9E8-D0C47A4BE6A1}" type="datetimeFigureOut">
              <a:rPr lang="en-US" smtClean="0"/>
              <a:t>9/10/23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3CDA-B9D4-494D-80D3-A72D9415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17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3A9C-0A71-9B4B-A9E8-D0C47A4BE6A1}" type="datetimeFigureOut">
              <a:rPr lang="en-US" smtClean="0"/>
              <a:t>9/10/23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3CDA-B9D4-494D-80D3-A72D9415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1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3A9C-0A71-9B4B-A9E8-D0C47A4BE6A1}" type="datetimeFigureOut">
              <a:rPr lang="en-US" smtClean="0"/>
              <a:t>9/10/23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3CDA-B9D4-494D-80D3-A72D9415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6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3A9C-0A71-9B4B-A9E8-D0C47A4BE6A1}" type="datetimeFigureOut">
              <a:rPr lang="en-US" smtClean="0"/>
              <a:t>9/10/23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3CDA-B9D4-494D-80D3-A72D9415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1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3A9C-0A71-9B4B-A9E8-D0C47A4BE6A1}" type="datetimeFigureOut">
              <a:rPr lang="en-US" smtClean="0"/>
              <a:t>9/10/23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3CDA-B9D4-494D-80D3-A72D9415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88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3A9C-0A71-9B4B-A9E8-D0C47A4BE6A1}" type="datetimeFigureOut">
              <a:rPr lang="en-US" smtClean="0"/>
              <a:t>9/10/23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3CDA-B9D4-494D-80D3-A72D9415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2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3A9C-0A71-9B4B-A9E8-D0C47A4BE6A1}" type="datetimeFigureOut">
              <a:rPr lang="en-US" smtClean="0"/>
              <a:t>9/10/23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3CDA-B9D4-494D-80D3-A72D9415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3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3A9C-0A71-9B4B-A9E8-D0C47A4BE6A1}" type="datetimeFigureOut">
              <a:rPr lang="en-US" smtClean="0"/>
              <a:t>9/10/23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3CDA-B9D4-494D-80D3-A72D9415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2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3A9C-0A71-9B4B-A9E8-D0C47A4BE6A1}" type="datetimeFigureOut">
              <a:rPr lang="en-US" smtClean="0"/>
              <a:t>9/10/23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3CDA-B9D4-494D-80D3-A72D9415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33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3A9C-0A71-9B4B-A9E8-D0C47A4BE6A1}" type="datetimeFigureOut">
              <a:rPr lang="en-US" smtClean="0"/>
              <a:t>9/10/23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3CDA-B9D4-494D-80D3-A72D9415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4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93A9C-0A71-9B4B-A9E8-D0C47A4BE6A1}" type="datetimeFigureOut">
              <a:rPr lang="en-US" smtClean="0"/>
              <a:t>9/10/23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A3CDA-B9D4-494D-80D3-A72D9415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6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91B8D-0662-B948-915D-79F880C65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11" y="722180"/>
            <a:ext cx="5164835" cy="1790700"/>
          </a:xfrm>
        </p:spPr>
        <p:txBody>
          <a:bodyPr/>
          <a:lstStyle/>
          <a:p>
            <a:r>
              <a:rPr lang="en-US" dirty="0"/>
              <a:t>6.5830 Lecture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CF662A-6A05-8140-86B7-FD8B9DBD3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792272" y="2109503"/>
            <a:ext cx="6858000" cy="1241822"/>
          </a:xfrm>
        </p:spPr>
        <p:txBody>
          <a:bodyPr>
            <a:normAutofit/>
          </a:bodyPr>
          <a:lstStyle/>
          <a:p>
            <a:r>
              <a:rPr lang="en-US" sz="2800" dirty="0"/>
              <a:t>Sam Madden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9233B3-42D7-7F48-BF3A-6E8968617E38}"/>
              </a:ext>
            </a:extLst>
          </p:cNvPr>
          <p:cNvSpPr/>
          <p:nvPr/>
        </p:nvSpPr>
        <p:spPr>
          <a:xfrm>
            <a:off x="169591" y="2813112"/>
            <a:ext cx="51648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Key ideas: </a:t>
            </a:r>
          </a:p>
          <a:p>
            <a:r>
              <a:rPr lang="en-US" sz="2800" dirty="0"/>
              <a:t>Relational vs Other Data Models</a:t>
            </a:r>
          </a:p>
          <a:p>
            <a:r>
              <a:rPr lang="en-US" sz="2800" dirty="0"/>
              <a:t>Advanced SQL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E5EB37-4140-CE4B-9EC4-416F3264EC64}"/>
              </a:ext>
            </a:extLst>
          </p:cNvPr>
          <p:cNvSpPr/>
          <p:nvPr/>
        </p:nvSpPr>
        <p:spPr>
          <a:xfrm>
            <a:off x="350729" y="114364"/>
            <a:ext cx="39876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Please use Piazza:</a:t>
            </a:r>
          </a:p>
          <a:p>
            <a:r>
              <a:rPr lang="en-US" dirty="0"/>
              <a:t>https://</a:t>
            </a:r>
            <a:r>
              <a:rPr lang="en-US" dirty="0" err="1"/>
              <a:t>piazza.com</a:t>
            </a:r>
            <a:r>
              <a:rPr lang="en-US" dirty="0"/>
              <a:t>/class/llmf39nuxcs5us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C9D0D7-F89D-1E46-81D3-C0272F73F2EA}"/>
              </a:ext>
            </a:extLst>
          </p:cNvPr>
          <p:cNvSpPr/>
          <p:nvPr/>
        </p:nvSpPr>
        <p:spPr>
          <a:xfrm>
            <a:off x="5497344" y="252863"/>
            <a:ext cx="3212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dsg.csail.mit.edu</a:t>
            </a:r>
            <a:r>
              <a:rPr lang="en-US" dirty="0"/>
              <a:t>/6.5830/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BE6FFD-38B4-E948-8E69-87659E7A82BD}"/>
              </a:ext>
            </a:extLst>
          </p:cNvPr>
          <p:cNvSpPr/>
          <p:nvPr/>
        </p:nvSpPr>
        <p:spPr>
          <a:xfrm>
            <a:off x="5687183" y="371196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PS1 Out (SQL, due next Weds)</a:t>
            </a:r>
          </a:p>
          <a:p>
            <a:r>
              <a:rPr lang="en-US" b="1" dirty="0"/>
              <a:t>Lab 0 Due This Wednesday</a:t>
            </a:r>
          </a:p>
        </p:txBody>
      </p:sp>
      <p:pic>
        <p:nvPicPr>
          <p:cNvPr id="5" name="Picture 2" descr="58 Homework Memes ideas | homework, funny, funny pictures">
            <a:extLst>
              <a:ext uri="{FF2B5EF4-FFF2-40B4-BE49-F238E27FC236}">
                <a16:creationId xmlns:a16="http://schemas.microsoft.com/office/drawing/2014/main" id="{2F4D63A0-2935-2742-8218-3E7E487AC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585" y="1221621"/>
            <a:ext cx="3030416" cy="227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4031E298-5ACE-4B6A-2AA0-D241A5EC060E}"/>
              </a:ext>
            </a:extLst>
          </p:cNvPr>
          <p:cNvSpPr txBox="1">
            <a:spLocks/>
          </p:cNvSpPr>
          <p:nvPr/>
        </p:nvSpPr>
        <p:spPr>
          <a:xfrm>
            <a:off x="1722328" y="4771195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“Those who cannot remember the past are doomed to repeat it”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746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Hierarchy</a:t>
            </a:r>
          </a:p>
        </p:txBody>
      </p:sp>
      <p:sp>
        <p:nvSpPr>
          <p:cNvPr id="4" name="Rectangle 3"/>
          <p:cNvSpPr/>
          <p:nvPr/>
        </p:nvSpPr>
        <p:spPr>
          <a:xfrm>
            <a:off x="2894268" y="150409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Jane (keeper)  (HSK 1)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Sam,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salamander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…  (2)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1, 100sq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…	(3)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Tim,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giraffe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… (4)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2, 1000sq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… (5)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Sally, student, … (6)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1, 100sq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… (7)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Joe (keeper) (8)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905A9A-0096-E64C-BCB3-495C5016432A}"/>
              </a:ext>
            </a:extLst>
          </p:cNvPr>
          <p:cNvSpPr/>
          <p:nvPr/>
        </p:nvSpPr>
        <p:spPr>
          <a:xfrm>
            <a:off x="457200" y="4822093"/>
            <a:ext cx="7757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				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Keepers segment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	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A1 Segment 		A2 Segment		A3 Segment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C1 Segment		C2 Segment		C3 Segment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77AD0BA-1D21-6E43-AF6A-249232415351}"/>
              </a:ext>
            </a:extLst>
          </p:cNvPr>
          <p:cNvSpPr txBox="1">
            <a:spLocks/>
          </p:cNvSpPr>
          <p:nvPr/>
        </p:nvSpPr>
        <p:spPr>
          <a:xfrm>
            <a:off x="609600" y="37943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IMS Physical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Represenation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BD0CE53-032A-5C23-3A21-C13823DB8C44}"/>
              </a:ext>
            </a:extLst>
          </p:cNvPr>
          <p:cNvGrpSpPr/>
          <p:nvPr/>
        </p:nvGrpSpPr>
        <p:grpSpPr>
          <a:xfrm>
            <a:off x="6069874" y="2194560"/>
            <a:ext cx="2965269" cy="1159057"/>
            <a:chOff x="6069874" y="2194560"/>
            <a:chExt cx="2965269" cy="115905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D4790E4-8CD6-0E44-D89C-FBD1A1864412}"/>
                </a:ext>
              </a:extLst>
            </p:cNvPr>
            <p:cNvGrpSpPr/>
            <p:nvPr/>
          </p:nvGrpSpPr>
          <p:grpSpPr>
            <a:xfrm>
              <a:off x="6069874" y="2194560"/>
              <a:ext cx="2965269" cy="791754"/>
              <a:chOff x="6069874" y="2194560"/>
              <a:chExt cx="2965269" cy="791754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27DBB5-FAF0-82AB-1B54-52387789A837}"/>
                  </a:ext>
                </a:extLst>
              </p:cNvPr>
              <p:cNvSpPr txBox="1"/>
              <p:nvPr/>
            </p:nvSpPr>
            <p:spPr>
              <a:xfrm>
                <a:off x="6905897" y="2339983"/>
                <a:ext cx="21292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Repeated information!</a:t>
                </a:r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51DF6A2E-A79E-220B-C1D5-B90D392B0711}"/>
                  </a:ext>
                </a:extLst>
              </p:cNvPr>
              <p:cNvCxnSpPr>
                <a:endCxn id="3" idx="1"/>
              </p:cNvCxnSpPr>
              <p:nvPr/>
            </p:nvCxnSpPr>
            <p:spPr>
              <a:xfrm>
                <a:off x="6069874" y="2194560"/>
                <a:ext cx="836023" cy="46858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9F5C6E9-8997-65FD-BBBF-3687FA288A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69874" y="2850831"/>
              <a:ext cx="836023" cy="50278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706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CC8ED-AF65-9DBF-E97E-265A2580F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3B098-1FA0-D7CB-40F3-023F6E26F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1A1A1A"/>
                </a:solidFill>
                <a:effectLst/>
                <a:latin typeface="Helvetica" pitchFamily="2" charset="0"/>
              </a:rPr>
              <a:t>Each segment has a particular physical representation</a:t>
            </a:r>
          </a:p>
          <a:p>
            <a:pPr lvl="1"/>
            <a:r>
              <a:rPr lang="en-US" dirty="0">
                <a:solidFill>
                  <a:srgbClr val="1A1A1A"/>
                </a:solidFill>
                <a:latin typeface="Helvetica" pitchFamily="2" charset="0"/>
              </a:rPr>
              <a:t>Chosen by database administrator</a:t>
            </a:r>
          </a:p>
          <a:p>
            <a:pPr lvl="1"/>
            <a:r>
              <a:rPr lang="en-US" dirty="0">
                <a:solidFill>
                  <a:srgbClr val="1A1A1A"/>
                </a:solidFill>
                <a:latin typeface="Helvetica" pitchFamily="2" charset="0"/>
              </a:rPr>
              <a:t>E.g., ordered, hashed, unordered…</a:t>
            </a:r>
          </a:p>
          <a:p>
            <a:r>
              <a:rPr lang="en-US" dirty="0">
                <a:solidFill>
                  <a:srgbClr val="1A1A1A"/>
                </a:solidFill>
                <a:effectLst/>
                <a:latin typeface="Helvetica" pitchFamily="2" charset="0"/>
              </a:rPr>
              <a:t>Choice of segment structure affects which operations can be applied on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516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09335-A17B-BE49-96D1-77F049484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IMS / DL/1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197FD-D431-2149-AFE1-367F45B6A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 err="1"/>
              <a:t>GetUnique</a:t>
            </a:r>
            <a:r>
              <a:rPr lang="en-US" b="1" dirty="0"/>
              <a:t> </a:t>
            </a:r>
            <a:r>
              <a:rPr lang="en-US" dirty="0"/>
              <a:t>(seg type, </a:t>
            </a:r>
            <a:r>
              <a:rPr lang="en-US" dirty="0" err="1"/>
              <a:t>pred</a:t>
            </a:r>
            <a:r>
              <a:rPr lang="en-US" dirty="0"/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Get first record satisfying </a:t>
            </a:r>
            <a:r>
              <a:rPr lang="en-US" dirty="0" err="1"/>
              <a:t>pred</a:t>
            </a:r>
            <a:endParaRPr lang="en-US" dirty="0"/>
          </a:p>
          <a:p>
            <a:pPr lvl="1">
              <a:lnSpc>
                <a:spcPct val="120000"/>
              </a:lnSpc>
              <a:spcAft>
                <a:spcPts val="1000"/>
              </a:spcAft>
            </a:pPr>
            <a:r>
              <a:rPr lang="en-US" dirty="0"/>
              <a:t>Only supported by hash / sorted segments</a:t>
            </a:r>
          </a:p>
          <a:p>
            <a:pPr>
              <a:lnSpc>
                <a:spcPct val="120000"/>
              </a:lnSpc>
            </a:pPr>
            <a:r>
              <a:rPr lang="en-US" b="1" dirty="0" err="1"/>
              <a:t>GetNext</a:t>
            </a:r>
            <a:r>
              <a:rPr lang="en-US" b="1" dirty="0"/>
              <a:t> </a:t>
            </a:r>
            <a:r>
              <a:rPr lang="en-US" dirty="0"/>
              <a:t>(seg type, </a:t>
            </a:r>
            <a:r>
              <a:rPr lang="en-US" dirty="0" err="1"/>
              <a:t>pred</a:t>
            </a:r>
            <a:r>
              <a:rPr lang="en-US" dirty="0"/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Get first or next key in hierarchical order</a:t>
            </a:r>
          </a:p>
          <a:p>
            <a:pPr lvl="1">
              <a:lnSpc>
                <a:spcPct val="120000"/>
              </a:lnSpc>
              <a:spcAft>
                <a:spcPts val="1000"/>
              </a:spcAft>
            </a:pPr>
            <a:r>
              <a:rPr lang="en-US" dirty="0"/>
              <a:t>Starts from last </a:t>
            </a:r>
            <a:r>
              <a:rPr lang="en-US" dirty="0" err="1"/>
              <a:t>GetNext</a:t>
            </a:r>
            <a:r>
              <a:rPr lang="en-US" dirty="0"/>
              <a:t>/</a:t>
            </a:r>
            <a:r>
              <a:rPr lang="en-US" dirty="0" err="1"/>
              <a:t>GetUnique</a:t>
            </a:r>
            <a:r>
              <a:rPr lang="en-US" dirty="0"/>
              <a:t> call</a:t>
            </a:r>
          </a:p>
          <a:p>
            <a:pPr>
              <a:lnSpc>
                <a:spcPct val="120000"/>
              </a:lnSpc>
            </a:pPr>
            <a:r>
              <a:rPr lang="en-US" b="1" dirty="0" err="1"/>
              <a:t>GetNextParent</a:t>
            </a:r>
            <a:r>
              <a:rPr lang="en-US" b="1" dirty="0"/>
              <a:t> </a:t>
            </a:r>
            <a:r>
              <a:rPr lang="en-US" dirty="0"/>
              <a:t>(seg type, </a:t>
            </a:r>
            <a:r>
              <a:rPr lang="en-US" dirty="0" err="1"/>
              <a:t>pred</a:t>
            </a:r>
            <a:r>
              <a:rPr lang="en-US" dirty="0"/>
              <a:t>)</a:t>
            </a:r>
          </a:p>
          <a:p>
            <a:pPr lvl="1">
              <a:lnSpc>
                <a:spcPct val="120000"/>
              </a:lnSpc>
              <a:spcAft>
                <a:spcPts val="1000"/>
              </a:spcAft>
            </a:pPr>
            <a:r>
              <a:rPr lang="en-US" dirty="0"/>
              <a:t>Same as </a:t>
            </a:r>
            <a:r>
              <a:rPr lang="en-US" dirty="0" err="1"/>
              <a:t>GetNext</a:t>
            </a:r>
            <a:r>
              <a:rPr lang="en-US" dirty="0"/>
              <a:t>, but will not move up hierarchy to next parent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b="1" dirty="0"/>
              <a:t>Delete, Insert</a:t>
            </a:r>
          </a:p>
        </p:txBody>
      </p:sp>
    </p:spTree>
    <p:extLst>
      <p:ext uri="{BB962C8B-B14F-4D97-AF65-F5344CB8AC3E}">
        <p14:creationId xmlns:p14="http://schemas.microsoft.com/office/powerpoint/2010/main" val="235590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PL/I Program #1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620620"/>
            <a:ext cx="78665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Find the cages that Jane keeps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GetUnique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(Keepers, name = "Jane")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Until done: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cageid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GetNextParent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(cages).no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print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cageid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DE5CB48-308C-0231-C3A8-F312AC399FE9}"/>
              </a:ext>
            </a:extLst>
          </p:cNvPr>
          <p:cNvGrpSpPr/>
          <p:nvPr/>
        </p:nvGrpSpPr>
        <p:grpSpPr>
          <a:xfrm>
            <a:off x="6477000" y="2362200"/>
            <a:ext cx="2678575" cy="3983876"/>
            <a:chOff x="6477000" y="2362200"/>
            <a:chExt cx="2678575" cy="3983876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DB729667-794E-A6A2-2740-19CE934BC5E4}"/>
                </a:ext>
              </a:extLst>
            </p:cNvPr>
            <p:cNvCxnSpPr/>
            <p:nvPr/>
          </p:nvCxnSpPr>
          <p:spPr>
            <a:xfrm>
              <a:off x="6477000" y="2362200"/>
              <a:ext cx="1295400" cy="27432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3D04A9-A85C-67F5-822A-7A360C45F6BE}"/>
                </a:ext>
              </a:extLst>
            </p:cNvPr>
            <p:cNvSpPr txBox="1"/>
            <p:nvPr/>
          </p:nvSpPr>
          <p:spPr>
            <a:xfrm>
              <a:off x="7021975" y="5145747"/>
              <a:ext cx="2133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Implicitly, now navigating from the Jane record in keepers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0DDABA3-02C6-919A-DF81-0B42E6EAB56E}"/>
              </a:ext>
            </a:extLst>
          </p:cNvPr>
          <p:cNvGrpSpPr/>
          <p:nvPr/>
        </p:nvGrpSpPr>
        <p:grpSpPr>
          <a:xfrm>
            <a:off x="3792036" y="3359093"/>
            <a:ext cx="2133600" cy="2013245"/>
            <a:chOff x="3792036" y="3359093"/>
            <a:chExt cx="2133600" cy="201324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72A3A72-7704-2B7D-773E-6FDEF26EB435}"/>
                </a:ext>
              </a:extLst>
            </p:cNvPr>
            <p:cNvSpPr txBox="1"/>
            <p:nvPr/>
          </p:nvSpPr>
          <p:spPr>
            <a:xfrm>
              <a:off x="3792036" y="4449008"/>
              <a:ext cx="2133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This iterates through data underneath Jane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B020EC9-E9FD-9022-D2F0-A3E7B7EC231E}"/>
                </a:ext>
              </a:extLst>
            </p:cNvPr>
            <p:cNvCxnSpPr>
              <a:cxnSpLocks/>
            </p:cNvCxnSpPr>
            <p:nvPr/>
          </p:nvCxnSpPr>
          <p:spPr>
            <a:xfrm>
              <a:off x="3985731" y="3359093"/>
              <a:ext cx="404751" cy="108991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77FEA11-7BA6-9CDF-6199-FB5CD3BBA7F5}"/>
              </a:ext>
            </a:extLst>
          </p:cNvPr>
          <p:cNvSpPr/>
          <p:nvPr/>
        </p:nvSpPr>
        <p:spPr>
          <a:xfrm>
            <a:off x="181520" y="421817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Jane (keeper)  (HSK 1)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Sam, </a:t>
            </a:r>
            <a:r>
              <a:rPr kumimoji="0" lang="tr-T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salamander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…  (2)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1, 100sq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…	(3)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Tim, </a:t>
            </a:r>
            <a:r>
              <a:rPr kumimoji="0" lang="tr-T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giraffe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… (4)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2, 1000sq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… (5)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Sally, student, … (6)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1, 100sq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… (7)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Joe (keeper) (8)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62B1CF-1BEC-A835-E94A-DDAB28773E01}"/>
              </a:ext>
            </a:extLst>
          </p:cNvPr>
          <p:cNvSpPr/>
          <p:nvPr/>
        </p:nvSpPr>
        <p:spPr>
          <a:xfrm>
            <a:off x="1066800" y="4517701"/>
            <a:ext cx="2282805" cy="12446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9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PL/I Program #2</a:t>
            </a:r>
          </a:p>
        </p:txBody>
      </p:sp>
      <p:sp>
        <p:nvSpPr>
          <p:cNvPr id="4" name="Rectangle 3"/>
          <p:cNvSpPr/>
          <p:nvPr/>
        </p:nvSpPr>
        <p:spPr>
          <a:xfrm>
            <a:off x="306225" y="1620620"/>
            <a:ext cx="756306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Find the keepers that keep cage 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keep =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GetUnique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(keepers)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Until done: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cage =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GetNextParent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(cages, id = 6)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if (cage is not null):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	print keep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keep =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GetNext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(keepers)</a:t>
            </a:r>
          </a:p>
        </p:txBody>
      </p:sp>
    </p:spTree>
    <p:extLst>
      <p:ext uri="{BB962C8B-B14F-4D97-AF65-F5344CB8AC3E}">
        <p14:creationId xmlns:p14="http://schemas.microsoft.com/office/powerpoint/2010/main" val="1126011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A8327-FEB0-58B1-C6A2-3C937D410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Bad About IMS &amp; PL/I?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E2011-DBC5-3A05-582C-3AB853451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1A1A1A"/>
                </a:solidFill>
                <a:effectLst/>
                <a:latin typeface="Helvetica" pitchFamily="2" charset="0"/>
              </a:rPr>
              <a:t>Duplication</a:t>
            </a:r>
            <a:r>
              <a:rPr lang="en-US" dirty="0">
                <a:solidFill>
                  <a:srgbClr val="1A1A1A"/>
                </a:solidFill>
                <a:effectLst/>
                <a:latin typeface="Helvetica" pitchFamily="2" charset="0"/>
              </a:rPr>
              <a:t> of data w/ non-hierarchical data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1A1A1A"/>
                </a:solidFill>
                <a:effectLst/>
                <a:latin typeface="Helvetica" pitchFamily="2" charset="0"/>
              </a:rPr>
              <a:t>Painful low level programming interface</a:t>
            </a:r>
            <a:r>
              <a:rPr lang="en-US" dirty="0">
                <a:solidFill>
                  <a:srgbClr val="1A1A1A"/>
                </a:solidFill>
                <a:effectLst/>
                <a:latin typeface="Helvetica" pitchFamily="2" charset="0"/>
              </a:rPr>
              <a:t> – have to program the search algorithm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rgbClr val="1A1A1A"/>
              </a:solidFill>
              <a:effectLst/>
              <a:latin typeface="Helvetica" pitchFamily="2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1A1A1A"/>
                </a:solidFill>
                <a:effectLst/>
                <a:latin typeface="Helvetica" pitchFamily="2" charset="0"/>
              </a:rPr>
              <a:t>Limited </a:t>
            </a:r>
            <a:r>
              <a:rPr lang="en-US" b="1" dirty="0">
                <a:solidFill>
                  <a:srgbClr val="1A1A1A"/>
                </a:solidFill>
                <a:effectLst/>
                <a:latin typeface="Helvetica" pitchFamily="2" charset="0"/>
              </a:rPr>
              <a:t>physical data independence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1A1A1A"/>
                </a:solidFill>
                <a:latin typeface="Helvetica" pitchFamily="2" charset="0"/>
              </a:rPr>
              <a:t>C</a:t>
            </a:r>
            <a:r>
              <a:rPr lang="en-US" dirty="0">
                <a:solidFill>
                  <a:srgbClr val="1A1A1A"/>
                </a:solidFill>
                <a:effectLst/>
                <a:latin typeface="Helvetica" pitchFamily="2" charset="0"/>
              </a:rPr>
              <a:t>hange root from indexed to hash --- programs that do </a:t>
            </a:r>
            <a:r>
              <a:rPr lang="en-US" dirty="0" err="1">
                <a:solidFill>
                  <a:srgbClr val="1A1A1A"/>
                </a:solidFill>
                <a:effectLst/>
                <a:latin typeface="Helvetica" pitchFamily="2" charset="0"/>
              </a:rPr>
              <a:t>GetNext</a:t>
            </a:r>
            <a:r>
              <a:rPr lang="en-US" dirty="0">
                <a:solidFill>
                  <a:srgbClr val="1A1A1A"/>
                </a:solidFill>
                <a:effectLst/>
                <a:latin typeface="Helvetica" pitchFamily="2" charset="0"/>
              </a:rPr>
              <a:t> on the root segment will fail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1A1A1A"/>
                </a:solidFill>
                <a:effectLst/>
                <a:latin typeface="Helvetica" pitchFamily="2" charset="0"/>
              </a:rPr>
              <a:t>Change root from keepers to animals?  Also fails.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1A1A1A"/>
                </a:solidFill>
                <a:latin typeface="Helvetica" pitchFamily="2" charset="0"/>
              </a:rPr>
              <a:t>C</a:t>
            </a:r>
            <a:r>
              <a:rPr lang="en-US" dirty="0">
                <a:solidFill>
                  <a:srgbClr val="1A1A1A"/>
                </a:solidFill>
                <a:effectLst/>
                <a:latin typeface="Helvetica" pitchFamily="2" charset="0"/>
              </a:rPr>
              <a:t>annot do inserts into sequential root structure</a:t>
            </a:r>
          </a:p>
          <a:p>
            <a:pPr lvl="1">
              <a:lnSpc>
                <a:spcPct val="120000"/>
              </a:lnSpc>
            </a:pPr>
            <a:endParaRPr lang="en-US" dirty="0">
              <a:solidFill>
                <a:srgbClr val="1A1A1A"/>
              </a:solidFill>
              <a:effectLst/>
              <a:latin typeface="Helvetica" pitchFamily="2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1A1A1A"/>
                </a:solidFill>
                <a:latin typeface="Helvetica" pitchFamily="2" charset="0"/>
              </a:rPr>
              <a:t>L</a:t>
            </a:r>
            <a:r>
              <a:rPr lang="en-US" dirty="0">
                <a:solidFill>
                  <a:srgbClr val="1A1A1A"/>
                </a:solidFill>
                <a:effectLst/>
                <a:latin typeface="Helvetica" pitchFamily="2" charset="0"/>
              </a:rPr>
              <a:t>imited </a:t>
            </a:r>
            <a:r>
              <a:rPr lang="en-US" b="1" dirty="0">
                <a:solidFill>
                  <a:srgbClr val="1A1A1A"/>
                </a:solidFill>
                <a:effectLst/>
                <a:latin typeface="Helvetica" pitchFamily="2" charset="0"/>
              </a:rPr>
              <a:t>logical data independence</a:t>
            </a:r>
            <a:endParaRPr lang="en-US" b="1" dirty="0">
              <a:solidFill>
                <a:srgbClr val="1A1A1A"/>
              </a:solidFill>
              <a:latin typeface="Helvetica" pitchFamily="2" charset="0"/>
            </a:endParaRP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1A1A1A"/>
                </a:solidFill>
                <a:effectLst/>
                <a:latin typeface="Helvetica" pitchFamily="2" charset="0"/>
              </a:rPr>
              <a:t>Schemas change, do programs have to?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57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7A1B8-7BAC-E515-D323-A70602D1C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Data Independence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D34E3-5833-F060-D68D-E2670AC21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Helvetica" pitchFamily="2" charset="0"/>
              </a:rPr>
              <a:t>Suppose as a cost cutting measure, Zoo management decides a keeper will be responsible for a cage – and all the animals in that cage.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73B0EE-F7AA-FDE0-0F7E-FCA6ECB2C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930" y="1600200"/>
            <a:ext cx="3797300" cy="2654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3AB5EF-334A-4C1B-E98E-35EC5FFC79B9}"/>
              </a:ext>
            </a:extLst>
          </p:cNvPr>
          <p:cNvSpPr txBox="1"/>
          <p:nvPr/>
        </p:nvSpPr>
        <p:spPr>
          <a:xfrm>
            <a:off x="693140" y="4755608"/>
            <a:ext cx="809565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Programs have to change, because the position in the database after a GN/GNP call may not be the same anymore!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Will see how SQL addresses this</a:t>
            </a:r>
          </a:p>
        </p:txBody>
      </p:sp>
    </p:spTree>
    <p:extLst>
      <p:ext uri="{BB962C8B-B14F-4D97-AF65-F5344CB8AC3E}">
        <p14:creationId xmlns:p14="http://schemas.microsoft.com/office/powerpoint/2010/main" val="121538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577C4-3BA1-66DC-0F25-C3ABB5AC5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-20637"/>
            <a:ext cx="902473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Schemas Change for Many Reasons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392AF-227F-D89C-535A-E0D1EEFED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70" y="1361281"/>
            <a:ext cx="48768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effectLst/>
                <a:latin typeface="Helvetica" pitchFamily="2" charset="0"/>
              </a:rPr>
              <a:t> Management decides to have “patrons” who buy cages</a:t>
            </a:r>
          </a:p>
          <a:p>
            <a:pPr lvl="1"/>
            <a:r>
              <a:rPr lang="en-US" sz="2400" dirty="0">
                <a:latin typeface="Helvetica" pitchFamily="2" charset="0"/>
              </a:rPr>
              <a:t>Need to add a </a:t>
            </a:r>
            <a:r>
              <a:rPr lang="en-US" sz="2400" dirty="0" err="1">
                <a:latin typeface="Helvetica" pitchFamily="2" charset="0"/>
              </a:rPr>
              <a:t>patronid</a:t>
            </a:r>
            <a:r>
              <a:rPr lang="en-US" sz="2400" dirty="0">
                <a:latin typeface="Helvetica" pitchFamily="2" charset="0"/>
              </a:rPr>
              <a:t> column</a:t>
            </a:r>
            <a:endParaRPr lang="en-US" sz="2400" dirty="0">
              <a:effectLst/>
              <a:latin typeface="Helvetica" pitchFamily="2" charset="0"/>
            </a:endParaRPr>
          </a:p>
          <a:p>
            <a:r>
              <a:rPr lang="en-US" sz="2800" dirty="0">
                <a:effectLst/>
                <a:latin typeface="Helvetica" pitchFamily="2" charset="0"/>
              </a:rPr>
              <a:t>Feds change the rules (OSHA)</a:t>
            </a:r>
          </a:p>
          <a:p>
            <a:pPr lvl="1"/>
            <a:r>
              <a:rPr lang="en-US" sz="2400" dirty="0">
                <a:latin typeface="Helvetica" pitchFamily="2" charset="0"/>
              </a:rPr>
              <a:t>Keepers can keep at most 2 cages</a:t>
            </a:r>
            <a:r>
              <a:rPr lang="en-US" sz="2400" dirty="0">
                <a:effectLst/>
                <a:latin typeface="Helvetica" pitchFamily="2" charset="0"/>
              </a:rPr>
              <a:t> </a:t>
            </a:r>
          </a:p>
          <a:p>
            <a:r>
              <a:rPr lang="en-US" sz="2800" dirty="0">
                <a:effectLst/>
                <a:latin typeface="Helvetica" pitchFamily="2" charset="0"/>
              </a:rPr>
              <a:t>Tax rules change (IRS)</a:t>
            </a:r>
          </a:p>
          <a:p>
            <a:r>
              <a:rPr lang="en-US" sz="2800" dirty="0">
                <a:effectLst/>
                <a:latin typeface="Helvetica" pitchFamily="2" charset="0"/>
              </a:rPr>
              <a:t>Merge with another zoo</a:t>
            </a:r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421A75-F05D-62E8-43CA-B0EBAC9D8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070" y="1122363"/>
            <a:ext cx="38100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break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3352"/>
            <a:ext cx="8229600" cy="548549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Consider a course schema with students, classes, rooms (each has a number of attributes)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Classes in exactly one room</a:t>
            </a:r>
          </a:p>
          <a:p>
            <a:pPr marL="0" indent="0">
              <a:buNone/>
            </a:pPr>
            <a:r>
              <a:rPr lang="en-US" dirty="0"/>
              <a:t>Students in zero or more classes</a:t>
            </a:r>
          </a:p>
          <a:p>
            <a:pPr marL="0" indent="0">
              <a:buNone/>
            </a:pPr>
            <a:r>
              <a:rPr lang="en-US" dirty="0"/>
              <a:t>Classes taken by zero or more students</a:t>
            </a:r>
          </a:p>
          <a:p>
            <a:pPr marL="0" indent="0">
              <a:buNone/>
            </a:pPr>
            <a:r>
              <a:rPr lang="en-US" dirty="0"/>
              <a:t>Rooms host zero or more classes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082290" y="2498376"/>
            <a:ext cx="6000550" cy="2184848"/>
            <a:chOff x="2082290" y="2498376"/>
            <a:chExt cx="6000550" cy="2184848"/>
          </a:xfrm>
        </p:grpSpPr>
        <p:sp>
          <p:nvSpPr>
            <p:cNvPr id="4" name="Rectangle 3"/>
            <p:cNvSpPr/>
            <p:nvPr/>
          </p:nvSpPr>
          <p:spPr>
            <a:xfrm>
              <a:off x="4415214" y="2498376"/>
              <a:ext cx="1620773" cy="68517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Classes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224316" y="3998051"/>
              <a:ext cx="1620773" cy="68517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Students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320040" y="3998051"/>
              <a:ext cx="1620773" cy="68517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Rooms</a:t>
              </a:r>
            </a:p>
          </p:txBody>
        </p:sp>
        <p:cxnSp>
          <p:nvCxnSpPr>
            <p:cNvPr id="8" name="Elbow Connector 7"/>
            <p:cNvCxnSpPr>
              <a:stCxn id="4" idx="1"/>
              <a:endCxn id="5" idx="0"/>
            </p:cNvCxnSpPr>
            <p:nvPr/>
          </p:nvCxnSpPr>
          <p:spPr>
            <a:xfrm rot="10800000" flipV="1">
              <a:off x="3034704" y="2840963"/>
              <a:ext cx="1380511" cy="1157088"/>
            </a:xfrm>
            <a:prstGeom prst="bentConnector2">
              <a:avLst/>
            </a:prstGeom>
            <a:ln>
              <a:headEnd type="arrow" w="lg" len="lg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>
              <a:stCxn id="4" idx="3"/>
              <a:endCxn id="6" idx="0"/>
            </p:cNvCxnSpPr>
            <p:nvPr/>
          </p:nvCxnSpPr>
          <p:spPr>
            <a:xfrm>
              <a:off x="6035987" y="2840963"/>
              <a:ext cx="1094440" cy="1157088"/>
            </a:xfrm>
            <a:prstGeom prst="bentConnector2">
              <a:avLst/>
            </a:prstGeom>
            <a:ln>
              <a:headEnd type="none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130427" y="2998883"/>
              <a:ext cx="952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isin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82290" y="3151283"/>
              <a:ext cx="952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takenby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6372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819" y="1499928"/>
            <a:ext cx="86868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Describe one possible hierarchical schema for this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Is there a hierarchical representation that is free of redundancy?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14946" y="4487050"/>
            <a:ext cx="6000550" cy="2184848"/>
            <a:chOff x="2082290" y="2498376"/>
            <a:chExt cx="6000550" cy="2184848"/>
          </a:xfrm>
        </p:grpSpPr>
        <p:sp>
          <p:nvSpPr>
            <p:cNvPr id="5" name="Rectangle 4"/>
            <p:cNvSpPr/>
            <p:nvPr/>
          </p:nvSpPr>
          <p:spPr>
            <a:xfrm>
              <a:off x="4415214" y="2498376"/>
              <a:ext cx="1620773" cy="68517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Classes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224316" y="3998051"/>
              <a:ext cx="1620773" cy="68517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Students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320040" y="3998051"/>
              <a:ext cx="1620773" cy="68517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Rooms</a:t>
              </a:r>
            </a:p>
          </p:txBody>
        </p:sp>
        <p:cxnSp>
          <p:nvCxnSpPr>
            <p:cNvPr id="8" name="Elbow Connector 7"/>
            <p:cNvCxnSpPr>
              <a:stCxn id="5" idx="1"/>
              <a:endCxn id="6" idx="0"/>
            </p:cNvCxnSpPr>
            <p:nvPr/>
          </p:nvCxnSpPr>
          <p:spPr>
            <a:xfrm rot="10800000" flipV="1">
              <a:off x="3034704" y="2840963"/>
              <a:ext cx="1380511" cy="1157088"/>
            </a:xfrm>
            <a:prstGeom prst="bentConnector2">
              <a:avLst/>
            </a:prstGeom>
            <a:ln>
              <a:headEnd type="arrow" w="lg" len="lg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lbow Connector 8"/>
            <p:cNvCxnSpPr>
              <a:stCxn id="5" idx="3"/>
              <a:endCxn id="7" idx="0"/>
            </p:cNvCxnSpPr>
            <p:nvPr/>
          </p:nvCxnSpPr>
          <p:spPr>
            <a:xfrm>
              <a:off x="6035987" y="2840963"/>
              <a:ext cx="1094440" cy="1157088"/>
            </a:xfrm>
            <a:prstGeom prst="bentConnector2">
              <a:avLst/>
            </a:prstGeom>
            <a:ln>
              <a:headEnd type="none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130427" y="2998883"/>
              <a:ext cx="952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isin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82290" y="3151283"/>
              <a:ext cx="952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takenby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1049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E40E8-99EA-1E41-994A-5B5A2B204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095FC-0058-BD4A-B8E4-299EF4612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Data models + history</a:t>
            </a:r>
          </a:p>
          <a:p>
            <a:pPr lvl="1"/>
            <a:r>
              <a:rPr lang="en-US" dirty="0"/>
              <a:t>Hierarchical  (IMS/DL1) – 19</a:t>
            </a:r>
            <a:r>
              <a:rPr lang="en-US" i="1" dirty="0"/>
              <a:t>60’s </a:t>
            </a:r>
          </a:p>
          <a:p>
            <a:pPr lvl="1"/>
            <a:r>
              <a:rPr lang="en-US" dirty="0"/>
              <a:t>Network (CODASYL) – 1970’s</a:t>
            </a:r>
          </a:p>
          <a:p>
            <a:pPr lvl="1"/>
            <a:r>
              <a:rPr lang="en-US" dirty="0"/>
              <a:t>Relational – 1970’s and beyond</a:t>
            </a:r>
          </a:p>
          <a:p>
            <a:pPr lvl="1"/>
            <a:endParaRPr lang="en-US" i="1" dirty="0"/>
          </a:p>
          <a:p>
            <a:r>
              <a:rPr lang="en-US" b="1" dirty="0"/>
              <a:t>Key ideas</a:t>
            </a:r>
          </a:p>
          <a:p>
            <a:pPr lvl="1"/>
            <a:r>
              <a:rPr lang="en-US" dirty="0"/>
              <a:t>Data redundancy (and how to avoid it)</a:t>
            </a:r>
          </a:p>
          <a:p>
            <a:pPr lvl="1"/>
            <a:r>
              <a:rPr lang="en-US" dirty="0"/>
              <a:t>Physical and logical data independence</a:t>
            </a:r>
          </a:p>
          <a:p>
            <a:pPr lvl="1"/>
            <a:r>
              <a:rPr lang="en-US" dirty="0"/>
              <a:t>Relational algebra and axioms</a:t>
            </a:r>
          </a:p>
        </p:txBody>
      </p:sp>
    </p:spTree>
    <p:extLst>
      <p:ext uri="{BB962C8B-B14F-4D97-AF65-F5344CB8AC3E}">
        <p14:creationId xmlns:p14="http://schemas.microsoft.com/office/powerpoint/2010/main" val="1731439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3988C-473E-AB62-FFE9-1295CB98C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094D9-5489-E658-CF98-D09115EE0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are possible; one example:</a:t>
            </a:r>
          </a:p>
          <a:p>
            <a:pPr lvl="1"/>
            <a:r>
              <a:rPr lang="en-US" dirty="0"/>
              <a:t>Classes</a:t>
            </a:r>
          </a:p>
          <a:p>
            <a:pPr lvl="2"/>
            <a:r>
              <a:rPr lang="en-US" dirty="0"/>
              <a:t>Students</a:t>
            </a:r>
          </a:p>
          <a:p>
            <a:pPr lvl="3"/>
            <a:r>
              <a:rPr lang="en-US" dirty="0"/>
              <a:t>Rooms</a:t>
            </a:r>
          </a:p>
          <a:p>
            <a:r>
              <a:rPr lang="en-US" dirty="0"/>
              <a:t>Duplicates data about students, </a:t>
            </a:r>
          </a:p>
          <a:p>
            <a:pPr lvl="1"/>
            <a:r>
              <a:rPr lang="en-US" dirty="0"/>
              <a:t>Students take multiple classes, rooms host multiple classes</a:t>
            </a:r>
          </a:p>
          <a:p>
            <a:r>
              <a:rPr lang="en-US" dirty="0"/>
              <a:t>Any other arrangement also duplicates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72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21EC0-5D0D-CC18-4FF5-5D4DC0816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98320" y="160337"/>
            <a:ext cx="8229600" cy="1143000"/>
          </a:xfrm>
        </p:spPr>
        <p:txBody>
          <a:bodyPr/>
          <a:lstStyle/>
          <a:p>
            <a:r>
              <a:rPr lang="en-US" dirty="0"/>
              <a:t>CODASYL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E1E51-4353-F6A1-3CD6-D5AD7778F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399903"/>
            <a:ext cx="4310743" cy="4525963"/>
          </a:xfrm>
        </p:spPr>
        <p:txBody>
          <a:bodyPr>
            <a:normAutofit fontScale="70000" lnSpcReduction="20000"/>
          </a:bodyPr>
          <a:lstStyle/>
          <a:p>
            <a:r>
              <a:rPr lang="en-US" b="1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Conference/Committee on Data Systems Languages</a:t>
            </a:r>
            <a:endParaRPr lang="en-US" b="0" i="0" u="none" strike="noStrike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Responsible for COBOL</a:t>
            </a:r>
          </a:p>
          <a:p>
            <a:endParaRPr lang="en-US" dirty="0"/>
          </a:p>
          <a:p>
            <a:r>
              <a:rPr lang="en-US" dirty="0"/>
              <a:t>CODASYL data model developed by consortium of  large companies in the 70’s</a:t>
            </a:r>
          </a:p>
          <a:p>
            <a:endParaRPr lang="en-US" dirty="0"/>
          </a:p>
          <a:p>
            <a:r>
              <a:rPr lang="en-US" dirty="0"/>
              <a:t>Designed to address limitations of IMS and PL/I</a:t>
            </a:r>
          </a:p>
          <a:p>
            <a:endParaRPr lang="en-US" dirty="0"/>
          </a:p>
          <a:p>
            <a:r>
              <a:rPr lang="en-US" dirty="0"/>
              <a:t>Graph or network-based data model</a:t>
            </a:r>
          </a:p>
        </p:txBody>
      </p:sp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38065E07-C014-A31F-C235-B4BC84AF4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57" y="2239794"/>
            <a:ext cx="4310743" cy="250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762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CODASYL Network</a:t>
            </a:r>
          </a:p>
        </p:txBody>
      </p:sp>
      <p:pic>
        <p:nvPicPr>
          <p:cNvPr id="4" name="Content Placeholder 3" descr="Pasted Graphic 2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64" r="-20264"/>
          <a:stretch>
            <a:fillRect/>
          </a:stretch>
        </p:blipFill>
        <p:spPr>
          <a:xfrm>
            <a:off x="-526869" y="1417638"/>
            <a:ext cx="8229600" cy="452596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729E44-8CA6-9172-4443-079B572F9792}"/>
              </a:ext>
            </a:extLst>
          </p:cNvPr>
          <p:cNvSpPr txBox="1"/>
          <p:nvPr/>
        </p:nvSpPr>
        <p:spPr>
          <a:xfrm>
            <a:off x="4454434" y="5101046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Records can either be hashes (allowing equality lookup) or sorted ("clustered") according to some key (allowing a range lookup).</a:t>
            </a:r>
          </a:p>
        </p:txBody>
      </p:sp>
    </p:spTree>
    <p:extLst>
      <p:ext uri="{BB962C8B-B14F-4D97-AF65-F5344CB8AC3E}">
        <p14:creationId xmlns:p14="http://schemas.microsoft.com/office/powerpoint/2010/main" val="115077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0D5B1-3EE5-98D6-E899-0970E6CFD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Find Cages Joe Keeps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A4B17-74C6-F63B-087E-632E4085B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89" y="1635034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3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Helvetica" pitchFamily="2" charset="0"/>
              </a:rPr>
              <a:t>Find keepers (name = 'Joe')</a:t>
            </a:r>
          </a:p>
          <a:p>
            <a:pPr marL="457200" lvl="1" indent="0">
              <a:buNone/>
            </a:pPr>
            <a:r>
              <a:rPr lang="en-US" sz="23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Helvetica" pitchFamily="2" charset="0"/>
              </a:rPr>
              <a:t>Until done:</a:t>
            </a:r>
          </a:p>
          <a:p>
            <a:pPr marL="914400" lvl="2" indent="0">
              <a:buNone/>
            </a:pPr>
            <a:r>
              <a:rPr lang="en-US" sz="23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Helvetica" pitchFamily="2" charset="0"/>
              </a:rPr>
              <a:t>Find next animal in </a:t>
            </a:r>
            <a:r>
              <a:rPr lang="en-US" sz="23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Helvetica" pitchFamily="2" charset="0"/>
              </a:rPr>
              <a:t>caredforby</a:t>
            </a:r>
            <a:endParaRPr lang="en-US" sz="23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Helvetica" pitchFamily="2" charset="0"/>
            </a:endParaRPr>
          </a:p>
          <a:p>
            <a:pPr marL="1371600" lvl="3" indent="0">
              <a:buNone/>
            </a:pPr>
            <a:r>
              <a:rPr lang="en-US" sz="23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Helvetica" pitchFamily="2" charset="0"/>
              </a:rPr>
              <a:t>Find cage in </a:t>
            </a:r>
            <a:r>
              <a:rPr lang="en-US" sz="23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Helvetica" pitchFamily="2" charset="0"/>
              </a:rPr>
              <a:t>livesin</a:t>
            </a:r>
            <a:br>
              <a:rPr lang="en-US" dirty="0">
                <a:effectLst/>
                <a:latin typeface="Helvetica" pitchFamily="2" charset="0"/>
              </a:rPr>
            </a:b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Programming is finding an entry point and navigating around in multidimensional space</a:t>
            </a:r>
          </a:p>
          <a:p>
            <a:pPr lvl="1"/>
            <a:r>
              <a:rPr lang="en-US" dirty="0">
                <a:latin typeface="Helvetica" pitchFamily="2" charset="0"/>
              </a:rPr>
              <a:t>Each line of code is implicitly at some location in this structure</a:t>
            </a:r>
          </a:p>
          <a:p>
            <a:pPr lvl="1"/>
            <a:r>
              <a:rPr lang="en-US" dirty="0">
                <a:latin typeface="Helvetica" pitchFamily="2" charset="0"/>
              </a:rPr>
              <a:t>Have to remember where you are</a:t>
            </a:r>
            <a:endParaRPr lang="en-US" dirty="0"/>
          </a:p>
        </p:txBody>
      </p:sp>
      <p:pic>
        <p:nvPicPr>
          <p:cNvPr id="4" name="Content Placeholder 3" descr="Pasted Graphic 2.pdf">
            <a:extLst>
              <a:ext uri="{FF2B5EF4-FFF2-40B4-BE49-F238E27FC236}">
                <a16:creationId xmlns:a16="http://schemas.microsoft.com/office/drawing/2014/main" id="{78A67B3D-779B-4297-15CD-333D677A61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4" t="44441" r="15203"/>
          <a:stretch/>
        </p:blipFill>
        <p:spPr>
          <a:xfrm>
            <a:off x="5071858" y="1335636"/>
            <a:ext cx="3867489" cy="19287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BBF04F-36D3-5B1A-3B88-2C92FA0131E2}"/>
              </a:ext>
            </a:extLst>
          </p:cNvPr>
          <p:cNvSpPr txBox="1"/>
          <p:nvPr/>
        </p:nvSpPr>
        <p:spPr>
          <a:xfrm>
            <a:off x="6879327" y="1382802"/>
            <a:ext cx="1288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caredforby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82645B-9F0E-7F65-4F50-E8B95DD19EC6}"/>
              </a:ext>
            </a:extLst>
          </p:cNvPr>
          <p:cNvSpPr txBox="1"/>
          <p:nvPr/>
        </p:nvSpPr>
        <p:spPr>
          <a:xfrm>
            <a:off x="5590458" y="2681284"/>
            <a:ext cx="1288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livesin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43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51D5E-AFD0-A8C0-38FC-AD3EF97B1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52329" y="160337"/>
            <a:ext cx="8229600" cy="1143000"/>
          </a:xfrm>
        </p:spPr>
        <p:txBody>
          <a:bodyPr/>
          <a:lstStyle/>
          <a:p>
            <a:r>
              <a:rPr lang="en-US" dirty="0"/>
              <a:t>CODASYL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2C95E-5EA3-4D30-1D53-73AC3AF48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974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effectLst/>
                <a:latin typeface="Helvetica" pitchFamily="2" charset="0"/>
              </a:rPr>
              <a:t>Incredibly complex — 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effectLst/>
                <a:latin typeface="Helvetica" pitchFamily="2" charset="0"/>
              </a:rPr>
              <a:t>		“Navigational Programming”</a:t>
            </a:r>
          </a:p>
          <a:p>
            <a:pPr>
              <a:lnSpc>
                <a:spcPct val="120000"/>
              </a:lnSpc>
            </a:pPr>
            <a:r>
              <a:rPr lang="en-US" dirty="0">
                <a:effectLst/>
                <a:latin typeface="Helvetica" pitchFamily="2" charset="0"/>
              </a:rPr>
              <a:t>Programs </a:t>
            </a:r>
            <a:r>
              <a:rPr lang="en-US" dirty="0">
                <a:latin typeface="Helvetica" pitchFamily="2" charset="0"/>
              </a:rPr>
              <a:t>lack </a:t>
            </a:r>
            <a:r>
              <a:rPr lang="en-US" dirty="0">
                <a:effectLst/>
                <a:latin typeface="Helvetica" pitchFamily="2" charset="0"/>
              </a:rPr>
              <a:t>physical or logical data independence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effectLst/>
                <a:latin typeface="Helvetica" pitchFamily="2" charset="0"/>
              </a:rPr>
              <a:t>Can't change schema w/out changing programs; 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effectLst/>
                <a:latin typeface="Helvetica" pitchFamily="2" charset="0"/>
              </a:rPr>
              <a:t>Can't change physical representation either b/c different index types might or might not support different operations</a:t>
            </a:r>
          </a:p>
          <a:p>
            <a:pPr>
              <a:lnSpc>
                <a:spcPct val="120000"/>
              </a:lnSpc>
            </a:pPr>
            <a:r>
              <a:rPr lang="en-US" dirty="0">
                <a:effectLst/>
                <a:latin typeface="Helvetica" pitchFamily="2" charset="0"/>
              </a:rPr>
              <a:t>Some of this could have been fixed by adding a high-level language to CODASYL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Helvetica" pitchFamily="2" charset="0"/>
              </a:rPr>
              <a:t>Relational model was a clean-slate approach designed to fix this</a:t>
            </a:r>
            <a:endParaRPr lang="en-US" dirty="0">
              <a:effectLst/>
              <a:latin typeface="Helvetica" pitchFamily="2" charset="0"/>
            </a:endParaRPr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  <p:pic>
        <p:nvPicPr>
          <p:cNvPr id="1026" name="Picture 2" descr="IF YOU COULD THROW EVERYTHING AWAY that would be great - That Would Be  Great (Office Space Bill Lumbergh) | Make a Meme">
            <a:extLst>
              <a:ext uri="{FF2B5EF4-FFF2-40B4-BE49-F238E27FC236}">
                <a16:creationId xmlns:a16="http://schemas.microsoft.com/office/drawing/2014/main" id="{760DC720-D90F-0555-8158-59E94A1A7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530" y="111585"/>
            <a:ext cx="2862470" cy="20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0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CODASYL Program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804711"/>
            <a:ext cx="64969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Find the cages that Joe keeps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Find keepers (name = 'Joe')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Until done: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Find next animal in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caredforby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Find cage in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livesin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774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D41C4-4924-BC4B-820E-B19F23C42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522EC-1878-C74E-A226-7D3A3ECE3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representation</a:t>
            </a:r>
          </a:p>
          <a:p>
            <a:r>
              <a:rPr lang="en-US" dirty="0"/>
              <a:t>Set-oriented programming model that doesn't require "navigation"</a:t>
            </a:r>
          </a:p>
          <a:p>
            <a:r>
              <a:rPr lang="en-US" dirty="0"/>
              <a:t>No physical data model description required(!)</a:t>
            </a:r>
          </a:p>
          <a:p>
            <a:pPr lvl="1"/>
            <a:r>
              <a:rPr lang="en-US" dirty="0"/>
              <a:t>E.g., no specification of sort orders, hashes,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06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15AD7-1798-A443-8216-717B4BA86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Data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1C8CE-1EAB-8B42-9B64-90CAF574E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268" y="1600200"/>
            <a:ext cx="8976732" cy="4525963"/>
          </a:xfrm>
        </p:spPr>
        <p:txBody>
          <a:bodyPr/>
          <a:lstStyle/>
          <a:p>
            <a:r>
              <a:rPr lang="en-US" dirty="0"/>
              <a:t>All data is represented as tables of records (</a:t>
            </a:r>
            <a:r>
              <a:rPr lang="en-US" i="1" dirty="0"/>
              <a:t>tuples)</a:t>
            </a:r>
          </a:p>
          <a:p>
            <a:r>
              <a:rPr lang="en-US" dirty="0"/>
              <a:t>Tables are unordered sets (no duplicates)</a:t>
            </a:r>
          </a:p>
          <a:p>
            <a:r>
              <a:rPr lang="en-US" dirty="0"/>
              <a:t>Database is one or more tables</a:t>
            </a:r>
          </a:p>
          <a:p>
            <a:r>
              <a:rPr lang="en-US" dirty="0"/>
              <a:t>Each relation has a </a:t>
            </a:r>
            <a:r>
              <a:rPr lang="en-US" i="1" dirty="0"/>
              <a:t>schema</a:t>
            </a:r>
            <a:r>
              <a:rPr lang="en-US" dirty="0"/>
              <a:t> that describes the types of the columns/fields</a:t>
            </a:r>
          </a:p>
          <a:p>
            <a:r>
              <a:rPr lang="en-US" dirty="0"/>
              <a:t>Each field is a primitive type -- not a set or relation</a:t>
            </a:r>
          </a:p>
          <a:p>
            <a:r>
              <a:rPr lang="en-US" dirty="0"/>
              <a:t>Physical representation/layout of data is not specified (no index types, </a:t>
            </a:r>
            <a:r>
              <a:rPr lang="en-US" dirty="0" err="1"/>
              <a:t>nestings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24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927"/>
            <a:ext cx="8229600" cy="1143000"/>
          </a:xfrm>
        </p:spPr>
        <p:txBody>
          <a:bodyPr/>
          <a:lstStyle/>
          <a:p>
            <a:r>
              <a:rPr lang="en-US" dirty="0"/>
              <a:t>Zoo Tables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1150882" y="1808259"/>
          <a:ext cx="7789572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0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36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5912">
                  <a:extLst>
                    <a:ext uri="{9D8B030D-6E8A-4147-A177-3AD203B41FA5}">
                      <a16:colId xmlns:a16="http://schemas.microsoft.com/office/drawing/2014/main" val="2960062284"/>
                    </a:ext>
                  </a:extLst>
                </a:gridCol>
                <a:gridCol w="1803674">
                  <a:extLst>
                    <a:ext uri="{9D8B030D-6E8A-4147-A177-3AD203B41FA5}">
                      <a16:colId xmlns:a16="http://schemas.microsoft.com/office/drawing/2014/main" val="1319992084"/>
                    </a:ext>
                  </a:extLst>
                </a:gridCol>
              </a:tblGrid>
              <a:tr h="310405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cageno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keptby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feedtime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Salamander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10:00 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Giraffe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11:00 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1:00 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50883" y="3677160"/>
          <a:ext cx="40640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8433"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building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50883" y="5265110"/>
          <a:ext cx="40640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433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50883" y="1438927"/>
            <a:ext cx="166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Animals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1545" y="3336873"/>
            <a:ext cx="166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Cages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50882" y="4940221"/>
            <a:ext cx="166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Keepers</a:t>
            </a:r>
          </a:p>
        </p:txBody>
      </p:sp>
      <p:sp>
        <p:nvSpPr>
          <p:cNvPr id="14" name="TextBox 13"/>
          <p:cNvSpPr txBox="1"/>
          <p:nvPr/>
        </p:nvSpPr>
        <p:spPr>
          <a:xfrm rot="19764834">
            <a:off x="5614156" y="874683"/>
            <a:ext cx="159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Foreign Keys</a:t>
            </a:r>
          </a:p>
        </p:txBody>
      </p:sp>
      <p:sp>
        <p:nvSpPr>
          <p:cNvPr id="15" name="TextBox 14"/>
          <p:cNvSpPr txBox="1"/>
          <p:nvPr/>
        </p:nvSpPr>
        <p:spPr>
          <a:xfrm rot="19764834">
            <a:off x="-7541" y="2256762"/>
            <a:ext cx="159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Primary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</a:t>
            </a:r>
          </a:p>
        </p:txBody>
      </p:sp>
      <p:sp>
        <p:nvSpPr>
          <p:cNvPr id="18" name="TextBox 17"/>
          <p:cNvSpPr txBox="1"/>
          <p:nvPr/>
        </p:nvSpPr>
        <p:spPr>
          <a:xfrm rot="19764834">
            <a:off x="-7541" y="3877578"/>
            <a:ext cx="159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Primary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</a:t>
            </a:r>
          </a:p>
        </p:txBody>
      </p:sp>
      <p:sp>
        <p:nvSpPr>
          <p:cNvPr id="19" name="TextBox 18"/>
          <p:cNvSpPr txBox="1"/>
          <p:nvPr/>
        </p:nvSpPr>
        <p:spPr>
          <a:xfrm rot="19764834">
            <a:off x="100142" y="5468440"/>
            <a:ext cx="159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Primary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07AB51-93FF-F348-8029-C0D1317DD02A}"/>
              </a:ext>
            </a:extLst>
          </p:cNvPr>
          <p:cNvSpPr txBox="1"/>
          <p:nvPr/>
        </p:nvSpPr>
        <p:spPr>
          <a:xfrm>
            <a:off x="5514014" y="3510506"/>
            <a:ext cx="406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Schema: Animals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(id: int,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name: string,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age: int,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species: string,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cageno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int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references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cages.no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keptby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int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references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keepers.id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feedtime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time )</a:t>
            </a:r>
          </a:p>
        </p:txBody>
      </p:sp>
    </p:spTree>
    <p:extLst>
      <p:ext uri="{BB962C8B-B14F-4D97-AF65-F5344CB8AC3E}">
        <p14:creationId xmlns:p14="http://schemas.microsoft.com/office/powerpoint/2010/main" val="153474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927"/>
            <a:ext cx="8229600" cy="1143000"/>
          </a:xfrm>
        </p:spPr>
        <p:txBody>
          <a:bodyPr/>
          <a:lstStyle/>
          <a:p>
            <a:r>
              <a:rPr lang="en-US" dirty="0"/>
              <a:t>Zoo Tables (original schema)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1150883" y="1808259"/>
          <a:ext cx="5975132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18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18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0405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cageno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Salamander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Giraffe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50883" y="3677160"/>
          <a:ext cx="60960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8433"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feedtime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building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50883" y="5265110"/>
          <a:ext cx="40640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433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623034" y="5254600"/>
          <a:ext cx="306376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1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091">
                <a:tc>
                  <a:txBody>
                    <a:bodyPr/>
                    <a:lstStyle/>
                    <a:p>
                      <a:r>
                        <a:rPr lang="en-US" dirty="0"/>
                        <a:t>kid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cageno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023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023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023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50883" y="1438927"/>
            <a:ext cx="166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Animals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1545" y="3336873"/>
            <a:ext cx="166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Cages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50882" y="4940221"/>
            <a:ext cx="166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Keepers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80994" y="4940221"/>
            <a:ext cx="166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Keeps</a:t>
            </a:r>
          </a:p>
        </p:txBody>
      </p:sp>
      <p:sp>
        <p:nvSpPr>
          <p:cNvPr id="14" name="TextBox 13"/>
          <p:cNvSpPr txBox="1"/>
          <p:nvPr/>
        </p:nvSpPr>
        <p:spPr>
          <a:xfrm rot="19764834">
            <a:off x="6514080" y="2128358"/>
            <a:ext cx="159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Foreign Key</a:t>
            </a:r>
          </a:p>
        </p:txBody>
      </p:sp>
      <p:sp>
        <p:nvSpPr>
          <p:cNvPr id="15" name="TextBox 14"/>
          <p:cNvSpPr txBox="1"/>
          <p:nvPr/>
        </p:nvSpPr>
        <p:spPr>
          <a:xfrm rot="19764834">
            <a:off x="-7541" y="2256762"/>
            <a:ext cx="159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Primary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</a:t>
            </a:r>
          </a:p>
        </p:txBody>
      </p:sp>
      <p:sp>
        <p:nvSpPr>
          <p:cNvPr id="18" name="TextBox 17"/>
          <p:cNvSpPr txBox="1"/>
          <p:nvPr/>
        </p:nvSpPr>
        <p:spPr>
          <a:xfrm rot="19764834">
            <a:off x="-7541" y="3877578"/>
            <a:ext cx="159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Primary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</a:t>
            </a:r>
          </a:p>
        </p:txBody>
      </p:sp>
      <p:sp>
        <p:nvSpPr>
          <p:cNvPr id="19" name="TextBox 18"/>
          <p:cNvSpPr txBox="1"/>
          <p:nvPr/>
        </p:nvSpPr>
        <p:spPr>
          <a:xfrm rot="19764834">
            <a:off x="100142" y="5468440"/>
            <a:ext cx="159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Primary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</a:t>
            </a:r>
          </a:p>
        </p:txBody>
      </p:sp>
      <p:sp>
        <p:nvSpPr>
          <p:cNvPr id="20" name="TextBox 19"/>
          <p:cNvSpPr txBox="1"/>
          <p:nvPr/>
        </p:nvSpPr>
        <p:spPr>
          <a:xfrm rot="19764834">
            <a:off x="5846723" y="5800532"/>
            <a:ext cx="159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Foreign Key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 rot="19764834">
            <a:off x="7347025" y="5734284"/>
            <a:ext cx="159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Foreign Key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Recap: Zoo Data Model</a:t>
            </a:r>
            <a:br>
              <a:rPr lang="en-US" dirty="0"/>
            </a:br>
            <a:r>
              <a:rPr lang="en-US" sz="3600" dirty="0"/>
              <a:t>Entity Relationship Diagram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295400"/>
            <a:ext cx="2286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Animal</a:t>
            </a:r>
          </a:p>
        </p:txBody>
      </p:sp>
      <p:sp>
        <p:nvSpPr>
          <p:cNvPr id="5" name="Rectangle 4"/>
          <p:cNvSpPr/>
          <p:nvPr/>
        </p:nvSpPr>
        <p:spPr>
          <a:xfrm>
            <a:off x="4495800" y="1295400"/>
            <a:ext cx="2286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Cage</a:t>
            </a:r>
          </a:p>
        </p:txBody>
      </p:sp>
      <p:sp>
        <p:nvSpPr>
          <p:cNvPr id="6" name="Rectangle 5"/>
          <p:cNvSpPr/>
          <p:nvPr/>
        </p:nvSpPr>
        <p:spPr>
          <a:xfrm>
            <a:off x="4495800" y="3657600"/>
            <a:ext cx="2286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Keeper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5638006" y="2058194"/>
            <a:ext cx="724863" cy="1600200"/>
            <a:chOff x="5638006" y="2058194"/>
            <a:chExt cx="724863" cy="1600200"/>
          </a:xfrm>
        </p:grpSpPr>
        <p:cxnSp>
          <p:nvCxnSpPr>
            <p:cNvPr id="15" name="Straight Arrow Connector 14"/>
            <p:cNvCxnSpPr>
              <a:stCxn id="6" idx="0"/>
              <a:endCxn id="5" idx="2"/>
            </p:cNvCxnSpPr>
            <p:nvPr/>
          </p:nvCxnSpPr>
          <p:spPr>
            <a:xfrm rot="5400000" flipH="1" flipV="1">
              <a:off x="4838700" y="2857500"/>
              <a:ext cx="1600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639594" y="2743200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keeps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781800" y="3657600"/>
            <a:ext cx="1905000" cy="1348264"/>
            <a:chOff x="6781800" y="3680936"/>
            <a:chExt cx="1905000" cy="1348264"/>
          </a:xfrm>
        </p:grpSpPr>
        <p:sp>
          <p:nvSpPr>
            <p:cNvPr id="30" name="Rectangle 29"/>
            <p:cNvSpPr/>
            <p:nvPr/>
          </p:nvSpPr>
          <p:spPr>
            <a:xfrm>
              <a:off x="7010400" y="4648200"/>
              <a:ext cx="16764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Name</a:t>
              </a:r>
            </a:p>
          </p:txBody>
        </p:sp>
        <p:cxnSp>
          <p:nvCxnSpPr>
            <p:cNvPr id="35" name="Shape 34"/>
            <p:cNvCxnSpPr>
              <a:stCxn id="6" idx="3"/>
              <a:endCxn id="30" idx="0"/>
            </p:cNvCxnSpPr>
            <p:nvPr/>
          </p:nvCxnSpPr>
          <p:spPr>
            <a:xfrm>
              <a:off x="6781800" y="4038600"/>
              <a:ext cx="1066800" cy="609600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875857" y="424076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290018" y="3680936"/>
              <a:ext cx="7157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name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781800" y="1676400"/>
            <a:ext cx="2133600" cy="1066800"/>
            <a:chOff x="6477000" y="1676400"/>
            <a:chExt cx="2133600" cy="1066800"/>
          </a:xfrm>
        </p:grpSpPr>
        <p:sp>
          <p:nvSpPr>
            <p:cNvPr id="25" name="Rectangle 24"/>
            <p:cNvSpPr/>
            <p:nvPr/>
          </p:nvSpPr>
          <p:spPr>
            <a:xfrm>
              <a:off x="7010400" y="2362200"/>
              <a:ext cx="1600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Time</a:t>
              </a:r>
            </a:p>
          </p:txBody>
        </p:sp>
        <p:cxnSp>
          <p:nvCxnSpPr>
            <p:cNvPr id="29" name="Shape 28"/>
            <p:cNvCxnSpPr>
              <a:stCxn id="5" idx="3"/>
              <a:endCxn id="25" idx="1"/>
            </p:cNvCxnSpPr>
            <p:nvPr/>
          </p:nvCxnSpPr>
          <p:spPr>
            <a:xfrm>
              <a:off x="6477000" y="1676400"/>
              <a:ext cx="533400" cy="8763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6781800" y="213360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05600" y="1872734"/>
              <a:ext cx="10650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feedTime</a:t>
              </a:r>
              <a:endParaRPr lang="en-US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52400" y="1638300"/>
            <a:ext cx="2362201" cy="2933700"/>
            <a:chOff x="152400" y="1676400"/>
            <a:chExt cx="2362201" cy="2933700"/>
          </a:xfrm>
        </p:grpSpPr>
        <p:sp>
          <p:nvSpPr>
            <p:cNvPr id="7" name="Rectangle 6"/>
            <p:cNvSpPr/>
            <p:nvPr/>
          </p:nvSpPr>
          <p:spPr>
            <a:xfrm>
              <a:off x="914400" y="3352800"/>
              <a:ext cx="1600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Age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914400" y="2362200"/>
              <a:ext cx="1600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Name</a:t>
              </a:r>
            </a:p>
          </p:txBody>
        </p:sp>
        <p:cxnSp>
          <p:nvCxnSpPr>
            <p:cNvPr id="22" name="Elbow Connector 21"/>
            <p:cNvCxnSpPr>
              <a:stCxn id="4" idx="1"/>
              <a:endCxn id="8" idx="1"/>
            </p:cNvCxnSpPr>
            <p:nvPr/>
          </p:nvCxnSpPr>
          <p:spPr>
            <a:xfrm rot="10800000" flipH="1" flipV="1">
              <a:off x="457200" y="1676400"/>
              <a:ext cx="457200" cy="876300"/>
            </a:xfrm>
            <a:prstGeom prst="bentConnector3">
              <a:avLst>
                <a:gd name="adj1" fmla="val -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stCxn id="4" idx="1"/>
              <a:endCxn id="7" idx="1"/>
            </p:cNvCxnSpPr>
            <p:nvPr/>
          </p:nvCxnSpPr>
          <p:spPr>
            <a:xfrm rot="10800000" flipH="1" flipV="1">
              <a:off x="457200" y="1676400"/>
              <a:ext cx="457200" cy="1866900"/>
            </a:xfrm>
            <a:prstGeom prst="bentConnector3">
              <a:avLst>
                <a:gd name="adj1" fmla="val -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914401" y="4229100"/>
              <a:ext cx="1600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Species</a:t>
              </a:r>
            </a:p>
          </p:txBody>
        </p:sp>
        <p:cxnSp>
          <p:nvCxnSpPr>
            <p:cNvPr id="33" name="Elbow Connector 32"/>
            <p:cNvCxnSpPr>
              <a:stCxn id="4" idx="1"/>
              <a:endCxn id="31" idx="1"/>
            </p:cNvCxnSpPr>
            <p:nvPr/>
          </p:nvCxnSpPr>
          <p:spPr>
            <a:xfrm rot="10800000" flipH="1" flipV="1">
              <a:off x="457199" y="1676400"/>
              <a:ext cx="457201" cy="2743200"/>
            </a:xfrm>
            <a:prstGeom prst="bentConnector3">
              <a:avLst>
                <a:gd name="adj1" fmla="val -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654557" y="218336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54557" y="321206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54557" y="405026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52400" y="1992868"/>
              <a:ext cx="7157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name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52400" y="2983468"/>
              <a:ext cx="5168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age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52400" y="3821668"/>
              <a:ext cx="8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species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52400" y="4876800"/>
            <a:ext cx="77127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Animals have names, ages, species</a:t>
            </a:r>
          </a:p>
          <a:p>
            <a:r>
              <a:rPr lang="en-US" dirty="0"/>
              <a:t>Keepers have names</a:t>
            </a:r>
          </a:p>
          <a:p>
            <a:r>
              <a:rPr lang="en-US" dirty="0"/>
              <a:t>Cages have cleaning times, buildings</a:t>
            </a:r>
          </a:p>
          <a:p>
            <a:r>
              <a:rPr lang="en-US" dirty="0"/>
              <a:t>Animals are in 1 cage;  cages have multiple animals</a:t>
            </a:r>
          </a:p>
          <a:p>
            <a:r>
              <a:rPr lang="en-US" dirty="0"/>
              <a:t>Keepers keep multiple cages, cages kept by multiple keepers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781800" y="368093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781800" y="130865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97354" y="130865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6669426" y="1676400"/>
            <a:ext cx="1941174" cy="1817132"/>
            <a:chOff x="6669426" y="1676400"/>
            <a:chExt cx="1941174" cy="1817132"/>
          </a:xfrm>
        </p:grpSpPr>
        <p:sp>
          <p:nvSpPr>
            <p:cNvPr id="62" name="Rectangle 61"/>
            <p:cNvSpPr/>
            <p:nvPr/>
          </p:nvSpPr>
          <p:spPr>
            <a:xfrm>
              <a:off x="7288869" y="2945368"/>
              <a:ext cx="1321731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Building</a:t>
              </a:r>
            </a:p>
          </p:txBody>
        </p:sp>
        <p:cxnSp>
          <p:nvCxnSpPr>
            <p:cNvPr id="63" name="Shape 62"/>
            <p:cNvCxnSpPr>
              <a:stCxn id="5" idx="3"/>
              <a:endCxn id="62" idx="1"/>
            </p:cNvCxnSpPr>
            <p:nvPr/>
          </p:nvCxnSpPr>
          <p:spPr>
            <a:xfrm>
              <a:off x="6781800" y="1676400"/>
              <a:ext cx="507069" cy="145946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7055356" y="275486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669426" y="3124200"/>
              <a:ext cx="58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bldg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057400" y="1676400"/>
            <a:ext cx="81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entity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96000" y="171911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entity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115774" y="4114800"/>
            <a:ext cx="1275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entity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743200" y="1295400"/>
            <a:ext cx="1794416" cy="760785"/>
            <a:chOff x="2743200" y="1295400"/>
            <a:chExt cx="1794416" cy="760785"/>
          </a:xfrm>
        </p:grpSpPr>
        <p:grpSp>
          <p:nvGrpSpPr>
            <p:cNvPr id="54" name="Group 53"/>
            <p:cNvGrpSpPr/>
            <p:nvPr/>
          </p:nvGrpSpPr>
          <p:grpSpPr>
            <a:xfrm>
              <a:off x="2743200" y="1295400"/>
              <a:ext cx="1794416" cy="382589"/>
              <a:chOff x="2743200" y="1295400"/>
              <a:chExt cx="1794416" cy="382589"/>
            </a:xfrm>
          </p:grpSpPr>
          <p:cxnSp>
            <p:nvCxnSpPr>
              <p:cNvPr id="12" name="Straight Arrow Connector 11"/>
              <p:cNvCxnSpPr>
                <a:stCxn id="5" idx="1"/>
                <a:endCxn id="4" idx="3"/>
              </p:cNvCxnSpPr>
              <p:nvPr/>
            </p:nvCxnSpPr>
            <p:spPr>
              <a:xfrm rot="10800000">
                <a:off x="2743200" y="1676400"/>
                <a:ext cx="1752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3200400" y="1295400"/>
                <a:ext cx="9708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contains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235956" y="1308657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2971800" y="1686853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relationship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743200" y="12954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638800" y="19812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562600" y="33528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6107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/>
      <p:bldP spid="58" grpId="0"/>
      <p:bldP spid="59" grpId="0"/>
      <p:bldP spid="61" grpId="0"/>
      <p:bldP spid="65" grpId="0"/>
      <p:bldP spid="66" grpId="0"/>
      <p:bldP spid="6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9FE05-EA10-2C4A-83BD-A50BC8B6B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Algebra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EA8E3-2B1C-1C43-A8B7-23906C812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Projection</a:t>
            </a:r>
            <a:r>
              <a:rPr lang="en-US" dirty="0"/>
              <a:t> (</a:t>
            </a:r>
            <a:r>
              <a:rPr lang="el-GR" dirty="0"/>
              <a:t>π(</a:t>
            </a:r>
            <a:r>
              <a:rPr lang="en-US" dirty="0"/>
              <a:t>T,c1, …, </a:t>
            </a:r>
            <a:r>
              <a:rPr lang="en-US" dirty="0" err="1"/>
              <a:t>cn</a:t>
            </a:r>
            <a:r>
              <a:rPr lang="en-US" dirty="0"/>
              <a:t>))</a:t>
            </a:r>
          </a:p>
          <a:p>
            <a:pPr lvl="1"/>
            <a:r>
              <a:rPr lang="en-US" dirty="0"/>
              <a:t>select a subset of columns c1 .. </a:t>
            </a:r>
            <a:r>
              <a:rPr lang="en-US" dirty="0" err="1"/>
              <a:t>cn</a:t>
            </a:r>
            <a:endParaRPr lang="en-US" dirty="0"/>
          </a:p>
          <a:p>
            <a:r>
              <a:rPr lang="en-US" b="1" dirty="0"/>
              <a:t>Selection</a:t>
            </a:r>
            <a:r>
              <a:rPr lang="en-US" dirty="0"/>
              <a:t> (</a:t>
            </a:r>
            <a:r>
              <a:rPr lang="en-US" dirty="0" err="1"/>
              <a:t>σ</a:t>
            </a:r>
            <a:r>
              <a:rPr lang="en-US" dirty="0"/>
              <a:t>(T, </a:t>
            </a:r>
            <a:r>
              <a:rPr lang="en-US" dirty="0" err="1"/>
              <a:t>pred</a:t>
            </a:r>
            <a:r>
              <a:rPr lang="en-US" dirty="0"/>
              <a:t>))</a:t>
            </a:r>
          </a:p>
          <a:p>
            <a:pPr lvl="1"/>
            <a:r>
              <a:rPr lang="en-US" dirty="0"/>
              <a:t>select a subset of rows that satisfy </a:t>
            </a:r>
            <a:r>
              <a:rPr lang="en-US" dirty="0" err="1"/>
              <a:t>pred</a:t>
            </a:r>
            <a:endParaRPr lang="en-US" dirty="0"/>
          </a:p>
          <a:p>
            <a:r>
              <a:rPr lang="en-US" b="1" dirty="0"/>
              <a:t>Cross Product </a:t>
            </a:r>
            <a:r>
              <a:rPr lang="en-US" dirty="0"/>
              <a:t>(T1 x T2)</a:t>
            </a:r>
          </a:p>
          <a:p>
            <a:pPr lvl="1"/>
            <a:r>
              <a:rPr lang="en-US" dirty="0"/>
              <a:t>combine two tables</a:t>
            </a:r>
          </a:p>
          <a:p>
            <a:r>
              <a:rPr lang="en-US" b="1" dirty="0"/>
              <a:t>Join</a:t>
            </a:r>
            <a:r>
              <a:rPr lang="en-US" dirty="0"/>
              <a:t> (⨝(T1, T2, </a:t>
            </a:r>
            <a:r>
              <a:rPr lang="en-US" dirty="0" err="1"/>
              <a:t>pred</a:t>
            </a:r>
            <a:r>
              <a:rPr lang="en-US" dirty="0"/>
              <a:t>)) = </a:t>
            </a:r>
            <a:r>
              <a:rPr lang="en-US" dirty="0" err="1"/>
              <a:t>σ</a:t>
            </a:r>
            <a:r>
              <a:rPr lang="en-US" dirty="0"/>
              <a:t>(T1 x T2, </a:t>
            </a:r>
            <a:r>
              <a:rPr lang="en-US" dirty="0" err="1"/>
              <a:t>pred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combine two tables with a predicate</a:t>
            </a:r>
          </a:p>
          <a:p>
            <a:pPr lvl="1"/>
            <a:endParaRPr lang="en-US" dirty="0"/>
          </a:p>
          <a:p>
            <a:r>
              <a:rPr lang="en-US" dirty="0"/>
              <a:t>Plus set operations (UNION, DIFFERENCE,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“Algebra” – Closed under its own operations</a:t>
            </a:r>
          </a:p>
          <a:p>
            <a:pPr lvl="1"/>
            <a:r>
              <a:rPr lang="en-US" dirty="0"/>
              <a:t>Every expression over relations produces a relation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19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94603-5842-4D08-933A-0016CE21F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19092" y="29956"/>
            <a:ext cx="8229600" cy="1143000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AE58C-0999-269C-3268-B4A4FD87B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981" y="2820058"/>
            <a:ext cx="4114800" cy="653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π(</a:t>
            </a:r>
            <a:r>
              <a:rPr lang="en-US" sz="2400" dirty="0" err="1"/>
              <a:t>animals,name,age</a:t>
            </a:r>
            <a:r>
              <a:rPr lang="en-US" sz="2400" dirty="0"/>
              <a:t>))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7330E32-B642-55F6-0E18-505E6352D0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1063223"/>
              </p:ext>
            </p:extLst>
          </p:nvPr>
        </p:nvGraphicFramePr>
        <p:xfrm>
          <a:off x="4070561" y="182884"/>
          <a:ext cx="4781566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1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18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9341">
                <a:tc>
                  <a:txBody>
                    <a:bodyPr/>
                    <a:lstStyle/>
                    <a:p>
                      <a:r>
                        <a:rPr lang="en-US" sz="14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cageno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887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Salamander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887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Giraffe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887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966D3396-74A4-B635-8F46-0A003DC032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714879"/>
              </p:ext>
            </p:extLst>
          </p:nvPr>
        </p:nvGraphicFramePr>
        <p:xfrm>
          <a:off x="4070561" y="2547432"/>
          <a:ext cx="1482949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9341"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887">
                <a:tc>
                  <a:txBody>
                    <a:bodyPr/>
                    <a:lstStyle/>
                    <a:p>
                      <a:r>
                        <a:rPr lang="en-US" sz="1400" dirty="0"/>
                        <a:t>Sam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887">
                <a:tc>
                  <a:txBody>
                    <a:bodyPr/>
                    <a:lstStyle/>
                    <a:p>
                      <a:r>
                        <a:rPr lang="en-US" sz="1400" dirty="0"/>
                        <a:t>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887">
                <a:tc>
                  <a:txBody>
                    <a:bodyPr/>
                    <a:lstStyle/>
                    <a:p>
                      <a:r>
                        <a:rPr lang="en-US" sz="1400" dirty="0"/>
                        <a:t>Sally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55A2E86-8672-A416-B9D7-806C26DF6D3F}"/>
              </a:ext>
            </a:extLst>
          </p:cNvPr>
          <p:cNvSpPr txBox="1"/>
          <p:nvPr/>
        </p:nvSpPr>
        <p:spPr>
          <a:xfrm>
            <a:off x="735981" y="4911979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 err="1"/>
              <a:t>σ</a:t>
            </a:r>
            <a:r>
              <a:rPr lang="el-GR" sz="2400" dirty="0"/>
              <a:t>(</a:t>
            </a:r>
            <a:r>
              <a:rPr lang="en-US" sz="2400" dirty="0" err="1"/>
              <a:t>animals,age</a:t>
            </a:r>
            <a:r>
              <a:rPr lang="en-US" sz="2400" dirty="0"/>
              <a:t> &gt; 1))</a:t>
            </a: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A3E44F51-0AD6-C8B4-5A54-F60245234E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9053457"/>
              </p:ext>
            </p:extLst>
          </p:nvPr>
        </p:nvGraphicFramePr>
        <p:xfrm>
          <a:off x="4070561" y="4685612"/>
          <a:ext cx="478156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1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18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9341">
                <a:tc>
                  <a:txBody>
                    <a:bodyPr/>
                    <a:lstStyle/>
                    <a:p>
                      <a:r>
                        <a:rPr lang="en-US" sz="14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cageno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887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Salamander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887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Giraffe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48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3A006-0616-8B41-ADF2-F4A51926D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9373" y="-57659"/>
            <a:ext cx="7886700" cy="994172"/>
          </a:xfrm>
        </p:spPr>
        <p:txBody>
          <a:bodyPr/>
          <a:lstStyle/>
          <a:p>
            <a:r>
              <a:rPr lang="en-US" dirty="0"/>
              <a:t>Examples, Cont. : Join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91FC987-C2B2-0E4D-823A-C67E7C38E787}"/>
              </a:ext>
            </a:extLst>
          </p:cNvPr>
          <p:cNvGraphicFramePr>
            <a:graphicFrameLocks noGrp="1"/>
          </p:cNvGraphicFramePr>
          <p:nvPr/>
        </p:nvGraphicFramePr>
        <p:xfrm>
          <a:off x="227557" y="2148317"/>
          <a:ext cx="2240768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384">
                  <a:extLst>
                    <a:ext uri="{9D8B030D-6E8A-4147-A177-3AD203B41FA5}">
                      <a16:colId xmlns:a16="http://schemas.microsoft.com/office/drawing/2014/main" val="544205049"/>
                    </a:ext>
                  </a:extLst>
                </a:gridCol>
                <a:gridCol w="1120384">
                  <a:extLst>
                    <a:ext uri="{9D8B030D-6E8A-4147-A177-3AD203B41FA5}">
                      <a16:colId xmlns:a16="http://schemas.microsoft.com/office/drawing/2014/main" val="102679415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cageno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259489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Sam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2093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Tim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26432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Sally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1384511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49B811C-3A59-374B-B608-618E377B391D}"/>
              </a:ext>
            </a:extLst>
          </p:cNvPr>
          <p:cNvGraphicFramePr>
            <a:graphicFrameLocks noGrp="1"/>
          </p:cNvGraphicFramePr>
          <p:nvPr/>
        </p:nvGraphicFramePr>
        <p:xfrm>
          <a:off x="2681266" y="2169274"/>
          <a:ext cx="1493846" cy="84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923">
                  <a:extLst>
                    <a:ext uri="{9D8B030D-6E8A-4147-A177-3AD203B41FA5}">
                      <a16:colId xmlns:a16="http://schemas.microsoft.com/office/drawing/2014/main" val="544205049"/>
                    </a:ext>
                  </a:extLst>
                </a:gridCol>
                <a:gridCol w="746923">
                  <a:extLst>
                    <a:ext uri="{9D8B030D-6E8A-4147-A177-3AD203B41FA5}">
                      <a16:colId xmlns:a16="http://schemas.microsoft.com/office/drawing/2014/main" val="102679415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bldg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259489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2093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2643237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81F3E3D-6ED2-B240-AEA1-509396FE50F5}"/>
              </a:ext>
            </a:extLst>
          </p:cNvPr>
          <p:cNvGraphicFramePr>
            <a:graphicFrameLocks noGrp="1"/>
          </p:cNvGraphicFramePr>
          <p:nvPr/>
        </p:nvGraphicFramePr>
        <p:xfrm>
          <a:off x="5630301" y="987843"/>
          <a:ext cx="3257813" cy="2347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023">
                  <a:extLst>
                    <a:ext uri="{9D8B030D-6E8A-4147-A177-3AD203B41FA5}">
                      <a16:colId xmlns:a16="http://schemas.microsoft.com/office/drawing/2014/main" val="3131177845"/>
                    </a:ext>
                  </a:extLst>
                </a:gridCol>
                <a:gridCol w="569612">
                  <a:extLst>
                    <a:ext uri="{9D8B030D-6E8A-4147-A177-3AD203B41FA5}">
                      <a16:colId xmlns:a16="http://schemas.microsoft.com/office/drawing/2014/main" val="2326037986"/>
                    </a:ext>
                  </a:extLst>
                </a:gridCol>
                <a:gridCol w="967089">
                  <a:extLst>
                    <a:ext uri="{9D8B030D-6E8A-4147-A177-3AD203B41FA5}">
                      <a16:colId xmlns:a16="http://schemas.microsoft.com/office/drawing/2014/main" val="3004695343"/>
                    </a:ext>
                  </a:extLst>
                </a:gridCol>
                <a:gridCol w="967089">
                  <a:extLst>
                    <a:ext uri="{9D8B030D-6E8A-4147-A177-3AD203B41FA5}">
                      <a16:colId xmlns:a16="http://schemas.microsoft.com/office/drawing/2014/main" val="3416843468"/>
                    </a:ext>
                  </a:extLst>
                </a:gridCol>
              </a:tblGrid>
              <a:tr h="314360">
                <a:tc>
                  <a:txBody>
                    <a:bodyPr/>
                    <a:lstStyle/>
                    <a:p>
                      <a:r>
                        <a:rPr lang="en-US" sz="1400" dirty="0" err="1"/>
                        <a:t>cageno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bldg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02490767"/>
                  </a:ext>
                </a:extLst>
              </a:tr>
              <a:tr h="338925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37444732"/>
                  </a:ext>
                </a:extLst>
              </a:tr>
              <a:tr h="338925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30348298"/>
                  </a:ext>
                </a:extLst>
              </a:tr>
              <a:tr h="338925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Tim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08075203"/>
                  </a:ext>
                </a:extLst>
              </a:tr>
              <a:tr h="338925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Tim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46787875"/>
                  </a:ext>
                </a:extLst>
              </a:tr>
              <a:tr h="338925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Sally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49151206"/>
                  </a:ext>
                </a:extLst>
              </a:tr>
              <a:tr h="338925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Sally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4742844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5291C6D-02A4-E149-BFCE-1E92277F39F6}"/>
              </a:ext>
            </a:extLst>
          </p:cNvPr>
          <p:cNvSpPr txBox="1"/>
          <p:nvPr/>
        </p:nvSpPr>
        <p:spPr>
          <a:xfrm>
            <a:off x="223033" y="3743786"/>
            <a:ext cx="3454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Find animals in bldg. 32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2C3D7E-E23B-654D-852E-CAEF057DB968}"/>
              </a:ext>
            </a:extLst>
          </p:cNvPr>
          <p:cNvSpPr txBox="1"/>
          <p:nvPr/>
        </p:nvSpPr>
        <p:spPr>
          <a:xfrm>
            <a:off x="227557" y="1860068"/>
            <a:ext cx="89807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Animals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83F40B-7691-A84C-A15E-2C665C10E23A}"/>
              </a:ext>
            </a:extLst>
          </p:cNvPr>
          <p:cNvSpPr txBox="1"/>
          <p:nvPr/>
        </p:nvSpPr>
        <p:spPr>
          <a:xfrm>
            <a:off x="2705622" y="1860068"/>
            <a:ext cx="595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Cages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84AB67-7D58-BD4F-88D2-0041C93CBA0A}"/>
              </a:ext>
            </a:extLst>
          </p:cNvPr>
          <p:cNvSpPr txBox="1"/>
          <p:nvPr/>
        </p:nvSpPr>
        <p:spPr>
          <a:xfrm>
            <a:off x="4808274" y="3789952"/>
            <a:ext cx="3306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Real implementations do not ever materialize the cross product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F9C8B9-3A52-5147-B862-E6109D3D71EA}"/>
              </a:ext>
            </a:extLst>
          </p:cNvPr>
          <p:cNvSpPr txBox="1"/>
          <p:nvPr/>
        </p:nvSpPr>
        <p:spPr>
          <a:xfrm>
            <a:off x="175990" y="4129015"/>
            <a:ext cx="37559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 	</a:t>
            </a:r>
          </a:p>
          <a:p>
            <a:pPr marL="22026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⨝(</a:t>
            </a:r>
          </a:p>
          <a:p>
            <a:pPr marL="388144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animals,</a:t>
            </a:r>
          </a:p>
          <a:p>
            <a:pPr marL="388144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cages,</a:t>
            </a:r>
          </a:p>
          <a:p>
            <a:pPr marL="388144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animals.cageno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cages.no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026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),</a:t>
            </a:r>
          </a:p>
          <a:p>
            <a:pPr marL="22026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bldg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32</a:t>
            </a:r>
          </a:p>
          <a:p>
            <a:pPr marL="7144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B8D349-151D-F0F6-DC65-40F9644596A2}"/>
              </a:ext>
            </a:extLst>
          </p:cNvPr>
          <p:cNvSpPr txBox="1"/>
          <p:nvPr/>
        </p:nvSpPr>
        <p:spPr>
          <a:xfrm>
            <a:off x="516862" y="849730"/>
            <a:ext cx="3902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Join as cross product</a:t>
            </a:r>
          </a:p>
        </p:txBody>
      </p:sp>
    </p:spTree>
    <p:extLst>
      <p:ext uri="{BB962C8B-B14F-4D97-AF65-F5344CB8AC3E}">
        <p14:creationId xmlns:p14="http://schemas.microsoft.com/office/powerpoint/2010/main" val="355238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3A006-0616-8B41-ADF2-F4A51926D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9373" y="-57659"/>
            <a:ext cx="7886700" cy="994172"/>
          </a:xfrm>
        </p:spPr>
        <p:txBody>
          <a:bodyPr/>
          <a:lstStyle/>
          <a:p>
            <a:r>
              <a:rPr lang="en-US" dirty="0"/>
              <a:t>Examples, Cont. : Join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91FC987-C2B2-0E4D-823A-C67E7C38E787}"/>
              </a:ext>
            </a:extLst>
          </p:cNvPr>
          <p:cNvGraphicFramePr>
            <a:graphicFrameLocks noGrp="1"/>
          </p:cNvGraphicFramePr>
          <p:nvPr/>
        </p:nvGraphicFramePr>
        <p:xfrm>
          <a:off x="227557" y="2148317"/>
          <a:ext cx="2240768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384">
                  <a:extLst>
                    <a:ext uri="{9D8B030D-6E8A-4147-A177-3AD203B41FA5}">
                      <a16:colId xmlns:a16="http://schemas.microsoft.com/office/drawing/2014/main" val="544205049"/>
                    </a:ext>
                  </a:extLst>
                </a:gridCol>
                <a:gridCol w="1120384">
                  <a:extLst>
                    <a:ext uri="{9D8B030D-6E8A-4147-A177-3AD203B41FA5}">
                      <a16:colId xmlns:a16="http://schemas.microsoft.com/office/drawing/2014/main" val="102679415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cageno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259489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Sam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2093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Tim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26432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Sally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1384511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49B811C-3A59-374B-B608-618E377B391D}"/>
              </a:ext>
            </a:extLst>
          </p:cNvPr>
          <p:cNvGraphicFramePr>
            <a:graphicFrameLocks noGrp="1"/>
          </p:cNvGraphicFramePr>
          <p:nvPr/>
        </p:nvGraphicFramePr>
        <p:xfrm>
          <a:off x="2681266" y="2169274"/>
          <a:ext cx="1493846" cy="84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923">
                  <a:extLst>
                    <a:ext uri="{9D8B030D-6E8A-4147-A177-3AD203B41FA5}">
                      <a16:colId xmlns:a16="http://schemas.microsoft.com/office/drawing/2014/main" val="544205049"/>
                    </a:ext>
                  </a:extLst>
                </a:gridCol>
                <a:gridCol w="746923">
                  <a:extLst>
                    <a:ext uri="{9D8B030D-6E8A-4147-A177-3AD203B41FA5}">
                      <a16:colId xmlns:a16="http://schemas.microsoft.com/office/drawing/2014/main" val="102679415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bldg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259489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2093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2643237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81F3E3D-6ED2-B240-AEA1-509396FE50F5}"/>
              </a:ext>
            </a:extLst>
          </p:cNvPr>
          <p:cNvGraphicFramePr>
            <a:graphicFrameLocks noGrp="1"/>
          </p:cNvGraphicFramePr>
          <p:nvPr/>
        </p:nvGraphicFramePr>
        <p:xfrm>
          <a:off x="5630301" y="987843"/>
          <a:ext cx="3257813" cy="2347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023">
                  <a:extLst>
                    <a:ext uri="{9D8B030D-6E8A-4147-A177-3AD203B41FA5}">
                      <a16:colId xmlns:a16="http://schemas.microsoft.com/office/drawing/2014/main" val="3131177845"/>
                    </a:ext>
                  </a:extLst>
                </a:gridCol>
                <a:gridCol w="569612">
                  <a:extLst>
                    <a:ext uri="{9D8B030D-6E8A-4147-A177-3AD203B41FA5}">
                      <a16:colId xmlns:a16="http://schemas.microsoft.com/office/drawing/2014/main" val="2326037986"/>
                    </a:ext>
                  </a:extLst>
                </a:gridCol>
                <a:gridCol w="967089">
                  <a:extLst>
                    <a:ext uri="{9D8B030D-6E8A-4147-A177-3AD203B41FA5}">
                      <a16:colId xmlns:a16="http://schemas.microsoft.com/office/drawing/2014/main" val="3004695343"/>
                    </a:ext>
                  </a:extLst>
                </a:gridCol>
                <a:gridCol w="967089">
                  <a:extLst>
                    <a:ext uri="{9D8B030D-6E8A-4147-A177-3AD203B41FA5}">
                      <a16:colId xmlns:a16="http://schemas.microsoft.com/office/drawing/2014/main" val="3416843468"/>
                    </a:ext>
                  </a:extLst>
                </a:gridCol>
              </a:tblGrid>
              <a:tr h="314360">
                <a:tc>
                  <a:txBody>
                    <a:bodyPr/>
                    <a:lstStyle/>
                    <a:p>
                      <a:r>
                        <a:rPr lang="en-US" sz="1400" dirty="0" err="1"/>
                        <a:t>cageno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bldg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02490767"/>
                  </a:ext>
                </a:extLst>
              </a:tr>
              <a:tr h="338925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37444732"/>
                  </a:ext>
                </a:extLst>
              </a:tr>
              <a:tr h="338925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30348298"/>
                  </a:ext>
                </a:extLst>
              </a:tr>
              <a:tr h="338925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Tim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08075203"/>
                  </a:ext>
                </a:extLst>
              </a:tr>
              <a:tr h="338925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Tim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46787875"/>
                  </a:ext>
                </a:extLst>
              </a:tr>
              <a:tr h="338925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Sally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49151206"/>
                  </a:ext>
                </a:extLst>
              </a:tr>
              <a:tr h="338925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Sally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4742844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5291C6D-02A4-E149-BFCE-1E92277F39F6}"/>
              </a:ext>
            </a:extLst>
          </p:cNvPr>
          <p:cNvSpPr txBox="1"/>
          <p:nvPr/>
        </p:nvSpPr>
        <p:spPr>
          <a:xfrm>
            <a:off x="223033" y="3743786"/>
            <a:ext cx="3454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Find animals in bldg. 32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2C3D7E-E23B-654D-852E-CAEF057DB968}"/>
              </a:ext>
            </a:extLst>
          </p:cNvPr>
          <p:cNvSpPr txBox="1"/>
          <p:nvPr/>
        </p:nvSpPr>
        <p:spPr>
          <a:xfrm>
            <a:off x="227557" y="1860068"/>
            <a:ext cx="89807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Animals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83F40B-7691-A84C-A15E-2C665C10E23A}"/>
              </a:ext>
            </a:extLst>
          </p:cNvPr>
          <p:cNvSpPr txBox="1"/>
          <p:nvPr/>
        </p:nvSpPr>
        <p:spPr>
          <a:xfrm>
            <a:off x="2705622" y="1860068"/>
            <a:ext cx="595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Cages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84AB67-7D58-BD4F-88D2-0041C93CBA0A}"/>
              </a:ext>
            </a:extLst>
          </p:cNvPr>
          <p:cNvSpPr txBox="1"/>
          <p:nvPr/>
        </p:nvSpPr>
        <p:spPr>
          <a:xfrm>
            <a:off x="4808274" y="3789952"/>
            <a:ext cx="3306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animals.cageno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cages.no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F9C8B9-3A52-5147-B862-E6109D3D71EA}"/>
              </a:ext>
            </a:extLst>
          </p:cNvPr>
          <p:cNvSpPr txBox="1"/>
          <p:nvPr/>
        </p:nvSpPr>
        <p:spPr>
          <a:xfrm>
            <a:off x="175990" y="4129015"/>
            <a:ext cx="37559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 	</a:t>
            </a:r>
          </a:p>
          <a:p>
            <a:pPr marL="22026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⨝(</a:t>
            </a:r>
          </a:p>
          <a:p>
            <a:pPr marL="388144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animals,</a:t>
            </a:r>
          </a:p>
          <a:p>
            <a:pPr marL="388144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cages,</a:t>
            </a:r>
          </a:p>
          <a:p>
            <a:pPr marL="388144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animals.cageno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cages.no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026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),</a:t>
            </a:r>
          </a:p>
          <a:p>
            <a:pPr marL="22026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bldg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32</a:t>
            </a:r>
          </a:p>
          <a:p>
            <a:pPr marL="7144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7DB49AD-99AC-8523-253F-FE798200212E}"/>
              </a:ext>
            </a:extLst>
          </p:cNvPr>
          <p:cNvCxnSpPr/>
          <p:nvPr/>
        </p:nvCxnSpPr>
        <p:spPr>
          <a:xfrm>
            <a:off x="5698863" y="1770832"/>
            <a:ext cx="295927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B4C3962-C638-A8F2-1BC6-0FA3E34F3942}"/>
              </a:ext>
            </a:extLst>
          </p:cNvPr>
          <p:cNvCxnSpPr/>
          <p:nvPr/>
        </p:nvCxnSpPr>
        <p:spPr>
          <a:xfrm>
            <a:off x="5698863" y="2466929"/>
            <a:ext cx="295927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350010-117F-4E6B-5154-0B1634FFFBD6}"/>
              </a:ext>
            </a:extLst>
          </p:cNvPr>
          <p:cNvCxnSpPr/>
          <p:nvPr/>
        </p:nvCxnSpPr>
        <p:spPr>
          <a:xfrm>
            <a:off x="5698863" y="2796443"/>
            <a:ext cx="295927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27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3A006-0616-8B41-ADF2-F4A51926D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9373" y="-57659"/>
            <a:ext cx="7886700" cy="994172"/>
          </a:xfrm>
        </p:spPr>
        <p:txBody>
          <a:bodyPr/>
          <a:lstStyle/>
          <a:p>
            <a:r>
              <a:rPr lang="en-US" dirty="0"/>
              <a:t>Examples, Cont. : Join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91FC987-C2B2-0E4D-823A-C67E7C38E787}"/>
              </a:ext>
            </a:extLst>
          </p:cNvPr>
          <p:cNvGraphicFramePr>
            <a:graphicFrameLocks noGrp="1"/>
          </p:cNvGraphicFramePr>
          <p:nvPr/>
        </p:nvGraphicFramePr>
        <p:xfrm>
          <a:off x="227557" y="2148317"/>
          <a:ext cx="2240768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384">
                  <a:extLst>
                    <a:ext uri="{9D8B030D-6E8A-4147-A177-3AD203B41FA5}">
                      <a16:colId xmlns:a16="http://schemas.microsoft.com/office/drawing/2014/main" val="544205049"/>
                    </a:ext>
                  </a:extLst>
                </a:gridCol>
                <a:gridCol w="1120384">
                  <a:extLst>
                    <a:ext uri="{9D8B030D-6E8A-4147-A177-3AD203B41FA5}">
                      <a16:colId xmlns:a16="http://schemas.microsoft.com/office/drawing/2014/main" val="102679415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cageno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259489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Sam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2093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Tim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26432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Sally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1384511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49B811C-3A59-374B-B608-618E377B391D}"/>
              </a:ext>
            </a:extLst>
          </p:cNvPr>
          <p:cNvGraphicFramePr>
            <a:graphicFrameLocks noGrp="1"/>
          </p:cNvGraphicFramePr>
          <p:nvPr/>
        </p:nvGraphicFramePr>
        <p:xfrm>
          <a:off x="2681266" y="2169274"/>
          <a:ext cx="1493846" cy="84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923">
                  <a:extLst>
                    <a:ext uri="{9D8B030D-6E8A-4147-A177-3AD203B41FA5}">
                      <a16:colId xmlns:a16="http://schemas.microsoft.com/office/drawing/2014/main" val="544205049"/>
                    </a:ext>
                  </a:extLst>
                </a:gridCol>
                <a:gridCol w="746923">
                  <a:extLst>
                    <a:ext uri="{9D8B030D-6E8A-4147-A177-3AD203B41FA5}">
                      <a16:colId xmlns:a16="http://schemas.microsoft.com/office/drawing/2014/main" val="102679415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bldg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259489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2093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2643237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81F3E3D-6ED2-B240-AEA1-509396FE50F5}"/>
              </a:ext>
            </a:extLst>
          </p:cNvPr>
          <p:cNvGraphicFramePr>
            <a:graphicFrameLocks noGrp="1"/>
          </p:cNvGraphicFramePr>
          <p:nvPr/>
        </p:nvGraphicFramePr>
        <p:xfrm>
          <a:off x="5630301" y="987843"/>
          <a:ext cx="3257813" cy="2347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023">
                  <a:extLst>
                    <a:ext uri="{9D8B030D-6E8A-4147-A177-3AD203B41FA5}">
                      <a16:colId xmlns:a16="http://schemas.microsoft.com/office/drawing/2014/main" val="3131177845"/>
                    </a:ext>
                  </a:extLst>
                </a:gridCol>
                <a:gridCol w="569612">
                  <a:extLst>
                    <a:ext uri="{9D8B030D-6E8A-4147-A177-3AD203B41FA5}">
                      <a16:colId xmlns:a16="http://schemas.microsoft.com/office/drawing/2014/main" val="2326037986"/>
                    </a:ext>
                  </a:extLst>
                </a:gridCol>
                <a:gridCol w="967089">
                  <a:extLst>
                    <a:ext uri="{9D8B030D-6E8A-4147-A177-3AD203B41FA5}">
                      <a16:colId xmlns:a16="http://schemas.microsoft.com/office/drawing/2014/main" val="3004695343"/>
                    </a:ext>
                  </a:extLst>
                </a:gridCol>
                <a:gridCol w="967089">
                  <a:extLst>
                    <a:ext uri="{9D8B030D-6E8A-4147-A177-3AD203B41FA5}">
                      <a16:colId xmlns:a16="http://schemas.microsoft.com/office/drawing/2014/main" val="3416843468"/>
                    </a:ext>
                  </a:extLst>
                </a:gridCol>
              </a:tblGrid>
              <a:tr h="314360">
                <a:tc>
                  <a:txBody>
                    <a:bodyPr/>
                    <a:lstStyle/>
                    <a:p>
                      <a:r>
                        <a:rPr lang="en-US" sz="1400" dirty="0" err="1"/>
                        <a:t>cageno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bldg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02490767"/>
                  </a:ext>
                </a:extLst>
              </a:tr>
              <a:tr h="338925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37444732"/>
                  </a:ext>
                </a:extLst>
              </a:tr>
              <a:tr h="338925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30348298"/>
                  </a:ext>
                </a:extLst>
              </a:tr>
              <a:tr h="338925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Tim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08075203"/>
                  </a:ext>
                </a:extLst>
              </a:tr>
              <a:tr h="338925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Tim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46787875"/>
                  </a:ext>
                </a:extLst>
              </a:tr>
              <a:tr h="338925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Sally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49151206"/>
                  </a:ext>
                </a:extLst>
              </a:tr>
              <a:tr h="338925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Sally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4742844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5291C6D-02A4-E149-BFCE-1E92277F39F6}"/>
              </a:ext>
            </a:extLst>
          </p:cNvPr>
          <p:cNvSpPr txBox="1"/>
          <p:nvPr/>
        </p:nvSpPr>
        <p:spPr>
          <a:xfrm>
            <a:off x="223033" y="3743786"/>
            <a:ext cx="3454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Find animals in bldg. 32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2C3D7E-E23B-654D-852E-CAEF057DB968}"/>
              </a:ext>
            </a:extLst>
          </p:cNvPr>
          <p:cNvSpPr txBox="1"/>
          <p:nvPr/>
        </p:nvSpPr>
        <p:spPr>
          <a:xfrm>
            <a:off x="227557" y="1860068"/>
            <a:ext cx="89807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Animals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83F40B-7691-A84C-A15E-2C665C10E23A}"/>
              </a:ext>
            </a:extLst>
          </p:cNvPr>
          <p:cNvSpPr txBox="1"/>
          <p:nvPr/>
        </p:nvSpPr>
        <p:spPr>
          <a:xfrm>
            <a:off x="2705622" y="1860068"/>
            <a:ext cx="595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Cages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84AB67-7D58-BD4F-88D2-0041C93CBA0A}"/>
              </a:ext>
            </a:extLst>
          </p:cNvPr>
          <p:cNvSpPr txBox="1"/>
          <p:nvPr/>
        </p:nvSpPr>
        <p:spPr>
          <a:xfrm>
            <a:off x="4808274" y="3789952"/>
            <a:ext cx="3306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animals.cageno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cages.no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bldg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32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F9C8B9-3A52-5147-B862-E6109D3D71EA}"/>
              </a:ext>
            </a:extLst>
          </p:cNvPr>
          <p:cNvSpPr txBox="1"/>
          <p:nvPr/>
        </p:nvSpPr>
        <p:spPr>
          <a:xfrm>
            <a:off x="175990" y="4129015"/>
            <a:ext cx="37559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 	</a:t>
            </a:r>
          </a:p>
          <a:p>
            <a:pPr marL="22026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⨝(</a:t>
            </a:r>
          </a:p>
          <a:p>
            <a:pPr marL="388144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animals,</a:t>
            </a:r>
          </a:p>
          <a:p>
            <a:pPr marL="388144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cages,</a:t>
            </a:r>
          </a:p>
          <a:p>
            <a:pPr marL="388144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animals.cageno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cages.no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026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),</a:t>
            </a:r>
          </a:p>
          <a:p>
            <a:pPr marL="22026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bldg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32</a:t>
            </a:r>
          </a:p>
          <a:p>
            <a:pPr marL="7144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7DB49AD-99AC-8523-253F-FE798200212E}"/>
              </a:ext>
            </a:extLst>
          </p:cNvPr>
          <p:cNvCxnSpPr/>
          <p:nvPr/>
        </p:nvCxnSpPr>
        <p:spPr>
          <a:xfrm>
            <a:off x="5698863" y="1770832"/>
            <a:ext cx="295927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B4C3962-C638-A8F2-1BC6-0FA3E34F3942}"/>
              </a:ext>
            </a:extLst>
          </p:cNvPr>
          <p:cNvCxnSpPr/>
          <p:nvPr/>
        </p:nvCxnSpPr>
        <p:spPr>
          <a:xfrm>
            <a:off x="5698863" y="2466929"/>
            <a:ext cx="295927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350010-117F-4E6B-5154-0B1634FFFBD6}"/>
              </a:ext>
            </a:extLst>
          </p:cNvPr>
          <p:cNvCxnSpPr/>
          <p:nvPr/>
        </p:nvCxnSpPr>
        <p:spPr>
          <a:xfrm>
            <a:off x="5698863" y="2796443"/>
            <a:ext cx="295927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7DFCD1-9B9F-09AC-56BB-D412F25E2A1A}"/>
              </a:ext>
            </a:extLst>
          </p:cNvPr>
          <p:cNvCxnSpPr/>
          <p:nvPr/>
        </p:nvCxnSpPr>
        <p:spPr>
          <a:xfrm>
            <a:off x="5698863" y="3130076"/>
            <a:ext cx="29592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7F37850-C7E1-369D-D441-BD7DA544D957}"/>
              </a:ext>
            </a:extLst>
          </p:cNvPr>
          <p:cNvSpPr txBox="1"/>
          <p:nvPr/>
        </p:nvSpPr>
        <p:spPr>
          <a:xfrm>
            <a:off x="3759324" y="4983959"/>
            <a:ext cx="2905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you think this is how databases actually execute joins?</a:t>
            </a:r>
          </a:p>
        </p:txBody>
      </p:sp>
    </p:spTree>
    <p:extLst>
      <p:ext uri="{BB962C8B-B14F-4D97-AF65-F5344CB8AC3E}">
        <p14:creationId xmlns:p14="http://schemas.microsoft.com/office/powerpoint/2010/main" val="374353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A06C7-E5C7-B14F-9BC4-C5DEF0CB3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Identities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798C4-DA7D-6341-8CB7-C3E519768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585328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Join reordering</a:t>
            </a:r>
          </a:p>
          <a:p>
            <a:pPr lvl="1"/>
            <a:r>
              <a:rPr lang="en-US" sz="2400" dirty="0"/>
              <a:t>A ⨝ B = B ⨝ A</a:t>
            </a:r>
          </a:p>
          <a:p>
            <a:pPr lvl="1"/>
            <a:r>
              <a:rPr lang="en-US" sz="2400" dirty="0"/>
              <a:t>(A ⨝ B) join C = A ⨝ (B ⨝ C)</a:t>
            </a:r>
          </a:p>
          <a:p>
            <a:pPr lvl="1"/>
            <a:endParaRPr lang="en-US" sz="1100" dirty="0"/>
          </a:p>
          <a:p>
            <a:r>
              <a:rPr lang="en-US" sz="2400" b="1" dirty="0"/>
              <a:t>Selection reordering</a:t>
            </a:r>
          </a:p>
          <a:p>
            <a:pPr lvl="1"/>
            <a:r>
              <a:rPr lang="en-US" sz="2400" dirty="0"/>
              <a:t>σ</a:t>
            </a:r>
            <a:r>
              <a:rPr lang="en-US" sz="2400" baseline="-25000" dirty="0"/>
              <a:t>1</a:t>
            </a:r>
            <a:r>
              <a:rPr lang="en-US" sz="2400" dirty="0"/>
              <a:t>(σ</a:t>
            </a:r>
            <a:r>
              <a:rPr lang="en-US" sz="2400" baseline="-25000" dirty="0"/>
              <a:t>2</a:t>
            </a:r>
            <a:r>
              <a:rPr lang="en-US" sz="2400" dirty="0"/>
              <a:t>(A)) = σ</a:t>
            </a:r>
            <a:r>
              <a:rPr lang="en-US" sz="2400" baseline="-25000" dirty="0"/>
              <a:t>2</a:t>
            </a:r>
            <a:r>
              <a:rPr lang="en-US" sz="2400" dirty="0"/>
              <a:t>(σ</a:t>
            </a:r>
            <a:r>
              <a:rPr lang="en-US" sz="2400" baseline="-25000" dirty="0"/>
              <a:t>1</a:t>
            </a:r>
            <a:r>
              <a:rPr lang="en-US" sz="2400" dirty="0"/>
              <a:t>(A))</a:t>
            </a:r>
          </a:p>
          <a:p>
            <a:pPr lvl="1"/>
            <a:endParaRPr lang="en-US" sz="1100" dirty="0"/>
          </a:p>
          <a:p>
            <a:r>
              <a:rPr lang="en-US" sz="2400" b="1" dirty="0"/>
              <a:t>Selection push down</a:t>
            </a:r>
          </a:p>
          <a:p>
            <a:pPr lvl="1"/>
            <a:r>
              <a:rPr lang="en-US" sz="2400" dirty="0" err="1"/>
              <a:t>σ</a:t>
            </a:r>
            <a:r>
              <a:rPr lang="en-US" sz="2400" dirty="0"/>
              <a:t>(A ⨝</a:t>
            </a:r>
            <a:r>
              <a:rPr lang="en-US" sz="2400" baseline="-25000" dirty="0" err="1"/>
              <a:t>pred</a:t>
            </a:r>
            <a:r>
              <a:rPr lang="en-US" sz="2400" dirty="0"/>
              <a:t> B) = </a:t>
            </a:r>
            <a:r>
              <a:rPr lang="en-US" sz="2400" dirty="0" err="1"/>
              <a:t>σ</a:t>
            </a:r>
            <a:r>
              <a:rPr lang="en-US" sz="2400" dirty="0"/>
              <a:t>(A) ⨝</a:t>
            </a:r>
            <a:r>
              <a:rPr lang="en-US" sz="2400" baseline="-25000" dirty="0" err="1"/>
              <a:t>pred</a:t>
            </a:r>
            <a:r>
              <a:rPr lang="en-US" sz="2400" dirty="0"/>
              <a:t> </a:t>
            </a:r>
            <a:r>
              <a:rPr lang="en-US" sz="2400" dirty="0" err="1"/>
              <a:t>σ</a:t>
            </a:r>
            <a:r>
              <a:rPr lang="en-US" sz="2400" dirty="0"/>
              <a:t>(b)</a:t>
            </a:r>
          </a:p>
          <a:p>
            <a:pPr lvl="1"/>
            <a:r>
              <a:rPr lang="en-US" sz="2400" dirty="0" err="1"/>
              <a:t>σ</a:t>
            </a:r>
            <a:r>
              <a:rPr lang="en-US" sz="2400" dirty="0"/>
              <a:t> may only apply to one table</a:t>
            </a:r>
          </a:p>
          <a:p>
            <a:pPr lvl="1"/>
            <a:endParaRPr lang="en-US" sz="1100" dirty="0"/>
          </a:p>
          <a:p>
            <a:r>
              <a:rPr lang="en-US" sz="2400" b="1" dirty="0"/>
              <a:t>Projection push down</a:t>
            </a:r>
          </a:p>
          <a:p>
            <a:pPr lvl="1"/>
            <a:r>
              <a:rPr lang="en-US" sz="2400" dirty="0"/>
              <a:t>π(</a:t>
            </a:r>
            <a:r>
              <a:rPr lang="en-US" sz="2400" dirty="0" err="1"/>
              <a:t>σ</a:t>
            </a:r>
            <a:r>
              <a:rPr lang="en-US" sz="2400" dirty="0"/>
              <a:t>(A)) = </a:t>
            </a:r>
            <a:r>
              <a:rPr lang="en-US" sz="2400" dirty="0" err="1"/>
              <a:t>σ</a:t>
            </a:r>
            <a:r>
              <a:rPr lang="en-US" sz="2400" dirty="0"/>
              <a:t>(π(A))</a:t>
            </a:r>
          </a:p>
          <a:p>
            <a:pPr lvl="1"/>
            <a:r>
              <a:rPr lang="en-US" sz="2400" dirty="0"/>
              <a:t>As long as π doesn’t remove fields used in </a:t>
            </a:r>
            <a:r>
              <a:rPr lang="en-US" sz="2400" dirty="0" err="1"/>
              <a:t>σ</a:t>
            </a:r>
            <a:endParaRPr lang="en-US" sz="2400" dirty="0"/>
          </a:p>
          <a:p>
            <a:pPr lvl="1"/>
            <a:r>
              <a:rPr lang="en-US" sz="2400" dirty="0"/>
              <a:t>Also applies to joins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208DA-D0BF-2AFE-BEBA-ECCC5C532A48}"/>
              </a:ext>
            </a:extLst>
          </p:cNvPr>
          <p:cNvSpPr txBox="1"/>
          <p:nvPr/>
        </p:nvSpPr>
        <p:spPr>
          <a:xfrm>
            <a:off x="5464097" y="1773043"/>
            <a:ext cx="3111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Key identity for query optimization!</a:t>
            </a:r>
          </a:p>
        </p:txBody>
      </p:sp>
    </p:spTree>
    <p:extLst>
      <p:ext uri="{BB962C8B-B14F-4D97-AF65-F5344CB8AC3E}">
        <p14:creationId xmlns:p14="http://schemas.microsoft.com/office/powerpoint/2010/main" val="38498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71692-6E61-BCC8-2602-2FF38B67A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 Down Example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33CDBB-EF9E-AFC6-F993-24EDBCF1BB0F}"/>
              </a:ext>
            </a:extLst>
          </p:cNvPr>
          <p:cNvSpPr txBox="1"/>
          <p:nvPr/>
        </p:nvSpPr>
        <p:spPr>
          <a:xfrm>
            <a:off x="2106827" y="1349112"/>
            <a:ext cx="4930346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 	</a:t>
            </a:r>
          </a:p>
          <a:p>
            <a:pPr marL="22026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⨝ (</a:t>
            </a:r>
          </a:p>
          <a:p>
            <a:pPr marL="388144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animals,</a:t>
            </a:r>
          </a:p>
          <a:p>
            <a:pPr marL="388144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cages,</a:t>
            </a:r>
          </a:p>
          <a:p>
            <a:pPr marL="388144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animals.cageno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cages.no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026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),</a:t>
            </a:r>
          </a:p>
          <a:p>
            <a:pPr marL="22026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bldg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32</a:t>
            </a:r>
          </a:p>
          <a:p>
            <a:pPr marL="7144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BAAA05-CC2C-A472-1413-C7BD3BE271F5}"/>
              </a:ext>
            </a:extLst>
          </p:cNvPr>
          <p:cNvSpPr txBox="1"/>
          <p:nvPr/>
        </p:nvSpPr>
        <p:spPr>
          <a:xfrm>
            <a:off x="1989438" y="4275038"/>
            <a:ext cx="4930346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2026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⨝ (</a:t>
            </a:r>
          </a:p>
          <a:p>
            <a:pPr marL="388144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animals,</a:t>
            </a:r>
          </a:p>
          <a:p>
            <a:pPr marL="388144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 </a:t>
            </a:r>
          </a:p>
          <a:p>
            <a:pPr marL="845344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cages,</a:t>
            </a:r>
          </a:p>
          <a:p>
            <a:pPr marL="845344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bldg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32</a:t>
            </a:r>
          </a:p>
          <a:p>
            <a:pPr marL="388144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388144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animals.cageno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cages.no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026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A9F2C843-1F11-E1FB-FCC2-8F6624EF7E8E}"/>
              </a:ext>
            </a:extLst>
          </p:cNvPr>
          <p:cNvSpPr/>
          <p:nvPr/>
        </p:nvSpPr>
        <p:spPr>
          <a:xfrm>
            <a:off x="4180361" y="3429000"/>
            <a:ext cx="391639" cy="79066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5EAE167-BA0F-E64F-4958-39B1AEC73757}"/>
              </a:ext>
            </a:extLst>
          </p:cNvPr>
          <p:cNvSpPr/>
          <p:nvPr/>
        </p:nvSpPr>
        <p:spPr>
          <a:xfrm>
            <a:off x="2718486" y="1515868"/>
            <a:ext cx="1227079" cy="864867"/>
          </a:xfrm>
          <a:custGeom>
            <a:avLst/>
            <a:gdLst>
              <a:gd name="connsiteX0" fmla="*/ 0 w 1227079"/>
              <a:gd name="connsiteY0" fmla="*/ 8132 h 864867"/>
              <a:gd name="connsiteX1" fmla="*/ 1210963 w 1227079"/>
              <a:gd name="connsiteY1" fmla="*/ 123462 h 864867"/>
              <a:gd name="connsiteX2" fmla="*/ 584887 w 1227079"/>
              <a:gd name="connsiteY2" fmla="*/ 864867 h 864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7079" h="864867">
                <a:moveTo>
                  <a:pt x="0" y="8132"/>
                </a:moveTo>
                <a:cubicBezTo>
                  <a:pt x="556741" y="-5598"/>
                  <a:pt x="1113482" y="-19327"/>
                  <a:pt x="1210963" y="123462"/>
                </a:cubicBezTo>
                <a:cubicBezTo>
                  <a:pt x="1308444" y="266251"/>
                  <a:pt x="946665" y="565559"/>
                  <a:pt x="584887" y="864867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45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11649-B92C-8FF0-5735-2CCB17896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48189"/>
            <a:ext cx="8229600" cy="1143000"/>
          </a:xfrm>
        </p:spPr>
        <p:txBody>
          <a:bodyPr/>
          <a:lstStyle/>
          <a:p>
            <a:r>
              <a:rPr lang="en-US" dirty="0"/>
              <a:t>Join Ordering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FA930-45E9-7228-2E88-3C292BF2A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162" y="1081216"/>
            <a:ext cx="8229600" cy="4525963"/>
          </a:xfrm>
        </p:spPr>
        <p:txBody>
          <a:bodyPr/>
          <a:lstStyle/>
          <a:p>
            <a:r>
              <a:rPr lang="en-US" dirty="0"/>
              <a:t>Find buildings Joe keeps</a:t>
            </a:r>
          </a:p>
          <a:p>
            <a:r>
              <a:rPr lang="en-US" dirty="0"/>
              <a:t>SQL</a:t>
            </a:r>
          </a:p>
          <a:p>
            <a:pPr marL="400050" lvl="1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SELECT building</a:t>
            </a:r>
          </a:p>
          <a:p>
            <a:pPr marL="400050" lvl="1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FROM cages JOIN keeps ON no =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cageno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 </a:t>
            </a:r>
          </a:p>
          <a:p>
            <a:pPr marL="400050" lvl="1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JOIN keepers on kid = id</a:t>
            </a:r>
          </a:p>
          <a:p>
            <a:pPr marL="400050" lvl="1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WHERE name = ‘Joe’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6513CC-BC16-FB4F-FA3A-97D6B72BF9C3}"/>
              </a:ext>
            </a:extLst>
          </p:cNvPr>
          <p:cNvSpPr txBox="1"/>
          <p:nvPr/>
        </p:nvSpPr>
        <p:spPr>
          <a:xfrm>
            <a:off x="296562" y="3683554"/>
            <a:ext cx="2825578" cy="31085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2026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⨝ (</a:t>
            </a:r>
          </a:p>
          <a:p>
            <a:pPr marL="677466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⨝ (</a:t>
            </a:r>
          </a:p>
          <a:p>
            <a:pPr marL="845344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cages,</a:t>
            </a:r>
          </a:p>
          <a:p>
            <a:pPr marL="845344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keeps,</a:t>
            </a:r>
          </a:p>
          <a:p>
            <a:pPr marL="845344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no =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cageno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77466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),</a:t>
            </a:r>
          </a:p>
          <a:p>
            <a:pPr marL="677466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 </a:t>
            </a:r>
          </a:p>
          <a:p>
            <a:pPr marL="917575" marR="0" lvl="4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5625" algn="ctr"/>
                <a:tab pos="1028700" algn="ctr"/>
                <a:tab pos="1241425" algn="ct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keepers,</a:t>
            </a:r>
          </a:p>
          <a:p>
            <a:pPr marL="917575" marR="0" lvl="4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5625" algn="ctr"/>
                <a:tab pos="1028700" algn="ctr"/>
                <a:tab pos="1241425" algn="ct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name = ‘Joe’</a:t>
            </a:r>
          </a:p>
          <a:p>
            <a:pPr marL="685800" marR="0" lvl="4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5625" algn="ctr"/>
                <a:tab pos="1028700" algn="ctr"/>
                <a:tab pos="1241425" algn="ct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),</a:t>
            </a:r>
          </a:p>
          <a:p>
            <a:pPr marL="685800" marR="0" lvl="4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5625" algn="ctr"/>
                <a:tab pos="1028700" algn="ctr"/>
                <a:tab pos="1241425" algn="ct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kid = id</a:t>
            </a:r>
          </a:p>
          <a:p>
            <a:pPr marL="22860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5625" algn="ctr"/>
                <a:tab pos="1028700" algn="ctr"/>
                <a:tab pos="1241425" algn="ct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A4DC66-0C2F-236C-9B29-4F52CBA51DB6}"/>
              </a:ext>
            </a:extLst>
          </p:cNvPr>
          <p:cNvSpPr txBox="1"/>
          <p:nvPr/>
        </p:nvSpPr>
        <p:spPr>
          <a:xfrm>
            <a:off x="4300151" y="3660079"/>
            <a:ext cx="2825579" cy="31085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2026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⨝ (</a:t>
            </a:r>
          </a:p>
          <a:p>
            <a:pPr marL="677466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cages,</a:t>
            </a:r>
          </a:p>
          <a:p>
            <a:pPr marL="677466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⨝ (</a:t>
            </a:r>
          </a:p>
          <a:p>
            <a:pPr marL="1134666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 </a:t>
            </a:r>
          </a:p>
          <a:p>
            <a:pPr marL="1433513" marR="0" lvl="5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5625" algn="ctr"/>
                <a:tab pos="1028700" algn="ctr"/>
                <a:tab pos="1241425" algn="ctr"/>
                <a:tab pos="1425575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keepers,</a:t>
            </a:r>
          </a:p>
          <a:p>
            <a:pPr marL="1433513" marR="0" lvl="5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5625" algn="ctr"/>
                <a:tab pos="1028700" algn="ctr"/>
                <a:tab pos="1241425" algn="ctr"/>
                <a:tab pos="1425575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name = ‘Joe’</a:t>
            </a:r>
          </a:p>
          <a:p>
            <a:pPr marL="1143000" marR="0" lvl="5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5625" algn="ctr"/>
                <a:tab pos="1028700" algn="ctr"/>
                <a:tab pos="1241425" algn="ct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),</a:t>
            </a:r>
          </a:p>
          <a:p>
            <a:pPr marL="845344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keeps,</a:t>
            </a:r>
          </a:p>
          <a:p>
            <a:pPr marL="845344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kid=id</a:t>
            </a:r>
          </a:p>
          <a:p>
            <a:pPr marL="677466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),</a:t>
            </a:r>
          </a:p>
          <a:p>
            <a:pPr marL="685800" marR="0" lvl="4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5625" algn="ctr"/>
                <a:tab pos="1028700" algn="ctr"/>
                <a:tab pos="1241425" algn="ct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=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cageno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4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5625" algn="ctr"/>
                <a:tab pos="1028700" algn="ctr"/>
                <a:tab pos="1241425" algn="ct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8" name="Left-Right Arrow 7">
            <a:extLst>
              <a:ext uri="{FF2B5EF4-FFF2-40B4-BE49-F238E27FC236}">
                <a16:creationId xmlns:a16="http://schemas.microsoft.com/office/drawing/2014/main" id="{BA7631C7-93B5-696C-3ADB-3282A7F688FE}"/>
              </a:ext>
            </a:extLst>
          </p:cNvPr>
          <p:cNvSpPr/>
          <p:nvPr/>
        </p:nvSpPr>
        <p:spPr>
          <a:xfrm>
            <a:off x="3245708" y="4885038"/>
            <a:ext cx="864973" cy="3048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899302-5E11-F02D-6E23-EBF248EF55B1}"/>
              </a:ext>
            </a:extLst>
          </p:cNvPr>
          <p:cNvSpPr txBox="1"/>
          <p:nvPr/>
        </p:nvSpPr>
        <p:spPr>
          <a:xfrm>
            <a:off x="7438768" y="3660079"/>
            <a:ext cx="13921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Best ordering depends on sizes of tables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Filtered keepers may be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smaller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884A1D-5294-FBB1-A62D-4FD6845E2BA1}"/>
              </a:ext>
            </a:extLst>
          </p:cNvPr>
          <p:cNvSpPr txBox="1"/>
          <p:nvPr/>
        </p:nvSpPr>
        <p:spPr>
          <a:xfrm>
            <a:off x="5041557" y="1024606"/>
            <a:ext cx="224481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SQL query executor free to choose either ordering!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Text of SQL query is not an ordering</a:t>
            </a:r>
          </a:p>
        </p:txBody>
      </p:sp>
    </p:spTree>
    <p:extLst>
      <p:ext uri="{BB962C8B-B14F-4D97-AF65-F5344CB8AC3E}">
        <p14:creationId xmlns:p14="http://schemas.microsoft.com/office/powerpoint/2010/main" val="10208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8" grpId="0" animBg="1"/>
      <p:bldP spid="9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Break #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766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Schema:</a:t>
            </a:r>
          </a:p>
          <a:p>
            <a:pPr marL="0" indent="0">
              <a:buNone/>
            </a:pPr>
            <a:r>
              <a:rPr lang="en-US" dirty="0"/>
              <a:t>	classes: (</a:t>
            </a:r>
            <a:r>
              <a:rPr lang="en-US" u="sng" dirty="0" err="1"/>
              <a:t>cid</a:t>
            </a:r>
            <a:r>
              <a:rPr lang="en-US" dirty="0"/>
              <a:t>, </a:t>
            </a:r>
            <a:r>
              <a:rPr lang="en-US" dirty="0" err="1"/>
              <a:t>c_name</a:t>
            </a:r>
            <a:r>
              <a:rPr lang="en-US" dirty="0"/>
              <a:t>, </a:t>
            </a:r>
            <a:r>
              <a:rPr lang="en-US" i="1" dirty="0" err="1"/>
              <a:t>c_rid</a:t>
            </a:r>
            <a:r>
              <a:rPr lang="en-US" dirty="0"/>
              <a:t>, …)</a:t>
            </a:r>
          </a:p>
          <a:p>
            <a:pPr marL="0" indent="0">
              <a:buNone/>
            </a:pPr>
            <a:r>
              <a:rPr lang="en-US" dirty="0"/>
              <a:t>	rooms: (</a:t>
            </a:r>
            <a:r>
              <a:rPr lang="en-US" u="sng" dirty="0"/>
              <a:t>rid</a:t>
            </a:r>
            <a:r>
              <a:rPr lang="en-US" dirty="0"/>
              <a:t>, </a:t>
            </a:r>
            <a:r>
              <a:rPr lang="en-US" dirty="0" err="1"/>
              <a:t>bldg</a:t>
            </a:r>
            <a:r>
              <a:rPr lang="en-US" dirty="0"/>
              <a:t>, …)</a:t>
            </a:r>
          </a:p>
          <a:p>
            <a:pPr marL="0" indent="0">
              <a:buNone/>
            </a:pPr>
            <a:r>
              <a:rPr lang="en-US" dirty="0"/>
              <a:t>	students: (</a:t>
            </a:r>
            <a:r>
              <a:rPr lang="en-US" u="sng" dirty="0" err="1"/>
              <a:t>sid</a:t>
            </a:r>
            <a:r>
              <a:rPr lang="en-US" dirty="0"/>
              <a:t>, </a:t>
            </a:r>
            <a:r>
              <a:rPr lang="en-US" dirty="0" err="1"/>
              <a:t>s_name</a:t>
            </a:r>
            <a:r>
              <a:rPr lang="en-US" dirty="0"/>
              <a:t>, …)</a:t>
            </a:r>
          </a:p>
          <a:p>
            <a:pPr marL="0" indent="0">
              <a:buNone/>
            </a:pPr>
            <a:r>
              <a:rPr lang="en-US" dirty="0"/>
              <a:t>	takes: (</a:t>
            </a:r>
            <a:r>
              <a:rPr lang="en-US" i="1" dirty="0" err="1"/>
              <a:t>t_sid</a:t>
            </a:r>
            <a:r>
              <a:rPr lang="en-US" dirty="0"/>
              <a:t>, </a:t>
            </a:r>
            <a:r>
              <a:rPr lang="en-US" i="1" dirty="0" err="1"/>
              <a:t>t_cid</a:t>
            </a:r>
            <a:r>
              <a:rPr lang="en-US" dirty="0"/>
              <a:t>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977232"/>
            <a:ext cx="8229600" cy="2176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s_name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FROM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student,takes,classes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WHERE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t_sid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t_cid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c_name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=‘6.830’</a:t>
            </a:r>
          </a:p>
        </p:txBody>
      </p:sp>
    </p:spTree>
    <p:extLst>
      <p:ext uri="{BB962C8B-B14F-4D97-AF65-F5344CB8AC3E}">
        <p14:creationId xmlns:p14="http://schemas.microsoft.com/office/powerpoint/2010/main" val="24990597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an equivalent relational algebra expression for this query</a:t>
            </a:r>
          </a:p>
          <a:p>
            <a:r>
              <a:rPr lang="en-US" dirty="0"/>
              <a:t>Are there other possible expressions?</a:t>
            </a:r>
          </a:p>
          <a:p>
            <a:r>
              <a:rPr lang="en-US" dirty="0"/>
              <a:t>Do you think one would be more “efficient” to execute?  Why?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4562136"/>
            <a:ext cx="8229600" cy="2176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6D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6D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s_name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6D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FROM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6D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student,takes,classes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6D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6D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WHERE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6D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t_sid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6D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6D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6D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6D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t_cid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6D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6D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6D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6D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6D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c_name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6D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=‘6.830’</a:t>
            </a:r>
          </a:p>
        </p:txBody>
      </p:sp>
    </p:spTree>
    <p:extLst>
      <p:ext uri="{BB962C8B-B14F-4D97-AF65-F5344CB8AC3E}">
        <p14:creationId xmlns:p14="http://schemas.microsoft.com/office/powerpoint/2010/main" val="358635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927"/>
            <a:ext cx="8229600" cy="1143000"/>
          </a:xfrm>
        </p:spPr>
        <p:txBody>
          <a:bodyPr/>
          <a:lstStyle/>
          <a:p>
            <a:r>
              <a:rPr lang="en-US" dirty="0"/>
              <a:t>Zoo Tables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8672636"/>
              </p:ext>
            </p:extLst>
          </p:nvPr>
        </p:nvGraphicFramePr>
        <p:xfrm>
          <a:off x="89338" y="1652692"/>
          <a:ext cx="5975132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18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18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0405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cageno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Salamander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Giraffe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358675"/>
              </p:ext>
            </p:extLst>
          </p:nvPr>
        </p:nvGraphicFramePr>
        <p:xfrm>
          <a:off x="89338" y="3521593"/>
          <a:ext cx="60960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8433"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feedtime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building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306869"/>
              </p:ext>
            </p:extLst>
          </p:nvPr>
        </p:nvGraphicFramePr>
        <p:xfrm>
          <a:off x="89338" y="5109543"/>
          <a:ext cx="40640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433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539106"/>
              </p:ext>
            </p:extLst>
          </p:nvPr>
        </p:nvGraphicFramePr>
        <p:xfrm>
          <a:off x="4561489" y="5099033"/>
          <a:ext cx="306376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1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091">
                <a:tc>
                  <a:txBody>
                    <a:bodyPr/>
                    <a:lstStyle/>
                    <a:p>
                      <a:r>
                        <a:rPr lang="en-US" dirty="0"/>
                        <a:t>kid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cageno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023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023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023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9338" y="1283360"/>
            <a:ext cx="166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Animals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181306"/>
            <a:ext cx="166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Cages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337" y="4784654"/>
            <a:ext cx="166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Keepers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19449" y="4784654"/>
            <a:ext cx="166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Keeps</a:t>
            </a:r>
          </a:p>
        </p:txBody>
      </p:sp>
    </p:spTree>
    <p:extLst>
      <p:ext uri="{BB962C8B-B14F-4D97-AF65-F5344CB8AC3E}">
        <p14:creationId xmlns:p14="http://schemas.microsoft.com/office/powerpoint/2010/main" val="1860861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D6CDB-D539-B0E2-BDF7-FC89D13A3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E65655-B928-2290-D754-4E81D8C53D0D}"/>
              </a:ext>
            </a:extLst>
          </p:cNvPr>
          <p:cNvSpPr txBox="1"/>
          <p:nvPr/>
        </p:nvSpPr>
        <p:spPr>
          <a:xfrm>
            <a:off x="1641566" y="1417638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6D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6D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s_name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6D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FROM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6D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student,takes,classes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6D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6D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WHERE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6D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t_sid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6D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6D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6D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6D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t_cid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6D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6D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6D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6D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6D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c_name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6D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=‘6.830’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B8200C-F91D-F324-8D24-6B7DF7353DFF}"/>
              </a:ext>
            </a:extLst>
          </p:cNvPr>
          <p:cNvSpPr txBox="1"/>
          <p:nvPr/>
        </p:nvSpPr>
        <p:spPr>
          <a:xfrm>
            <a:off x="572764" y="3120147"/>
            <a:ext cx="3999236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2026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⨝ (</a:t>
            </a:r>
          </a:p>
          <a:p>
            <a:pPr marL="677466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student,</a:t>
            </a:r>
          </a:p>
          <a:p>
            <a:pPr marL="677466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⨝ (</a:t>
            </a:r>
          </a:p>
          <a:p>
            <a:pPr marL="1134666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 </a:t>
            </a:r>
          </a:p>
          <a:p>
            <a:pPr marL="1433513" marR="0" lvl="5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5625" algn="ctr"/>
                <a:tab pos="1028700" algn="ctr"/>
                <a:tab pos="1241425" algn="ctr"/>
                <a:tab pos="1425575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classes,</a:t>
            </a:r>
          </a:p>
          <a:p>
            <a:pPr marL="1433513" marR="0" lvl="5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5625" algn="ctr"/>
                <a:tab pos="1028700" algn="ctr"/>
                <a:tab pos="1241425" algn="ctr"/>
                <a:tab pos="1425575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c_name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‘6.830’</a:t>
            </a:r>
          </a:p>
          <a:p>
            <a:pPr marL="1143000" marR="0" lvl="5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5625" algn="ctr"/>
                <a:tab pos="1028700" algn="ctr"/>
                <a:tab pos="1241425" algn="ct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),</a:t>
            </a:r>
          </a:p>
          <a:p>
            <a:pPr marL="845344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takes,</a:t>
            </a:r>
          </a:p>
          <a:p>
            <a:pPr marL="845344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t_cid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677466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6022" algn="ctr"/>
                <a:tab pos="1028700" algn="ctr"/>
                <a:tab pos="1241822" algn="ct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),</a:t>
            </a:r>
          </a:p>
          <a:p>
            <a:pPr marL="685800" marR="0" lvl="4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5625" algn="ctr"/>
                <a:tab pos="1028700" algn="ctr"/>
                <a:tab pos="1241425" algn="ctr"/>
              </a:tabLst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t_sid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228600" marR="0" lvl="4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5625" algn="ctr"/>
                <a:tab pos="1028700" algn="ctr"/>
                <a:tab pos="1241425" algn="ct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84DA583-4C0F-444D-61DE-A18EBCDCED9E}"/>
              </a:ext>
            </a:extLst>
          </p:cNvPr>
          <p:cNvCxnSpPr>
            <a:cxnSpLocks/>
          </p:cNvCxnSpPr>
          <p:nvPr/>
        </p:nvCxnSpPr>
        <p:spPr>
          <a:xfrm flipH="1">
            <a:off x="2182586" y="2246811"/>
            <a:ext cx="1231174" cy="17966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B52335E-0FEE-5EA3-1E7C-B82795ADC807}"/>
              </a:ext>
            </a:extLst>
          </p:cNvPr>
          <p:cNvCxnSpPr>
            <a:cxnSpLocks/>
          </p:cNvCxnSpPr>
          <p:nvPr/>
        </p:nvCxnSpPr>
        <p:spPr>
          <a:xfrm flipH="1">
            <a:off x="1767840" y="2023088"/>
            <a:ext cx="2706188" cy="17825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27CA2F4-ED85-87CC-8DAB-9FDABFF53706}"/>
              </a:ext>
            </a:extLst>
          </p:cNvPr>
          <p:cNvCxnSpPr>
            <a:cxnSpLocks/>
          </p:cNvCxnSpPr>
          <p:nvPr/>
        </p:nvCxnSpPr>
        <p:spPr>
          <a:xfrm flipH="1">
            <a:off x="1331324" y="2023088"/>
            <a:ext cx="1141910" cy="12948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093AD61-0EF3-85AF-1B5E-69019624CD60}"/>
              </a:ext>
            </a:extLst>
          </p:cNvPr>
          <p:cNvSpPr txBox="1"/>
          <p:nvPr/>
        </p:nvSpPr>
        <p:spPr>
          <a:xfrm>
            <a:off x="4937409" y="3120147"/>
            <a:ext cx="36445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Filtering first is probably a good idea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Filtered table is small, so do join with it and classes first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Will formalize this intuition in a few classes</a:t>
            </a:r>
          </a:p>
        </p:txBody>
      </p:sp>
    </p:spTree>
    <p:extLst>
      <p:ext uri="{BB962C8B-B14F-4D97-AF65-F5344CB8AC3E}">
        <p14:creationId xmlns:p14="http://schemas.microsoft.com/office/powerpoint/2010/main" val="225647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5CD33-C757-5E44-8315-2A5003559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IMS v CODASYL v Relational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2BC1D08-990B-7644-A398-5A30142D1DB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99856649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92286265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10853464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1847514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CODASYL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Relational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981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Many to many relationships without redundancy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308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Declarative, non “navigational” programming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434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133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559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36855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5CD33-C757-5E44-8315-2A5003559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IMS v CODASYL v Relational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2BC1D08-990B-7644-A398-5A30142D1DB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99856649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92286265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10853464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1847514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CODASYL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Relational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981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Many to many relationships without redundancy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308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Declarative, non “navigational” programming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434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Physical data independence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133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559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82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0BBDE-198D-8318-0658-820BF7B2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Physical Independence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09E68-DEF6-7E25-B64C-98159934B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Can change representation of data without needing to change code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Example:</a:t>
            </a:r>
          </a:p>
          <a:p>
            <a:pPr marL="0" indent="0">
              <a:buNone/>
            </a:pPr>
            <a:endParaRPr lang="en-US" dirty="0">
              <a:solidFill>
                <a:srgbClr val="4F81BD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F81BD"/>
                </a:solidFill>
                <a:latin typeface="Courier"/>
                <a:cs typeface="Courier"/>
              </a:rPr>
              <a:t>SELECT </a:t>
            </a:r>
            <a:r>
              <a:rPr lang="en-US" dirty="0" err="1">
                <a:solidFill>
                  <a:srgbClr val="4F81BD"/>
                </a:solidFill>
                <a:latin typeface="Courier"/>
                <a:cs typeface="Courier"/>
              </a:rPr>
              <a:t>a.name</a:t>
            </a:r>
            <a:r>
              <a:rPr lang="en-US" dirty="0">
                <a:solidFill>
                  <a:srgbClr val="4F81BD"/>
                </a:solidFill>
                <a:latin typeface="Courier"/>
                <a:cs typeface="Courier"/>
              </a:rPr>
              <a:t> FROM animals AS a, cages AS c WHERE </a:t>
            </a:r>
            <a:r>
              <a:rPr lang="en-US" dirty="0" err="1">
                <a:solidFill>
                  <a:srgbClr val="4F81BD"/>
                </a:solidFill>
                <a:latin typeface="Courier"/>
                <a:cs typeface="Courier"/>
              </a:rPr>
              <a:t>a.cageno</a:t>
            </a:r>
            <a:r>
              <a:rPr lang="en-US" dirty="0">
                <a:solidFill>
                  <a:srgbClr val="4F81BD"/>
                </a:solidFill>
                <a:latin typeface="Courier"/>
                <a:cs typeface="Courier"/>
              </a:rPr>
              <a:t> = </a:t>
            </a:r>
            <a:r>
              <a:rPr lang="en-US" dirty="0" err="1">
                <a:solidFill>
                  <a:srgbClr val="4F81BD"/>
                </a:solidFill>
                <a:latin typeface="Courier"/>
                <a:cs typeface="Courier"/>
              </a:rPr>
              <a:t>c.no</a:t>
            </a:r>
            <a:r>
              <a:rPr lang="en-US" dirty="0">
                <a:solidFill>
                  <a:srgbClr val="4F81BD"/>
                </a:solidFill>
                <a:latin typeface="Courier"/>
                <a:cs typeface="Courier"/>
              </a:rPr>
              <a:t> AND </a:t>
            </a:r>
            <a:r>
              <a:rPr lang="en-US" dirty="0" err="1">
                <a:solidFill>
                  <a:srgbClr val="4F81BD"/>
                </a:solidFill>
                <a:latin typeface="Courier"/>
                <a:cs typeface="Courier"/>
              </a:rPr>
              <a:t>c.bldg</a:t>
            </a:r>
            <a:r>
              <a:rPr lang="en-US" dirty="0">
                <a:solidFill>
                  <a:srgbClr val="4F81BD"/>
                </a:solidFill>
                <a:latin typeface="Courier"/>
                <a:cs typeface="Courier"/>
              </a:rPr>
              <a:t> = 32</a:t>
            </a:r>
          </a:p>
          <a:p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Nothing about how animals or cages tables are represented is evident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Could be sorted, stored in a hash table / tree, </a:t>
            </a:r>
            <a:r>
              <a:rPr lang="en-US" dirty="0" err="1"/>
              <a:t>etc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Changing physical representation will not change SQL</a:t>
            </a:r>
          </a:p>
          <a:p>
            <a:pPr>
              <a:lnSpc>
                <a:spcPct val="120000"/>
              </a:lnSpc>
            </a:pPr>
            <a:r>
              <a:rPr lang="en-US" dirty="0"/>
              <a:t>No specification of implementation</a:t>
            </a:r>
          </a:p>
          <a:p>
            <a:pPr>
              <a:lnSpc>
                <a:spcPct val="120000"/>
              </a:lnSpc>
            </a:pPr>
            <a:r>
              <a:rPr lang="en-US" dirty="0"/>
              <a:t>Both CODASYL and IMS expose representation-dependent operations in their query API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9729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5CD33-C757-5E44-8315-2A5003559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IMS v CODASYL v Relational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2BC1D08-990B-7644-A398-5A30142D1DB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99856649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92286265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10853464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1847514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CODASYL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Relational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981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Many to many relationships without redundancy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308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Declarative, non “navigational” programming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434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Physical data independence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133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Logical data independence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559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3342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B6FAC-E03D-2940-A31F-FBC50946F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Data Independence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5E235-23B3-FD49-BA23-4CE5969BC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I want to change the schema without changing the code?</a:t>
            </a:r>
          </a:p>
          <a:p>
            <a:r>
              <a:rPr lang="en-US" dirty="0"/>
              <a:t>No problem if just adding a column or table</a:t>
            </a:r>
          </a:p>
          <a:p>
            <a:r>
              <a:rPr lang="en-US" i="1" dirty="0"/>
              <a:t>Views</a:t>
            </a:r>
            <a:r>
              <a:rPr lang="en-US" dirty="0"/>
              <a:t> allow us to map old schema to new schema, so old programs work</a:t>
            </a:r>
          </a:p>
          <a:p>
            <a:pPr lvl="1"/>
            <a:r>
              <a:rPr lang="en-US" i="1" dirty="0"/>
              <a:t>Even when changing existing fields</a:t>
            </a:r>
          </a:p>
        </p:txBody>
      </p:sp>
    </p:spTree>
    <p:extLst>
      <p:ext uri="{BB962C8B-B14F-4D97-AF65-F5344CB8AC3E}">
        <p14:creationId xmlns:p14="http://schemas.microsoft.com/office/powerpoint/2010/main" val="24680906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9C864-25C9-F1FD-390E-BCFCB752D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Idea: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68675-FF1F-939B-A2A7-A5A27C0AC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View is a logical definition of a table in terms of other tables</a:t>
            </a:r>
          </a:p>
          <a:p>
            <a:endParaRPr lang="en-US" dirty="0"/>
          </a:p>
          <a:p>
            <a:r>
              <a:rPr lang="en-US" dirty="0"/>
              <a:t>E.g., a view computing animals per cage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100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VIEW </a:t>
            </a:r>
            <a:r>
              <a:rPr lang="en-US" sz="31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cage_count</a:t>
            </a:r>
            <a:r>
              <a:rPr lang="en-US" sz="3100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 </a:t>
            </a:r>
          </a:p>
          <a:p>
            <a:pPr marL="400050" lvl="1" indent="0">
              <a:buNone/>
            </a:pPr>
            <a:r>
              <a:rPr lang="en-US" sz="3100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(SELECT </a:t>
            </a:r>
            <a:r>
              <a:rPr lang="en-US" sz="31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cageno</a:t>
            </a:r>
            <a:r>
              <a:rPr lang="en-US" sz="3100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count(*)</a:t>
            </a:r>
          </a:p>
          <a:p>
            <a:pPr marL="400050" lvl="1" indent="0">
              <a:buNone/>
            </a:pPr>
            <a:r>
              <a:rPr lang="en-US" sz="3100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animals JOIN cages ON </a:t>
            </a:r>
            <a:r>
              <a:rPr lang="en-US" sz="31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cageno</a:t>
            </a:r>
            <a:r>
              <a:rPr lang="en-US" sz="3100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=no</a:t>
            </a:r>
          </a:p>
          <a:p>
            <a:pPr marL="400050" lvl="1" indent="0">
              <a:buNone/>
            </a:pPr>
            <a:r>
              <a:rPr lang="en-US" sz="3100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 by </a:t>
            </a:r>
            <a:r>
              <a:rPr lang="en-US" sz="31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cageno</a:t>
            </a:r>
            <a:endParaRPr lang="en-US" sz="3100" dirty="0">
              <a:solidFill>
                <a:schemeClr val="tx2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3100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view can be used just like a table in other queries</a:t>
            </a:r>
          </a:p>
        </p:txBody>
      </p:sp>
    </p:spTree>
    <p:extLst>
      <p:ext uri="{BB962C8B-B14F-4D97-AF65-F5344CB8AC3E}">
        <p14:creationId xmlns:p14="http://schemas.microsoft.com/office/powerpoint/2010/main" val="40894123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B15E7-1CE6-AE4C-A750-505D63D4C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66574-87AF-CF4C-A90E-79BB336B3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530683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Suppose I want to add multiple </a:t>
            </a:r>
            <a:r>
              <a:rPr lang="en-US" dirty="0" err="1"/>
              <a:t>feedtimes</a:t>
            </a:r>
            <a:r>
              <a:rPr lang="en-US" dirty="0"/>
              <a:t>?</a:t>
            </a:r>
          </a:p>
          <a:p>
            <a:r>
              <a:rPr lang="en-US" dirty="0"/>
              <a:t>How to support old programs?</a:t>
            </a:r>
          </a:p>
          <a:p>
            <a:pPr lvl="1"/>
            <a:r>
              <a:rPr lang="en-US" dirty="0"/>
              <a:t>Rename existing animals table to animals2</a:t>
            </a:r>
          </a:p>
          <a:p>
            <a:pPr lvl="1"/>
            <a:r>
              <a:rPr lang="en-US" dirty="0"/>
              <a:t>Create </a:t>
            </a:r>
            <a:r>
              <a:rPr lang="en-US" dirty="0" err="1"/>
              <a:t>feedtimes</a:t>
            </a:r>
            <a:r>
              <a:rPr lang="en-US" dirty="0"/>
              <a:t> table</a:t>
            </a:r>
          </a:p>
          <a:p>
            <a:pPr lvl="1"/>
            <a:r>
              <a:rPr lang="en-US" dirty="0"/>
              <a:t>Copy </a:t>
            </a:r>
            <a:r>
              <a:rPr lang="en-US" dirty="0" err="1"/>
              <a:t>feedtime</a:t>
            </a:r>
            <a:r>
              <a:rPr lang="en-US" dirty="0"/>
              <a:t> data from animals2</a:t>
            </a:r>
          </a:p>
          <a:p>
            <a:pPr lvl="1"/>
            <a:r>
              <a:rPr lang="en-US" dirty="0"/>
              <a:t>Remove </a:t>
            </a:r>
            <a:r>
              <a:rPr lang="en-US" dirty="0" err="1"/>
              <a:t>feedtime</a:t>
            </a:r>
            <a:r>
              <a:rPr lang="en-US" dirty="0"/>
              <a:t> column from animals2</a:t>
            </a:r>
          </a:p>
          <a:p>
            <a:pPr lvl="1"/>
            <a:r>
              <a:rPr lang="en-US" dirty="0"/>
              <a:t>Create a view called animals that is a query over animals2 and </a:t>
            </a:r>
            <a:r>
              <a:rPr lang="en-US" dirty="0" err="1"/>
              <a:t>feedtimes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VIEW animals as (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name, age, species,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cageno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(	SELECT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feedtime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FROM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feedtimes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WHERE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animalid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id  LIMIT 1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)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FROM animals2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30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5CD33-C757-5E44-8315-2A5003559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Summary: IMS v CODASYL v Relational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2BC1D08-990B-7644-A398-5A30142D1DB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99856649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92286265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10853464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1847514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CODASYL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Relational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981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Many to many relationships without redundancy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308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Declarative, non “navigational” programming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434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Physical data independence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133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Logical data independence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559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0262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E6712-C369-8B6D-968B-695BD9E3E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94343-7493-7E0D-FA09-D4DF437F0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that we’ve seen the motivation for the relational model, let’s turn to SQL</a:t>
            </a:r>
          </a:p>
        </p:txBody>
      </p:sp>
    </p:spTree>
    <p:extLst>
      <p:ext uri="{BB962C8B-B14F-4D97-AF65-F5344CB8AC3E}">
        <p14:creationId xmlns:p14="http://schemas.microsoft.com/office/powerpoint/2010/main" val="715893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Cages in Building 32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15400" cy="4525963"/>
          </a:xfrm>
        </p:spPr>
        <p:txBody>
          <a:bodyPr>
            <a:normAutofit/>
          </a:bodyPr>
          <a:lstStyle/>
          <a:p>
            <a:r>
              <a:rPr lang="en-US" dirty="0"/>
              <a:t>Imperative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dirty="0">
                <a:solidFill>
                  <a:srgbClr val="4F81BD"/>
                </a:solidFill>
                <a:latin typeface="Courier"/>
                <a:cs typeface="Courier"/>
              </a:rPr>
              <a:t>	for each row a in animals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dirty="0">
                <a:solidFill>
                  <a:srgbClr val="4F81BD"/>
                </a:solidFill>
                <a:latin typeface="Courier"/>
                <a:cs typeface="Courier"/>
              </a:rPr>
              <a:t>		for each row c in cages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dirty="0">
                <a:solidFill>
                  <a:srgbClr val="4F81BD"/>
                </a:solidFill>
                <a:latin typeface="Courier"/>
                <a:cs typeface="Courier"/>
              </a:rPr>
              <a:t>			if </a:t>
            </a:r>
            <a:r>
              <a:rPr lang="en-US" dirty="0" err="1">
                <a:solidFill>
                  <a:srgbClr val="4F81BD"/>
                </a:solidFill>
                <a:latin typeface="Courier"/>
                <a:cs typeface="Courier"/>
              </a:rPr>
              <a:t>a.cageno</a:t>
            </a:r>
            <a:r>
              <a:rPr lang="en-US" dirty="0">
                <a:solidFill>
                  <a:srgbClr val="4F81BD"/>
                </a:solidFill>
                <a:latin typeface="Courier"/>
                <a:cs typeface="Courier"/>
              </a:rPr>
              <a:t> = </a:t>
            </a:r>
            <a:r>
              <a:rPr lang="en-US" dirty="0" err="1">
                <a:solidFill>
                  <a:srgbClr val="4F81BD"/>
                </a:solidFill>
                <a:latin typeface="Courier"/>
                <a:cs typeface="Courier"/>
              </a:rPr>
              <a:t>c.no</a:t>
            </a:r>
            <a:r>
              <a:rPr lang="en-US" dirty="0">
                <a:solidFill>
                  <a:srgbClr val="4F81BD"/>
                </a:solidFill>
                <a:latin typeface="Courier"/>
                <a:cs typeface="Courier"/>
              </a:rPr>
              <a:t> and </a:t>
            </a:r>
            <a:r>
              <a:rPr lang="en-US" dirty="0" err="1">
                <a:solidFill>
                  <a:srgbClr val="4F81BD"/>
                </a:solidFill>
                <a:latin typeface="Courier"/>
                <a:cs typeface="Courier"/>
              </a:rPr>
              <a:t>c.bldg</a:t>
            </a:r>
            <a:r>
              <a:rPr lang="en-US" dirty="0">
                <a:solidFill>
                  <a:srgbClr val="4F81BD"/>
                </a:solidFill>
                <a:latin typeface="Courier"/>
                <a:cs typeface="Courier"/>
              </a:rPr>
              <a:t> = 32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dirty="0">
                <a:solidFill>
                  <a:srgbClr val="4F81BD"/>
                </a:solidFill>
                <a:latin typeface="Courier"/>
                <a:cs typeface="Courier"/>
              </a:rPr>
              <a:t>				output a</a:t>
            </a:r>
          </a:p>
          <a:p>
            <a:r>
              <a:rPr lang="en-US" dirty="0"/>
              <a:t>Declarative</a:t>
            </a:r>
          </a:p>
          <a:p>
            <a:pPr marL="800100" lvl="2" indent="0">
              <a:buNone/>
            </a:pPr>
            <a:r>
              <a:rPr lang="en-US" dirty="0">
                <a:solidFill>
                  <a:srgbClr val="4F81BD"/>
                </a:solidFill>
                <a:latin typeface="Courier"/>
                <a:cs typeface="Courier"/>
              </a:rPr>
              <a:t>SELECT </a:t>
            </a:r>
            <a:r>
              <a:rPr lang="en-US" dirty="0" err="1">
                <a:solidFill>
                  <a:srgbClr val="4F81BD"/>
                </a:solidFill>
                <a:latin typeface="Courier"/>
                <a:cs typeface="Courier"/>
              </a:rPr>
              <a:t>a.name</a:t>
            </a:r>
            <a:r>
              <a:rPr lang="en-US" dirty="0">
                <a:solidFill>
                  <a:srgbClr val="4F81BD"/>
                </a:solidFill>
                <a:latin typeface="Courier"/>
                <a:cs typeface="Courier"/>
              </a:rPr>
              <a:t> FROM animals AS a, cages AS c WHERE </a:t>
            </a:r>
            <a:r>
              <a:rPr lang="en-US" dirty="0" err="1">
                <a:solidFill>
                  <a:srgbClr val="4F81BD"/>
                </a:solidFill>
                <a:latin typeface="Courier"/>
                <a:cs typeface="Courier"/>
              </a:rPr>
              <a:t>a.cageno</a:t>
            </a:r>
            <a:r>
              <a:rPr lang="en-US" dirty="0">
                <a:solidFill>
                  <a:srgbClr val="4F81BD"/>
                </a:solidFill>
                <a:latin typeface="Courier"/>
                <a:cs typeface="Courier"/>
              </a:rPr>
              <a:t> = </a:t>
            </a:r>
            <a:r>
              <a:rPr lang="en-US" dirty="0" err="1">
                <a:solidFill>
                  <a:srgbClr val="4F81BD"/>
                </a:solidFill>
                <a:latin typeface="Courier"/>
                <a:cs typeface="Courier"/>
              </a:rPr>
              <a:t>c.no</a:t>
            </a:r>
            <a:r>
              <a:rPr lang="en-US" dirty="0">
                <a:solidFill>
                  <a:srgbClr val="4F81BD"/>
                </a:solidFill>
                <a:latin typeface="Courier"/>
                <a:cs typeface="Courier"/>
              </a:rPr>
              <a:t> AND </a:t>
            </a:r>
            <a:r>
              <a:rPr lang="en-US" dirty="0" err="1">
                <a:solidFill>
                  <a:srgbClr val="4F81BD"/>
                </a:solidFill>
                <a:latin typeface="Courier"/>
                <a:cs typeface="Courier"/>
              </a:rPr>
              <a:t>c.bldg</a:t>
            </a:r>
            <a:r>
              <a:rPr lang="en-US" dirty="0">
                <a:solidFill>
                  <a:srgbClr val="4F81BD"/>
                </a:solidFill>
                <a:latin typeface="Courier"/>
                <a:cs typeface="Courier"/>
              </a:rPr>
              <a:t> = 32</a:t>
            </a:r>
          </a:p>
        </p:txBody>
      </p:sp>
      <p:sp>
        <p:nvSpPr>
          <p:cNvPr id="4" name="TextBox 3"/>
          <p:cNvSpPr txBox="1"/>
          <p:nvPr/>
        </p:nvSpPr>
        <p:spPr>
          <a:xfrm rot="19764834">
            <a:off x="-83580" y="4243909"/>
            <a:ext cx="1599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JOIN</a:t>
            </a:r>
          </a:p>
        </p:txBody>
      </p:sp>
      <p:sp>
        <p:nvSpPr>
          <p:cNvPr id="5" name="TextBox 4"/>
          <p:cNvSpPr txBox="1"/>
          <p:nvPr/>
        </p:nvSpPr>
        <p:spPr>
          <a:xfrm rot="19764834">
            <a:off x="6088129" y="1235889"/>
            <a:ext cx="22245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NESTED LOOPS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02A75B-7622-9AE0-4B7D-CE0EE5CF951C}"/>
              </a:ext>
            </a:extLst>
          </p:cNvPr>
          <p:cNvSpPr txBox="1"/>
          <p:nvPr/>
        </p:nvSpPr>
        <p:spPr>
          <a:xfrm>
            <a:off x="0" y="5611162"/>
            <a:ext cx="82543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2" indent="0">
              <a:buNone/>
            </a:pPr>
            <a:r>
              <a:rPr lang="en-US" dirty="0">
                <a:solidFill>
                  <a:srgbClr val="4F81BD"/>
                </a:solidFill>
                <a:latin typeface="Courier"/>
                <a:cs typeface="Courier"/>
              </a:rPr>
              <a:t>SELECT </a:t>
            </a:r>
            <a:r>
              <a:rPr lang="en-US" dirty="0" err="1">
                <a:solidFill>
                  <a:srgbClr val="4F81BD"/>
                </a:solidFill>
                <a:latin typeface="Courier"/>
                <a:cs typeface="Courier"/>
              </a:rPr>
              <a:t>a.name</a:t>
            </a:r>
            <a:r>
              <a:rPr lang="en-US" dirty="0">
                <a:solidFill>
                  <a:srgbClr val="4F81BD"/>
                </a:solidFill>
                <a:latin typeface="Courier"/>
                <a:cs typeface="Courier"/>
              </a:rPr>
              <a:t> </a:t>
            </a:r>
          </a:p>
          <a:p>
            <a:pPr marL="800100" lvl="2" indent="0">
              <a:buNone/>
            </a:pPr>
            <a:r>
              <a:rPr lang="en-US" dirty="0">
                <a:solidFill>
                  <a:srgbClr val="4F81BD"/>
                </a:solidFill>
                <a:latin typeface="Courier"/>
                <a:cs typeface="Courier"/>
              </a:rPr>
              <a:t>FROM animals AS a, cages AS c ON </a:t>
            </a:r>
            <a:r>
              <a:rPr lang="en-US" dirty="0" err="1">
                <a:solidFill>
                  <a:srgbClr val="4F81BD"/>
                </a:solidFill>
                <a:latin typeface="Courier"/>
                <a:cs typeface="Courier"/>
              </a:rPr>
              <a:t>a.cageno</a:t>
            </a:r>
            <a:r>
              <a:rPr lang="en-US" dirty="0">
                <a:solidFill>
                  <a:srgbClr val="4F81BD"/>
                </a:solidFill>
                <a:latin typeface="Courier"/>
                <a:cs typeface="Courier"/>
              </a:rPr>
              <a:t> = </a:t>
            </a:r>
            <a:r>
              <a:rPr lang="en-US" dirty="0" err="1">
                <a:solidFill>
                  <a:srgbClr val="4F81BD"/>
                </a:solidFill>
                <a:latin typeface="Courier"/>
                <a:cs typeface="Courier"/>
              </a:rPr>
              <a:t>c.no</a:t>
            </a:r>
            <a:r>
              <a:rPr lang="en-US" dirty="0">
                <a:solidFill>
                  <a:srgbClr val="4F81BD"/>
                </a:solidFill>
                <a:latin typeface="Courier"/>
                <a:cs typeface="Courier"/>
              </a:rPr>
              <a:t> WHERE </a:t>
            </a:r>
            <a:r>
              <a:rPr lang="en-US" dirty="0" err="1">
                <a:solidFill>
                  <a:srgbClr val="4F81BD"/>
                </a:solidFill>
                <a:latin typeface="Courier"/>
                <a:cs typeface="Courier"/>
              </a:rPr>
              <a:t>c.bldg</a:t>
            </a:r>
            <a:r>
              <a:rPr lang="en-US" dirty="0">
                <a:solidFill>
                  <a:srgbClr val="4F81BD"/>
                </a:solidFill>
                <a:latin typeface="Courier"/>
                <a:cs typeface="Courier"/>
              </a:rPr>
              <a:t> = 32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A4652E-3212-07C3-DDFB-668292300D5E}"/>
              </a:ext>
            </a:extLst>
          </p:cNvPr>
          <p:cNvSpPr txBox="1"/>
          <p:nvPr/>
        </p:nvSpPr>
        <p:spPr>
          <a:xfrm>
            <a:off x="370702" y="5275668"/>
            <a:ext cx="4777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Equivalently</a:t>
            </a:r>
          </a:p>
        </p:txBody>
      </p:sp>
    </p:spTree>
    <p:extLst>
      <p:ext uri="{BB962C8B-B14F-4D97-AF65-F5344CB8AC3E}">
        <p14:creationId xmlns:p14="http://schemas.microsoft.com/office/powerpoint/2010/main" val="41265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EA859-EAAD-0B02-AEC5-641F85113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Expanded Animal DB, as a Graph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C930A87-CBA8-9E87-0AF4-7E15BFC11280}"/>
              </a:ext>
            </a:extLst>
          </p:cNvPr>
          <p:cNvSpPr/>
          <p:nvPr/>
        </p:nvSpPr>
        <p:spPr>
          <a:xfrm>
            <a:off x="863029" y="3245992"/>
            <a:ext cx="863030" cy="8630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56BEA36-6EC4-5ACF-EBAD-5089B9B50040}"/>
              </a:ext>
            </a:extLst>
          </p:cNvPr>
          <p:cNvSpPr/>
          <p:nvPr/>
        </p:nvSpPr>
        <p:spPr>
          <a:xfrm>
            <a:off x="2996200" y="2666787"/>
            <a:ext cx="863030" cy="8630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ED635C3-C96B-6004-E6AE-8FC0CEC88DF6}"/>
              </a:ext>
            </a:extLst>
          </p:cNvPr>
          <p:cNvSpPr/>
          <p:nvPr/>
        </p:nvSpPr>
        <p:spPr>
          <a:xfrm>
            <a:off x="6609490" y="4147548"/>
            <a:ext cx="863030" cy="8630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5A77BEA-4CAA-A4F5-5B4B-01DCD3FBA6CA}"/>
              </a:ext>
            </a:extLst>
          </p:cNvPr>
          <p:cNvSpPr/>
          <p:nvPr/>
        </p:nvSpPr>
        <p:spPr>
          <a:xfrm>
            <a:off x="3563849" y="4382571"/>
            <a:ext cx="863030" cy="8630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4887095-12F8-85CC-69BE-DE3AAA201B80}"/>
              </a:ext>
            </a:extLst>
          </p:cNvPr>
          <p:cNvSpPr/>
          <p:nvPr/>
        </p:nvSpPr>
        <p:spPr>
          <a:xfrm>
            <a:off x="4894351" y="4919395"/>
            <a:ext cx="863030" cy="8630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06CA22D-B23C-1B1B-3A20-F699BB434C11}"/>
              </a:ext>
            </a:extLst>
          </p:cNvPr>
          <p:cNvSpPr>
            <a:spLocks noChangeAspect="1"/>
          </p:cNvSpPr>
          <p:nvPr/>
        </p:nvSpPr>
        <p:spPr>
          <a:xfrm>
            <a:off x="6540140" y="2949326"/>
            <a:ext cx="685800" cy="685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350" dirty="0"/>
              <a:t>Anant</a:t>
            </a:r>
          </a:p>
          <a:p>
            <a:pPr algn="ctr"/>
            <a:r>
              <a:rPr lang="en-US" sz="1350" dirty="0"/>
              <a:t>Kid=4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966E92F-9ADD-EB0C-DEB4-8B6A7275BF00}"/>
              </a:ext>
            </a:extLst>
          </p:cNvPr>
          <p:cNvSpPr>
            <a:spLocks noChangeAspect="1"/>
          </p:cNvSpPr>
          <p:nvPr/>
        </p:nvSpPr>
        <p:spPr>
          <a:xfrm>
            <a:off x="404545" y="4621445"/>
            <a:ext cx="685800" cy="685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350" dirty="0"/>
              <a:t>Jane</a:t>
            </a:r>
          </a:p>
          <a:p>
            <a:pPr algn="ctr"/>
            <a:r>
              <a:rPr lang="en-US" sz="1350" dirty="0"/>
              <a:t>Kid=1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BE126DB-C946-4DE9-2833-4CFB7CADA557}"/>
              </a:ext>
            </a:extLst>
          </p:cNvPr>
          <p:cNvSpPr>
            <a:spLocks noChangeAspect="1"/>
          </p:cNvSpPr>
          <p:nvPr/>
        </p:nvSpPr>
        <p:spPr>
          <a:xfrm>
            <a:off x="4850684" y="3858589"/>
            <a:ext cx="685800" cy="685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350" dirty="0"/>
              <a:t>Yuan</a:t>
            </a:r>
          </a:p>
          <a:p>
            <a:pPr algn="ctr"/>
            <a:r>
              <a:rPr lang="en-US" sz="1350" dirty="0"/>
              <a:t>Kid=3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FAE08B4-A4EE-9D9B-3137-C699DD65FD2A}"/>
              </a:ext>
            </a:extLst>
          </p:cNvPr>
          <p:cNvSpPr>
            <a:spLocks noChangeAspect="1"/>
          </p:cNvSpPr>
          <p:nvPr/>
        </p:nvSpPr>
        <p:spPr>
          <a:xfrm>
            <a:off x="1941817" y="2829890"/>
            <a:ext cx="685800" cy="685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350" dirty="0"/>
              <a:t>Joe</a:t>
            </a:r>
          </a:p>
          <a:p>
            <a:pPr algn="ctr"/>
            <a:r>
              <a:rPr lang="en-US" sz="1350" dirty="0"/>
              <a:t>Kid=2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63C90CB-18AE-8F65-417E-AC269B9853D4}"/>
              </a:ext>
            </a:extLst>
          </p:cNvPr>
          <p:cNvCxnSpPr>
            <a:cxnSpLocks/>
            <a:stCxn id="44" idx="0"/>
            <a:endCxn id="38" idx="3"/>
          </p:cNvCxnSpPr>
          <p:nvPr/>
        </p:nvCxnSpPr>
        <p:spPr>
          <a:xfrm flipV="1">
            <a:off x="747445" y="3982634"/>
            <a:ext cx="241972" cy="638811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AC6DBF7-D0A5-5F46-F26E-E0964058071A}"/>
              </a:ext>
            </a:extLst>
          </p:cNvPr>
          <p:cNvCxnSpPr>
            <a:cxnSpLocks/>
            <a:stCxn id="46" idx="3"/>
            <a:endCxn id="38" idx="7"/>
          </p:cNvCxnSpPr>
          <p:nvPr/>
        </p:nvCxnSpPr>
        <p:spPr>
          <a:xfrm flipH="1" flipV="1">
            <a:off x="1599672" y="3372379"/>
            <a:ext cx="442579" cy="42878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9F5ABA5-6B41-DF63-D798-3EF1DD275EED}"/>
              </a:ext>
            </a:extLst>
          </p:cNvPr>
          <p:cNvCxnSpPr>
            <a:cxnSpLocks/>
            <a:stCxn id="43" idx="4"/>
            <a:endCxn id="40" idx="0"/>
          </p:cNvCxnSpPr>
          <p:nvPr/>
        </p:nvCxnSpPr>
        <p:spPr>
          <a:xfrm>
            <a:off x="6883040" y="3635126"/>
            <a:ext cx="157965" cy="512421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36C6F99-CEB7-1305-1CE7-EC54E231653B}"/>
              </a:ext>
            </a:extLst>
          </p:cNvPr>
          <p:cNvCxnSpPr>
            <a:cxnSpLocks/>
            <a:stCxn id="46" idx="6"/>
            <a:endCxn id="39" idx="2"/>
          </p:cNvCxnSpPr>
          <p:nvPr/>
        </p:nvCxnSpPr>
        <p:spPr>
          <a:xfrm flipV="1">
            <a:off x="2627617" y="3098302"/>
            <a:ext cx="368583" cy="74488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2C6AB78-5E5F-D037-43A5-624FE612437B}"/>
              </a:ext>
            </a:extLst>
          </p:cNvPr>
          <p:cNvCxnSpPr>
            <a:cxnSpLocks/>
            <a:stCxn id="41" idx="7"/>
            <a:endCxn id="45" idx="2"/>
          </p:cNvCxnSpPr>
          <p:nvPr/>
        </p:nvCxnSpPr>
        <p:spPr>
          <a:xfrm flipV="1">
            <a:off x="4300492" y="4201489"/>
            <a:ext cx="550193" cy="307469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193B876-4273-3F8F-DF83-65D686286270}"/>
              </a:ext>
            </a:extLst>
          </p:cNvPr>
          <p:cNvCxnSpPr>
            <a:cxnSpLocks/>
            <a:stCxn id="42" idx="0"/>
            <a:endCxn id="45" idx="4"/>
          </p:cNvCxnSpPr>
          <p:nvPr/>
        </p:nvCxnSpPr>
        <p:spPr>
          <a:xfrm flipH="1" flipV="1">
            <a:off x="5193584" y="4544389"/>
            <a:ext cx="132282" cy="375005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2608118-7656-1237-7F8F-47932C50946E}"/>
              </a:ext>
            </a:extLst>
          </p:cNvPr>
          <p:cNvCxnSpPr>
            <a:cxnSpLocks/>
            <a:stCxn id="46" idx="5"/>
            <a:endCxn id="41" idx="1"/>
          </p:cNvCxnSpPr>
          <p:nvPr/>
        </p:nvCxnSpPr>
        <p:spPr>
          <a:xfrm>
            <a:off x="2527184" y="3415257"/>
            <a:ext cx="1163053" cy="1093702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E179948-EB6C-0862-579E-F3D86572A828}"/>
              </a:ext>
            </a:extLst>
          </p:cNvPr>
          <p:cNvCxnSpPr>
            <a:cxnSpLocks/>
            <a:stCxn id="44" idx="7"/>
            <a:endCxn id="41" idx="2"/>
          </p:cNvCxnSpPr>
          <p:nvPr/>
        </p:nvCxnSpPr>
        <p:spPr>
          <a:xfrm>
            <a:off x="989912" y="4721878"/>
            <a:ext cx="2573937" cy="92208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741213C-7F4B-B86C-31D0-4C8B40043504}"/>
                  </a:ext>
                </a:extLst>
              </p14:cNvPr>
              <p14:cNvContentPartPr/>
              <p14:nvPr/>
            </p14:nvContentPartPr>
            <p14:xfrm>
              <a:off x="201041" y="3916301"/>
              <a:ext cx="270" cy="27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741213C-7F4B-B86C-31D0-4C8B4004350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291" y="3909551"/>
                <a:ext cx="13500" cy="1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52506B6-BAC7-202D-54B0-359B0607877F}"/>
                  </a:ext>
                </a:extLst>
              </p14:cNvPr>
              <p14:cNvContentPartPr/>
              <p14:nvPr/>
            </p14:nvContentPartPr>
            <p14:xfrm>
              <a:off x="273131" y="3753491"/>
              <a:ext cx="270" cy="27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52506B6-BAC7-202D-54B0-359B0607877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6381" y="3746741"/>
                <a:ext cx="13500" cy="13500"/>
              </a:xfrm>
              <a:prstGeom prst="rect">
                <a:avLst/>
              </a:prstGeom>
            </p:spPr>
          </p:pic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2D324E13-BA26-DD24-B8A1-7051E9D5E78A}"/>
              </a:ext>
            </a:extLst>
          </p:cNvPr>
          <p:cNvSpPr txBox="1"/>
          <p:nvPr/>
        </p:nvSpPr>
        <p:spPr>
          <a:xfrm>
            <a:off x="1006432" y="3539006"/>
            <a:ext cx="7579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Cage1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5F54895-1A21-A0B7-2408-A95C34ADEE49}"/>
              </a:ext>
            </a:extLst>
          </p:cNvPr>
          <p:cNvSpPr txBox="1"/>
          <p:nvPr/>
        </p:nvSpPr>
        <p:spPr>
          <a:xfrm>
            <a:off x="3734497" y="4702645"/>
            <a:ext cx="7579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Cage2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3E5B36B-E4F3-8A27-920F-BEAA5FD0F01B}"/>
              </a:ext>
            </a:extLst>
          </p:cNvPr>
          <p:cNvSpPr txBox="1"/>
          <p:nvPr/>
        </p:nvSpPr>
        <p:spPr>
          <a:xfrm>
            <a:off x="3194578" y="2895790"/>
            <a:ext cx="7579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Cage3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0958C62-3EA0-3B1C-F7D7-FF2EAE26C7D2}"/>
              </a:ext>
            </a:extLst>
          </p:cNvPr>
          <p:cNvSpPr txBox="1"/>
          <p:nvPr/>
        </p:nvSpPr>
        <p:spPr>
          <a:xfrm>
            <a:off x="5064696" y="5204026"/>
            <a:ext cx="7579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Cage4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AED2E91-8884-16F0-6562-44FBB98A466F}"/>
              </a:ext>
            </a:extLst>
          </p:cNvPr>
          <p:cNvSpPr txBox="1"/>
          <p:nvPr/>
        </p:nvSpPr>
        <p:spPr>
          <a:xfrm>
            <a:off x="6754556" y="4452306"/>
            <a:ext cx="7579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Cage5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C5A2807-B162-C780-DEFC-92F1FB830D74}"/>
              </a:ext>
            </a:extLst>
          </p:cNvPr>
          <p:cNvSpPr txBox="1"/>
          <p:nvPr/>
        </p:nvSpPr>
        <p:spPr>
          <a:xfrm>
            <a:off x="1631472" y="3772284"/>
            <a:ext cx="1566034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buAutoNum type="arabicPeriod"/>
            </a:pPr>
            <a:r>
              <a:rPr lang="en-US" sz="1350" i="1" dirty="0"/>
              <a:t>Sam the Salamander </a:t>
            </a:r>
          </a:p>
          <a:p>
            <a:pPr marL="257175" indent="-257175">
              <a:buAutoNum type="arabicPeriod"/>
            </a:pPr>
            <a:r>
              <a:rPr lang="en-US" sz="1350" i="1" dirty="0"/>
              <a:t>Tim the Giraffe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69EEC8D-D64C-3399-E678-CE54E65037EB}"/>
              </a:ext>
            </a:extLst>
          </p:cNvPr>
          <p:cNvSpPr txBox="1"/>
          <p:nvPr/>
        </p:nvSpPr>
        <p:spPr>
          <a:xfrm>
            <a:off x="3118497" y="3519972"/>
            <a:ext cx="133409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i="1" dirty="0"/>
              <a:t>4. Barry the Bear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F123C08-A0E9-C1D5-1895-00DD1723090A}"/>
              </a:ext>
            </a:extLst>
          </p:cNvPr>
          <p:cNvSpPr txBox="1"/>
          <p:nvPr/>
        </p:nvSpPr>
        <p:spPr>
          <a:xfrm>
            <a:off x="2771132" y="5091990"/>
            <a:ext cx="104716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i="1" dirty="0"/>
              <a:t>3. Sally the Student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45A91BE-BC86-BE94-3CA6-95D267472C31}"/>
              </a:ext>
            </a:extLst>
          </p:cNvPr>
          <p:cNvSpPr txBox="1"/>
          <p:nvPr/>
        </p:nvSpPr>
        <p:spPr>
          <a:xfrm>
            <a:off x="5513115" y="4731891"/>
            <a:ext cx="11500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i="1" dirty="0"/>
              <a:t>5. Turdy the Turtle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3908DD5-C39C-405B-278F-DB92351BA354}"/>
              </a:ext>
            </a:extLst>
          </p:cNvPr>
          <p:cNvSpPr>
            <a:spLocks noChangeAspect="1"/>
          </p:cNvSpPr>
          <p:nvPr/>
        </p:nvSpPr>
        <p:spPr>
          <a:xfrm>
            <a:off x="5865259" y="1963228"/>
            <a:ext cx="306941" cy="30694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350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384AB8B1-BF86-BA38-8BF3-6EF4810A5D4A}"/>
              </a:ext>
            </a:extLst>
          </p:cNvPr>
          <p:cNvSpPr/>
          <p:nvPr/>
        </p:nvSpPr>
        <p:spPr>
          <a:xfrm>
            <a:off x="5865259" y="2357058"/>
            <a:ext cx="306941" cy="3069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9709945-CFFF-814D-97E2-D9ABAA2CE206}"/>
              </a:ext>
            </a:extLst>
          </p:cNvPr>
          <p:cNvSpPr txBox="1"/>
          <p:nvPr/>
        </p:nvSpPr>
        <p:spPr>
          <a:xfrm>
            <a:off x="6245979" y="1965978"/>
            <a:ext cx="12573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Keepers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F160243-7F3A-8E73-0319-907323CF9AF6}"/>
              </a:ext>
            </a:extLst>
          </p:cNvPr>
          <p:cNvSpPr txBox="1"/>
          <p:nvPr/>
        </p:nvSpPr>
        <p:spPr>
          <a:xfrm>
            <a:off x="6245979" y="2365676"/>
            <a:ext cx="12573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Cages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08815C2-DA8E-3565-C135-3EDCF962CD25}"/>
              </a:ext>
            </a:extLst>
          </p:cNvPr>
          <p:cNvSpPr txBox="1"/>
          <p:nvPr/>
        </p:nvSpPr>
        <p:spPr>
          <a:xfrm>
            <a:off x="7422305" y="4727341"/>
            <a:ext cx="151271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i="1" dirty="0"/>
              <a:t>6. </a:t>
            </a:r>
            <a:r>
              <a:rPr lang="en-US" sz="1350" i="1" dirty="0" err="1"/>
              <a:t>Mork</a:t>
            </a:r>
            <a:r>
              <a:rPr lang="en-US" sz="1350" i="1" dirty="0"/>
              <a:t> the Mink</a:t>
            </a:r>
          </a:p>
          <a:p>
            <a:r>
              <a:rPr lang="en-US" sz="1350" i="1" dirty="0"/>
              <a:t>7. Ollie the Otter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1142AD0A-978D-3C09-CFF3-A5ADF6D3DE28}"/>
              </a:ext>
            </a:extLst>
          </p:cNvPr>
          <p:cNvSpPr/>
          <p:nvPr/>
        </p:nvSpPr>
        <p:spPr>
          <a:xfrm>
            <a:off x="7896759" y="2636126"/>
            <a:ext cx="863030" cy="8630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Cage6</a:t>
            </a:r>
          </a:p>
        </p:txBody>
      </p:sp>
    </p:spTree>
    <p:extLst>
      <p:ext uri="{BB962C8B-B14F-4D97-AF65-F5344CB8AC3E}">
        <p14:creationId xmlns:p14="http://schemas.microsoft.com/office/powerpoint/2010/main" val="9446783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593"/>
            <a:ext cx="8229600" cy="1143000"/>
          </a:xfrm>
        </p:spPr>
        <p:txBody>
          <a:bodyPr/>
          <a:lstStyle/>
          <a:p>
            <a:r>
              <a:rPr lang="en-US" dirty="0"/>
              <a:t>Cages in Building 32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99" y="2057401"/>
            <a:ext cx="8229599" cy="3394472"/>
          </a:xfrm>
        </p:spPr>
        <p:txBody>
          <a:bodyPr>
            <a:normAutofit/>
          </a:bodyPr>
          <a:lstStyle/>
          <a:p>
            <a:r>
              <a:rPr lang="en-US" sz="2000" dirty="0"/>
              <a:t>Imperative</a:t>
            </a:r>
          </a:p>
          <a:p>
            <a:pPr marL="600075" lvl="2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4F81BD"/>
                </a:solidFill>
                <a:latin typeface="Courier"/>
                <a:cs typeface="Courier"/>
              </a:rPr>
              <a:t>	for each row a in animals</a:t>
            </a:r>
          </a:p>
          <a:p>
            <a:pPr marL="600075" lvl="2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4F81BD"/>
                </a:solidFill>
                <a:latin typeface="Courier"/>
                <a:cs typeface="Courier"/>
              </a:rPr>
              <a:t>		for each row c in cages</a:t>
            </a:r>
          </a:p>
          <a:p>
            <a:pPr marL="600075" lvl="2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4F81BD"/>
                </a:solidFill>
                <a:latin typeface="Courier"/>
                <a:cs typeface="Courier"/>
              </a:rPr>
              <a:t>			if </a:t>
            </a:r>
            <a:r>
              <a:rPr lang="en-US" sz="2000" dirty="0" err="1">
                <a:solidFill>
                  <a:srgbClr val="4F81BD"/>
                </a:solidFill>
                <a:latin typeface="Courier"/>
                <a:cs typeface="Courier"/>
              </a:rPr>
              <a:t>a.acageno</a:t>
            </a:r>
            <a:r>
              <a:rPr lang="en-US" sz="2000" dirty="0">
                <a:solidFill>
                  <a:srgbClr val="4F81BD"/>
                </a:solidFill>
                <a:latin typeface="Courier"/>
                <a:cs typeface="Courier"/>
              </a:rPr>
              <a:t> = </a:t>
            </a:r>
            <a:r>
              <a:rPr lang="en-US" sz="2000" dirty="0" err="1">
                <a:solidFill>
                  <a:srgbClr val="4F81BD"/>
                </a:solidFill>
                <a:latin typeface="Courier"/>
                <a:cs typeface="Courier"/>
              </a:rPr>
              <a:t>c.no</a:t>
            </a:r>
            <a:r>
              <a:rPr lang="en-US" sz="2000" dirty="0">
                <a:solidFill>
                  <a:srgbClr val="4F81BD"/>
                </a:solidFill>
                <a:latin typeface="Courier"/>
                <a:cs typeface="Courier"/>
              </a:rPr>
              <a:t> and </a:t>
            </a:r>
            <a:r>
              <a:rPr lang="en-US" sz="2000" dirty="0" err="1">
                <a:solidFill>
                  <a:srgbClr val="4F81BD"/>
                </a:solidFill>
                <a:latin typeface="Courier"/>
                <a:cs typeface="Courier"/>
              </a:rPr>
              <a:t>c.bldg</a:t>
            </a:r>
            <a:r>
              <a:rPr lang="en-US" sz="2000" dirty="0">
                <a:solidFill>
                  <a:srgbClr val="4F81BD"/>
                </a:solidFill>
                <a:latin typeface="Courier"/>
                <a:cs typeface="Courier"/>
              </a:rPr>
              <a:t> = 32</a:t>
            </a:r>
          </a:p>
          <a:p>
            <a:pPr marL="600075" lvl="2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4F81BD"/>
                </a:solidFill>
                <a:latin typeface="Courier"/>
                <a:cs typeface="Courier"/>
              </a:rPr>
              <a:t>				output a</a:t>
            </a:r>
          </a:p>
          <a:p>
            <a:r>
              <a:rPr lang="en-US" sz="2000" dirty="0"/>
              <a:t>Declarative</a:t>
            </a:r>
          </a:p>
          <a:p>
            <a:pPr marL="600075" lvl="2" indent="0">
              <a:buNone/>
            </a:pPr>
            <a:r>
              <a:rPr lang="en-US" sz="2000" dirty="0">
                <a:solidFill>
                  <a:srgbClr val="4F81BD"/>
                </a:solidFill>
                <a:latin typeface="Courier"/>
                <a:cs typeface="Courier"/>
              </a:rPr>
              <a:t>SELECT name </a:t>
            </a:r>
          </a:p>
          <a:p>
            <a:pPr marL="600075" lvl="2" indent="0">
              <a:buNone/>
            </a:pPr>
            <a:r>
              <a:rPr lang="en-US" sz="2000" dirty="0">
                <a:solidFill>
                  <a:srgbClr val="4F81BD"/>
                </a:solidFill>
                <a:latin typeface="Courier"/>
                <a:cs typeface="Courier"/>
              </a:rPr>
              <a:t>FROM animals, cages</a:t>
            </a:r>
          </a:p>
          <a:p>
            <a:pPr marL="600075" lvl="2" indent="0">
              <a:buNone/>
            </a:pPr>
            <a:r>
              <a:rPr lang="en-US" sz="2000" dirty="0">
                <a:solidFill>
                  <a:srgbClr val="4F81BD"/>
                </a:solidFill>
                <a:latin typeface="Courier"/>
                <a:cs typeface="Courier"/>
              </a:rPr>
              <a:t>WHERE </a:t>
            </a:r>
            <a:r>
              <a:rPr lang="en-US" sz="2000" dirty="0" err="1">
                <a:solidFill>
                  <a:srgbClr val="4F81BD"/>
                </a:solidFill>
                <a:latin typeface="Courier"/>
                <a:cs typeface="Courier"/>
              </a:rPr>
              <a:t>acageno</a:t>
            </a:r>
            <a:r>
              <a:rPr lang="en-US" sz="2000" dirty="0">
                <a:solidFill>
                  <a:srgbClr val="4F81BD"/>
                </a:solidFill>
                <a:latin typeface="Courier"/>
                <a:cs typeface="Courier"/>
              </a:rPr>
              <a:t> = no AND </a:t>
            </a:r>
            <a:r>
              <a:rPr lang="en-US" sz="2000" dirty="0" err="1">
                <a:solidFill>
                  <a:srgbClr val="4F81BD"/>
                </a:solidFill>
                <a:latin typeface="Courier"/>
                <a:cs typeface="Courier"/>
              </a:rPr>
              <a:t>bldg</a:t>
            </a:r>
            <a:r>
              <a:rPr lang="en-US" sz="2000" dirty="0">
                <a:solidFill>
                  <a:srgbClr val="4F81BD"/>
                </a:solidFill>
                <a:latin typeface="Courier"/>
                <a:cs typeface="Courier"/>
              </a:rPr>
              <a:t> = 32</a:t>
            </a:r>
          </a:p>
        </p:txBody>
      </p:sp>
      <p:sp>
        <p:nvSpPr>
          <p:cNvPr id="4" name="TextBox 3"/>
          <p:cNvSpPr txBox="1"/>
          <p:nvPr/>
        </p:nvSpPr>
        <p:spPr>
          <a:xfrm rot="19764834">
            <a:off x="285989" y="4172322"/>
            <a:ext cx="1199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JOIN</a:t>
            </a:r>
          </a:p>
        </p:txBody>
      </p:sp>
      <p:sp>
        <p:nvSpPr>
          <p:cNvPr id="5" name="TextBox 4"/>
          <p:cNvSpPr txBox="1"/>
          <p:nvPr/>
        </p:nvSpPr>
        <p:spPr>
          <a:xfrm rot="19764834">
            <a:off x="6018817" y="1493551"/>
            <a:ext cx="1668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NESTED LOOPS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15353E-2192-9D95-687F-629A546A055B}"/>
              </a:ext>
            </a:extLst>
          </p:cNvPr>
          <p:cNvGrpSpPr/>
          <p:nvPr/>
        </p:nvGrpSpPr>
        <p:grpSpPr>
          <a:xfrm>
            <a:off x="1143000" y="5427806"/>
            <a:ext cx="7061201" cy="1668300"/>
            <a:chOff x="1524000" y="6094075"/>
            <a:chExt cx="9414934" cy="22244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86C83E-4F81-C2BE-11E0-6FC0BA0D1301}"/>
                </a:ext>
              </a:extLst>
            </p:cNvPr>
            <p:cNvSpPr txBox="1"/>
            <p:nvPr/>
          </p:nvSpPr>
          <p:spPr>
            <a:xfrm>
              <a:off x="1524000" y="6553890"/>
              <a:ext cx="9414934" cy="17645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00075" lvl="2"/>
              <a:r>
                <a:rPr lang="en-US" sz="2000" dirty="0">
                  <a:solidFill>
                    <a:srgbClr val="4F81BD"/>
                  </a:solidFill>
                  <a:latin typeface="Courier"/>
                  <a:cs typeface="Courier"/>
                </a:rPr>
                <a:t>SELECT name </a:t>
              </a:r>
            </a:p>
            <a:p>
              <a:pPr marL="600075" lvl="2"/>
              <a:r>
                <a:rPr lang="en-US" sz="2000" dirty="0">
                  <a:solidFill>
                    <a:srgbClr val="4F81BD"/>
                  </a:solidFill>
                  <a:latin typeface="Courier"/>
                  <a:cs typeface="Courier"/>
                </a:rPr>
                <a:t>FROM animals JOIN cages on </a:t>
              </a:r>
              <a:r>
                <a:rPr lang="en-US" sz="2000" dirty="0" err="1">
                  <a:solidFill>
                    <a:srgbClr val="4F81BD"/>
                  </a:solidFill>
                  <a:latin typeface="Courier"/>
                  <a:cs typeface="Courier"/>
                </a:rPr>
                <a:t>acageno</a:t>
              </a:r>
              <a:r>
                <a:rPr lang="en-US" sz="2000" dirty="0">
                  <a:solidFill>
                    <a:srgbClr val="4F81BD"/>
                  </a:solidFill>
                  <a:latin typeface="Courier"/>
                  <a:cs typeface="Courier"/>
                </a:rPr>
                <a:t> = no </a:t>
              </a:r>
            </a:p>
            <a:p>
              <a:pPr marL="600075" lvl="2"/>
              <a:r>
                <a:rPr lang="en-US" sz="2000" dirty="0">
                  <a:solidFill>
                    <a:srgbClr val="4F81BD"/>
                  </a:solidFill>
                  <a:latin typeface="Courier"/>
                  <a:cs typeface="Courier"/>
                </a:rPr>
                <a:t>WHERE </a:t>
              </a:r>
              <a:r>
                <a:rPr lang="en-US" sz="2000" dirty="0" err="1">
                  <a:solidFill>
                    <a:srgbClr val="4F81BD"/>
                  </a:solidFill>
                  <a:latin typeface="Courier"/>
                  <a:cs typeface="Courier"/>
                </a:rPr>
                <a:t>bldg</a:t>
              </a:r>
              <a:r>
                <a:rPr lang="en-US" sz="2000" dirty="0">
                  <a:solidFill>
                    <a:srgbClr val="4F81BD"/>
                  </a:solidFill>
                  <a:latin typeface="Courier"/>
                  <a:cs typeface="Courier"/>
                </a:rPr>
                <a:t> = 32</a:t>
              </a:r>
            </a:p>
            <a:p>
              <a:pPr marL="600075" lvl="2"/>
              <a:endParaRPr lang="en-US" sz="2000" dirty="0">
                <a:solidFill>
                  <a:srgbClr val="4F81BD"/>
                </a:solidFill>
                <a:latin typeface="Courier"/>
                <a:cs typeface="Courier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F54589-C5CA-ED34-1CB1-574BAA91F6E2}"/>
                </a:ext>
              </a:extLst>
            </p:cNvPr>
            <p:cNvSpPr txBox="1"/>
            <p:nvPr/>
          </p:nvSpPr>
          <p:spPr>
            <a:xfrm>
              <a:off x="1524000" y="6094075"/>
              <a:ext cx="2918178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Alternate Syntax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9A1CAA9-96DC-8BA7-C0AA-7B5499A0E5EC}"/>
              </a:ext>
            </a:extLst>
          </p:cNvPr>
          <p:cNvSpPr txBox="1"/>
          <p:nvPr/>
        </p:nvSpPr>
        <p:spPr>
          <a:xfrm>
            <a:off x="190021" y="949405"/>
            <a:ext cx="3535313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b="1" dirty="0"/>
              <a:t>Animals:</a:t>
            </a:r>
            <a:r>
              <a:rPr lang="en-US" sz="1350" dirty="0"/>
              <a:t> (</a:t>
            </a:r>
            <a:r>
              <a:rPr lang="en-US" sz="1350" u="sng" dirty="0"/>
              <a:t>aid</a:t>
            </a:r>
            <a:r>
              <a:rPr lang="en-US" sz="1350" dirty="0"/>
              <a:t>, name, age, species, </a:t>
            </a:r>
            <a:r>
              <a:rPr lang="en-US" sz="1350" dirty="0" err="1"/>
              <a:t>a</a:t>
            </a:r>
            <a:r>
              <a:rPr lang="en-US" sz="1350" i="1" dirty="0" err="1"/>
              <a:t>cageno</a:t>
            </a:r>
            <a:r>
              <a:rPr lang="en-US" sz="1350" dirty="0"/>
              <a:t>)</a:t>
            </a:r>
          </a:p>
          <a:p>
            <a:r>
              <a:rPr lang="en-US" sz="1350" b="1" dirty="0"/>
              <a:t>Cages</a:t>
            </a:r>
            <a:r>
              <a:rPr lang="en-US" sz="1350" dirty="0"/>
              <a:t>: (</a:t>
            </a:r>
            <a:r>
              <a:rPr lang="en-US" sz="1350" u="sng" dirty="0"/>
              <a:t>no</a:t>
            </a:r>
            <a:r>
              <a:rPr lang="en-US" sz="1350" dirty="0"/>
              <a:t>, </a:t>
            </a:r>
            <a:r>
              <a:rPr lang="en-US" sz="1350" dirty="0" err="1"/>
              <a:t>feedtime</a:t>
            </a:r>
            <a:r>
              <a:rPr lang="en-US" sz="1350" dirty="0"/>
              <a:t>, </a:t>
            </a:r>
            <a:r>
              <a:rPr lang="en-US" sz="1350" dirty="0" err="1"/>
              <a:t>bldg</a:t>
            </a:r>
            <a:r>
              <a:rPr lang="en-US" sz="1350" dirty="0"/>
              <a:t>)</a:t>
            </a:r>
          </a:p>
          <a:p>
            <a:r>
              <a:rPr lang="en-US" sz="1350" b="1" dirty="0"/>
              <a:t>Keepers:</a:t>
            </a:r>
            <a:r>
              <a:rPr lang="en-US" sz="1350" dirty="0"/>
              <a:t> (</a:t>
            </a:r>
            <a:r>
              <a:rPr lang="en-US" sz="1350" u="sng" dirty="0"/>
              <a:t>id</a:t>
            </a:r>
            <a:r>
              <a:rPr lang="en-US" sz="1350" dirty="0"/>
              <a:t>, name)</a:t>
            </a:r>
          </a:p>
          <a:p>
            <a:r>
              <a:rPr lang="en-US" sz="1350" b="1" dirty="0"/>
              <a:t>Keeps: </a:t>
            </a:r>
            <a:r>
              <a:rPr lang="en-US" sz="1350" dirty="0"/>
              <a:t>(</a:t>
            </a:r>
            <a:r>
              <a:rPr lang="en-US" sz="1350" i="1" u="sng" dirty="0"/>
              <a:t>kid, </a:t>
            </a:r>
            <a:r>
              <a:rPr lang="en-US" sz="1350" i="1" u="sng" dirty="0" err="1"/>
              <a:t>cageno</a:t>
            </a:r>
            <a:r>
              <a:rPr lang="en-US" sz="1350" i="1" dirty="0"/>
              <a:t>)</a:t>
            </a:r>
            <a:endParaRPr lang="en-US" sz="1350" b="1" dirty="0"/>
          </a:p>
          <a:p>
            <a:endParaRPr lang="en-US" sz="1350" dirty="0"/>
          </a:p>
        </p:txBody>
      </p:sp>
      <p:pic>
        <p:nvPicPr>
          <p:cNvPr id="12" name="Picture 2" descr="Tables - Database jokes, sql comics and cartoons">
            <a:extLst>
              <a:ext uri="{FF2B5EF4-FFF2-40B4-BE49-F238E27FC236}">
                <a16:creationId xmlns:a16="http://schemas.microsoft.com/office/drawing/2014/main" id="{8BE2F8D7-9ACA-68D2-B28B-7BC97F2A0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098" y="3626368"/>
            <a:ext cx="2816081" cy="281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44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9C375-2F5F-4C45-97C9-7D3A34185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Aliases and Ambiguity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4D2FD-87E1-E446-BC2F-37CBFD43B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Keepers who keep bears</a:t>
            </a:r>
          </a:p>
          <a:p>
            <a:pPr marL="0" indent="0">
              <a:buNone/>
            </a:pP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SELECT name</a:t>
            </a:r>
          </a:p>
          <a:p>
            <a:pPr marL="0" indent="0">
              <a:buNone/>
            </a:pPr>
            <a:r>
              <a:rPr lang="en-US" sz="2400" dirty="0"/>
              <a:t>FROM keepers JOIN keeps ON id = kid</a:t>
            </a:r>
          </a:p>
          <a:p>
            <a:pPr marL="0" indent="0">
              <a:buNone/>
            </a:pPr>
            <a:r>
              <a:rPr lang="en-US" sz="2400" dirty="0"/>
              <a:t>JOIN cages on </a:t>
            </a:r>
            <a:r>
              <a:rPr lang="en-US" sz="2400" dirty="0" err="1"/>
              <a:t>cageno</a:t>
            </a:r>
            <a:r>
              <a:rPr lang="en-US" sz="2400" dirty="0"/>
              <a:t> = no</a:t>
            </a:r>
          </a:p>
          <a:p>
            <a:pPr marL="0" indent="0">
              <a:buNone/>
            </a:pPr>
            <a:r>
              <a:rPr lang="en-US" sz="2400" dirty="0"/>
              <a:t>JOIN animals on </a:t>
            </a:r>
            <a:r>
              <a:rPr lang="en-US" sz="2400" dirty="0" err="1"/>
              <a:t>acageno</a:t>
            </a:r>
            <a:r>
              <a:rPr lang="en-US" sz="2400" dirty="0"/>
              <a:t> =no</a:t>
            </a:r>
          </a:p>
          <a:p>
            <a:pPr marL="0" indent="0">
              <a:buNone/>
            </a:pPr>
            <a:r>
              <a:rPr lang="en-US" sz="2400" dirty="0"/>
              <a:t>WHERE species = 'bear'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i="1" dirty="0">
                <a:solidFill>
                  <a:srgbClr val="FF0000"/>
                </a:solidFill>
              </a:rPr>
              <a:t>This doesn’t work.  Why?</a:t>
            </a:r>
            <a:br>
              <a:rPr lang="en-US" sz="2400" dirty="0"/>
            </a:br>
            <a:endParaRPr lang="en-US" sz="2400" dirty="0"/>
          </a:p>
          <a:p>
            <a:endParaRPr lang="en-US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C05F15-8AFD-F443-83B5-0F7196244CBA}"/>
              </a:ext>
            </a:extLst>
          </p:cNvPr>
          <p:cNvGrpSpPr/>
          <p:nvPr/>
        </p:nvGrpSpPr>
        <p:grpSpPr>
          <a:xfrm>
            <a:off x="2218962" y="2689424"/>
            <a:ext cx="2901011" cy="507831"/>
            <a:chOff x="2788158" y="2487827"/>
            <a:chExt cx="3868015" cy="67710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DD5133F-DCE5-844C-AA86-7C5C2D4A2F75}"/>
                </a:ext>
              </a:extLst>
            </p:cNvPr>
            <p:cNvSpPr txBox="1"/>
            <p:nvPr/>
          </p:nvSpPr>
          <p:spPr>
            <a:xfrm>
              <a:off x="3509319" y="2487827"/>
              <a:ext cx="314685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i="1" dirty="0">
                  <a:solidFill>
                    <a:srgbClr val="FF0000"/>
                  </a:solidFill>
                </a:rPr>
                <a:t>Unclear which “name” we are referring to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45114E3-267D-E145-A33D-6590755A3A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8158" y="2875005"/>
              <a:ext cx="679972" cy="1029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8231809-E974-C440-A46C-DFC542BF93E7}"/>
              </a:ext>
            </a:extLst>
          </p:cNvPr>
          <p:cNvSpPr txBox="1"/>
          <p:nvPr/>
        </p:nvSpPr>
        <p:spPr>
          <a:xfrm>
            <a:off x="6036277" y="1821202"/>
            <a:ext cx="2885303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/>
              <a:t>Animals:</a:t>
            </a:r>
            <a:r>
              <a:rPr lang="en-US" sz="1200" dirty="0"/>
              <a:t> (</a:t>
            </a:r>
            <a:r>
              <a:rPr lang="en-US" sz="1200" u="sng" dirty="0"/>
              <a:t>aid</a:t>
            </a:r>
            <a:r>
              <a:rPr lang="en-US" sz="1200" dirty="0"/>
              <a:t>, name, age, species, </a:t>
            </a:r>
            <a:r>
              <a:rPr lang="en-US" sz="1200" i="1" dirty="0" err="1"/>
              <a:t>acageno</a:t>
            </a:r>
            <a:r>
              <a:rPr lang="en-US" sz="1200" dirty="0"/>
              <a:t>)</a:t>
            </a:r>
          </a:p>
          <a:p>
            <a:r>
              <a:rPr lang="en-US" sz="1200" b="1" dirty="0"/>
              <a:t>Cages</a:t>
            </a:r>
            <a:r>
              <a:rPr lang="en-US" sz="1200" dirty="0"/>
              <a:t>: (</a:t>
            </a:r>
            <a:r>
              <a:rPr lang="en-US" sz="1200" u="sng" dirty="0"/>
              <a:t>no</a:t>
            </a:r>
            <a:r>
              <a:rPr lang="en-US" sz="1200" dirty="0"/>
              <a:t>, </a:t>
            </a:r>
            <a:r>
              <a:rPr lang="en-US" sz="1200" dirty="0" err="1"/>
              <a:t>feedtime</a:t>
            </a:r>
            <a:r>
              <a:rPr lang="en-US" sz="1200" dirty="0"/>
              <a:t>, </a:t>
            </a:r>
            <a:r>
              <a:rPr lang="en-US" sz="1200" dirty="0" err="1"/>
              <a:t>bldg</a:t>
            </a:r>
            <a:r>
              <a:rPr lang="en-US" sz="1200" dirty="0"/>
              <a:t>)</a:t>
            </a:r>
          </a:p>
          <a:p>
            <a:r>
              <a:rPr lang="en-US" sz="1200" b="1" dirty="0"/>
              <a:t>Keepers:</a:t>
            </a:r>
            <a:r>
              <a:rPr lang="en-US" sz="1200" dirty="0"/>
              <a:t> (</a:t>
            </a:r>
            <a:r>
              <a:rPr lang="en-US" sz="1200" u="sng" dirty="0"/>
              <a:t>id</a:t>
            </a:r>
            <a:r>
              <a:rPr lang="en-US" sz="1200" dirty="0"/>
              <a:t>, name)</a:t>
            </a:r>
          </a:p>
          <a:p>
            <a:r>
              <a:rPr lang="en-US" sz="1200" b="1" dirty="0"/>
              <a:t>Keeps: </a:t>
            </a:r>
            <a:r>
              <a:rPr lang="en-US" sz="1200" dirty="0"/>
              <a:t>(</a:t>
            </a:r>
            <a:r>
              <a:rPr lang="en-US" sz="1200" i="1" u="sng" dirty="0"/>
              <a:t>kid, </a:t>
            </a:r>
            <a:r>
              <a:rPr lang="en-US" sz="1200" i="1" u="sng" dirty="0" err="1"/>
              <a:t>cageno</a:t>
            </a:r>
            <a:r>
              <a:rPr lang="en-US" sz="1200" i="1" dirty="0"/>
              <a:t>)</a:t>
            </a:r>
            <a:endParaRPr lang="en-US" sz="1200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195A806-6B50-8B3C-76FD-0BD3E8178BFA}"/>
              </a:ext>
            </a:extLst>
          </p:cNvPr>
          <p:cNvGrpSpPr/>
          <p:nvPr/>
        </p:nvGrpSpPr>
        <p:grpSpPr>
          <a:xfrm>
            <a:off x="5615660" y="3065589"/>
            <a:ext cx="3726536" cy="1756746"/>
            <a:chOff x="6956855" y="2722587"/>
            <a:chExt cx="4968715" cy="234232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8F13816-32ED-D3E8-973C-B886E56D3BAD}"/>
                </a:ext>
              </a:extLst>
            </p:cNvPr>
            <p:cNvGrpSpPr/>
            <p:nvPr/>
          </p:nvGrpSpPr>
          <p:grpSpPr>
            <a:xfrm>
              <a:off x="6956855" y="2722587"/>
              <a:ext cx="4968715" cy="2342328"/>
              <a:chOff x="6956855" y="2722587"/>
              <a:chExt cx="4968715" cy="2342328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F0F5D3DB-CFFC-F442-9816-825BC7973DC0}"/>
                  </a:ext>
                </a:extLst>
              </p:cNvPr>
              <p:cNvGrpSpPr/>
              <p:nvPr/>
            </p:nvGrpSpPr>
            <p:grpSpPr>
              <a:xfrm>
                <a:off x="6956855" y="2722587"/>
                <a:ext cx="4016975" cy="1935858"/>
                <a:chOff x="7905893" y="2857037"/>
                <a:chExt cx="4016975" cy="1935858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7A466C5-D8AD-6C47-99E1-ED3172933D16}"/>
                    </a:ext>
                  </a:extLst>
                </p:cNvPr>
                <p:cNvSpPr/>
                <p:nvPr/>
              </p:nvSpPr>
              <p:spPr>
                <a:xfrm>
                  <a:off x="7905893" y="2857037"/>
                  <a:ext cx="1062751" cy="56429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/>
                    <a:t>Keepers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73ACC5DB-BE2B-2C4E-9BAD-498A89F742A4}"/>
                    </a:ext>
                  </a:extLst>
                </p:cNvPr>
                <p:cNvSpPr/>
                <p:nvPr/>
              </p:nvSpPr>
              <p:spPr>
                <a:xfrm>
                  <a:off x="7905895" y="3586693"/>
                  <a:ext cx="1062752" cy="56429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/>
                    <a:t>Keeps</a:t>
                  </a:r>
                </a:p>
              </p:txBody>
            </p:sp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950FF494-9CB2-9247-B0D2-8D75DA343934}"/>
                    </a:ext>
                  </a:extLst>
                </p:cNvPr>
                <p:cNvCxnSpPr>
                  <a:cxnSpLocks/>
                  <a:stCxn id="20" idx="3"/>
                  <a:endCxn id="23" idx="1"/>
                </p:cNvCxnSpPr>
                <p:nvPr/>
              </p:nvCxnSpPr>
              <p:spPr>
                <a:xfrm flipV="1">
                  <a:off x="8968646" y="3361691"/>
                  <a:ext cx="1018784" cy="50714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4FFF304-C1D2-524B-9630-5A0BF44BB783}"/>
                    </a:ext>
                  </a:extLst>
                </p:cNvPr>
                <p:cNvSpPr txBox="1"/>
                <p:nvPr/>
              </p:nvSpPr>
              <p:spPr>
                <a:xfrm>
                  <a:off x="9987431" y="2992360"/>
                  <a:ext cx="646321" cy="7386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000" dirty="0"/>
                    <a:t>⨝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C486196-4631-3C44-91BA-941236D1D0EE}"/>
                    </a:ext>
                  </a:extLst>
                </p:cNvPr>
                <p:cNvSpPr txBox="1"/>
                <p:nvPr/>
              </p:nvSpPr>
              <p:spPr>
                <a:xfrm>
                  <a:off x="11018767" y="3260994"/>
                  <a:ext cx="904101" cy="7386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000" dirty="0"/>
                    <a:t>⨝</a:t>
                  </a:r>
                </a:p>
              </p:txBody>
            </p:sp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039C4B7E-18E6-CA4F-A227-E8ADFE9B4FDF}"/>
                    </a:ext>
                  </a:extLst>
                </p:cNvPr>
                <p:cNvCxnSpPr>
                  <a:cxnSpLocks/>
                  <a:stCxn id="26" idx="3"/>
                  <a:endCxn id="24" idx="1"/>
                </p:cNvCxnSpPr>
                <p:nvPr/>
              </p:nvCxnSpPr>
              <p:spPr>
                <a:xfrm flipV="1">
                  <a:off x="10152493" y="3630326"/>
                  <a:ext cx="866273" cy="88042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C5BAD6AB-9059-CA4A-B6D5-262600FF5669}"/>
                    </a:ext>
                  </a:extLst>
                </p:cNvPr>
                <p:cNvSpPr/>
                <p:nvPr/>
              </p:nvSpPr>
              <p:spPr>
                <a:xfrm>
                  <a:off x="9089741" y="4228603"/>
                  <a:ext cx="1062752" cy="56429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/>
                    <a:t>Cages</a:t>
                  </a:r>
                </a:p>
              </p:txBody>
            </p: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C3F10347-5E51-E04B-AE6E-E79C493BA652}"/>
                    </a:ext>
                  </a:extLst>
                </p:cNvPr>
                <p:cNvCxnSpPr>
                  <a:cxnSpLocks/>
                  <a:stCxn id="23" idx="3"/>
                </p:cNvCxnSpPr>
                <p:nvPr/>
              </p:nvCxnSpPr>
              <p:spPr>
                <a:xfrm>
                  <a:off x="10633752" y="3361691"/>
                  <a:ext cx="416431" cy="15027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4167C455-61F2-E74C-9214-33D92B08423F}"/>
                    </a:ext>
                  </a:extLst>
                </p:cNvPr>
                <p:cNvCxnSpPr>
                  <a:cxnSpLocks/>
                  <a:stCxn id="18" idx="3"/>
                  <a:endCxn id="23" idx="1"/>
                </p:cNvCxnSpPr>
                <p:nvPr/>
              </p:nvCxnSpPr>
              <p:spPr>
                <a:xfrm>
                  <a:off x="8968644" y="3139184"/>
                  <a:ext cx="1018787" cy="22250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3906AF3-99C3-683E-011C-FFAC21823BF6}"/>
                  </a:ext>
                </a:extLst>
              </p:cNvPr>
              <p:cNvSpPr txBox="1"/>
              <p:nvPr/>
            </p:nvSpPr>
            <p:spPr>
              <a:xfrm>
                <a:off x="11021469" y="3529914"/>
                <a:ext cx="904101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dirty="0"/>
                  <a:t>⨝</a:t>
                </a:r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23C01FF0-4F7F-0071-7D27-0FC6575FC2AA}"/>
                  </a:ext>
                </a:extLst>
              </p:cNvPr>
              <p:cNvCxnSpPr>
                <a:cxnSpLocks/>
                <a:stCxn id="30" idx="3"/>
              </p:cNvCxnSpPr>
              <p:nvPr/>
            </p:nvCxnSpPr>
            <p:spPr>
              <a:xfrm flipV="1">
                <a:off x="10487233" y="4127157"/>
                <a:ext cx="786218" cy="6556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AF5E460-5406-0990-CB16-61FD454C3B23}"/>
                  </a:ext>
                </a:extLst>
              </p:cNvPr>
              <p:cNvSpPr/>
              <p:nvPr/>
            </p:nvSpPr>
            <p:spPr>
              <a:xfrm>
                <a:off x="9424481" y="4500623"/>
                <a:ext cx="1062752" cy="56429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Animals</a:t>
                </a:r>
              </a:p>
            </p:txBody>
          </p:sp>
        </p:grp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D24AB8B-37A4-59B2-1DC0-9DFD15AEB7DC}"/>
                </a:ext>
              </a:extLst>
            </p:cNvPr>
            <p:cNvCxnSpPr>
              <a:cxnSpLocks/>
            </p:cNvCxnSpPr>
            <p:nvPr/>
          </p:nvCxnSpPr>
          <p:spPr>
            <a:xfrm>
              <a:off x="10697933" y="3579460"/>
              <a:ext cx="416429" cy="1656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F52FCFD-18DC-4F73-8FE3-2847C55D0F20}"/>
              </a:ext>
            </a:extLst>
          </p:cNvPr>
          <p:cNvGrpSpPr/>
          <p:nvPr/>
        </p:nvGrpSpPr>
        <p:grpSpPr>
          <a:xfrm>
            <a:off x="1686448" y="3645556"/>
            <a:ext cx="6850527" cy="1643423"/>
            <a:chOff x="1686448" y="3645556"/>
            <a:chExt cx="6850527" cy="1643423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EF0349B-918E-57E8-2582-AE1F04A6F08C}"/>
                </a:ext>
              </a:extLst>
            </p:cNvPr>
            <p:cNvGrpSpPr/>
            <p:nvPr/>
          </p:nvGrpSpPr>
          <p:grpSpPr>
            <a:xfrm>
              <a:off x="1686448" y="3645556"/>
              <a:ext cx="6850527" cy="1643423"/>
              <a:chOff x="2248597" y="3717739"/>
              <a:chExt cx="9134035" cy="219123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1993A10-9936-5C49-8AA8-80AC3FDDA6C5}"/>
                  </a:ext>
                </a:extLst>
              </p:cNvPr>
              <p:cNvGrpSpPr/>
              <p:nvPr/>
            </p:nvGrpSpPr>
            <p:grpSpPr>
              <a:xfrm>
                <a:off x="2511741" y="3717739"/>
                <a:ext cx="8870891" cy="2191230"/>
                <a:chOff x="-935795" y="1785965"/>
                <a:chExt cx="8870891" cy="2191230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8018C94-250E-E341-8D6F-DCCA79DCAB65}"/>
                    </a:ext>
                  </a:extLst>
                </p:cNvPr>
                <p:cNvSpPr txBox="1"/>
                <p:nvPr/>
              </p:nvSpPr>
              <p:spPr>
                <a:xfrm>
                  <a:off x="3645242" y="3300087"/>
                  <a:ext cx="4289854" cy="6771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50" i="1" dirty="0">
                      <a:solidFill>
                        <a:srgbClr val="FF0000"/>
                      </a:solidFill>
                    </a:rPr>
                    <a:t>4 table join</a:t>
                  </a:r>
                </a:p>
                <a:p>
                  <a:r>
                    <a:rPr lang="en-US" sz="1350" i="1" dirty="0">
                      <a:solidFill>
                        <a:srgbClr val="FF0000"/>
                      </a:solidFill>
                    </a:rPr>
                    <a:t>((keepers </a:t>
                  </a:r>
                  <a:r>
                    <a:rPr lang="en-US" sz="1350" dirty="0"/>
                    <a:t>⨝</a:t>
                  </a:r>
                  <a:r>
                    <a:rPr lang="en-US" sz="1350" i="1" dirty="0">
                      <a:solidFill>
                        <a:srgbClr val="FF0000"/>
                      </a:solidFill>
                    </a:rPr>
                    <a:t> keeps) </a:t>
                  </a:r>
                  <a:r>
                    <a:rPr lang="en-US" sz="1350" dirty="0"/>
                    <a:t>⨝</a:t>
                  </a:r>
                  <a:r>
                    <a:rPr lang="en-US" sz="1350" i="1" dirty="0">
                      <a:solidFill>
                        <a:srgbClr val="FF0000"/>
                      </a:solidFill>
                    </a:rPr>
                    <a:t> cages) </a:t>
                  </a:r>
                  <a:r>
                    <a:rPr lang="en-US" sz="1350" dirty="0"/>
                    <a:t>⨝ </a:t>
                  </a:r>
                  <a:r>
                    <a:rPr lang="en-US" sz="1350" dirty="0">
                      <a:solidFill>
                        <a:srgbClr val="FF0000"/>
                      </a:solidFill>
                    </a:rPr>
                    <a:t>animals</a:t>
                  </a:r>
                  <a:endParaRPr lang="en-US" sz="1350" i="1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714F1010-839C-0E45-9870-68C16F2807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72553" y="1785965"/>
                  <a:ext cx="4287928" cy="182301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70C7DAD4-CF1A-4641-9A5C-2F4BBB86CE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-935795" y="1869549"/>
                  <a:ext cx="4827935" cy="184513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CB6E6381-92B0-B091-887C-865869E5E7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248597" y="4959481"/>
                <a:ext cx="8237950" cy="82468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886D6D1-403E-B12D-3613-BAA1D4633B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02486" y="4115326"/>
              <a:ext cx="5385100" cy="10329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888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9C375-2F5F-4C45-97C9-7D3A34185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Aliases and Ambiguity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4D2FD-87E1-E446-BC2F-37CBFD43B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Keepers who keep bears</a:t>
            </a:r>
          </a:p>
          <a:p>
            <a:pPr marL="0" indent="0">
              <a:buNone/>
            </a:pP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SELECT </a:t>
            </a:r>
            <a:r>
              <a:rPr lang="en-US" sz="2400" dirty="0" err="1">
                <a:solidFill>
                  <a:srgbClr val="FF0000"/>
                </a:solidFill>
              </a:rPr>
              <a:t>animals.</a:t>
            </a:r>
            <a:r>
              <a:rPr lang="en-US" sz="2400" dirty="0" err="1"/>
              <a:t>name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FROM keepers JOIN keeps ON id = kid</a:t>
            </a:r>
          </a:p>
          <a:p>
            <a:pPr marL="0" indent="0">
              <a:buNone/>
            </a:pPr>
            <a:r>
              <a:rPr lang="en-US" sz="2400" dirty="0"/>
              <a:t>JOIN cages on </a:t>
            </a:r>
            <a:r>
              <a:rPr lang="en-US" sz="2400" dirty="0" err="1"/>
              <a:t>cageno</a:t>
            </a:r>
            <a:r>
              <a:rPr lang="en-US" sz="2400" dirty="0"/>
              <a:t> = no</a:t>
            </a:r>
          </a:p>
          <a:p>
            <a:pPr marL="0" indent="0">
              <a:buNone/>
            </a:pPr>
            <a:r>
              <a:rPr lang="en-US" sz="2400" dirty="0"/>
              <a:t>JOIN animals on </a:t>
            </a:r>
            <a:r>
              <a:rPr lang="en-US" sz="2400" dirty="0" err="1"/>
              <a:t>acageno</a:t>
            </a:r>
            <a:r>
              <a:rPr lang="en-US" sz="2400" dirty="0"/>
              <a:t> =no</a:t>
            </a:r>
          </a:p>
          <a:p>
            <a:pPr marL="0" indent="0">
              <a:buNone/>
            </a:pPr>
            <a:r>
              <a:rPr lang="en-US" sz="2400" dirty="0"/>
              <a:t>WHERE species = ‘bear’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i="1" dirty="0">
                <a:solidFill>
                  <a:srgbClr val="FF0000"/>
                </a:solidFill>
              </a:rPr>
              <a:t>This doesn’t work.  Why?</a:t>
            </a:r>
            <a:br>
              <a:rPr lang="en-US" sz="2400" dirty="0"/>
            </a:br>
            <a:endParaRPr lang="en-US" sz="2400" dirty="0"/>
          </a:p>
          <a:p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231809-E974-C440-A46C-DFC542BF93E7}"/>
              </a:ext>
            </a:extLst>
          </p:cNvPr>
          <p:cNvSpPr txBox="1"/>
          <p:nvPr/>
        </p:nvSpPr>
        <p:spPr>
          <a:xfrm>
            <a:off x="6036277" y="1821202"/>
            <a:ext cx="2885303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/>
              <a:t>Animals:</a:t>
            </a:r>
            <a:r>
              <a:rPr lang="en-US" sz="1200" dirty="0"/>
              <a:t> (</a:t>
            </a:r>
            <a:r>
              <a:rPr lang="en-US" sz="1200" u="sng" dirty="0"/>
              <a:t>aid</a:t>
            </a:r>
            <a:r>
              <a:rPr lang="en-US" sz="1200" dirty="0"/>
              <a:t>, name, age, species, </a:t>
            </a:r>
            <a:r>
              <a:rPr lang="en-US" sz="1200" i="1" dirty="0" err="1"/>
              <a:t>acageno</a:t>
            </a:r>
            <a:r>
              <a:rPr lang="en-US" sz="1200" dirty="0"/>
              <a:t>)</a:t>
            </a:r>
          </a:p>
          <a:p>
            <a:r>
              <a:rPr lang="en-US" sz="1200" b="1" dirty="0"/>
              <a:t>Cages</a:t>
            </a:r>
            <a:r>
              <a:rPr lang="en-US" sz="1200" dirty="0"/>
              <a:t>: (</a:t>
            </a:r>
            <a:r>
              <a:rPr lang="en-US" sz="1200" u="sng" dirty="0"/>
              <a:t>no</a:t>
            </a:r>
            <a:r>
              <a:rPr lang="en-US" sz="1200" dirty="0"/>
              <a:t>, </a:t>
            </a:r>
            <a:r>
              <a:rPr lang="en-US" sz="1200" dirty="0" err="1"/>
              <a:t>feedtime</a:t>
            </a:r>
            <a:r>
              <a:rPr lang="en-US" sz="1200" dirty="0"/>
              <a:t>, </a:t>
            </a:r>
            <a:r>
              <a:rPr lang="en-US" sz="1200" dirty="0" err="1"/>
              <a:t>bldg</a:t>
            </a:r>
            <a:r>
              <a:rPr lang="en-US" sz="1200" dirty="0"/>
              <a:t>)</a:t>
            </a:r>
          </a:p>
          <a:p>
            <a:r>
              <a:rPr lang="en-US" sz="1200" b="1" dirty="0"/>
              <a:t>Keepers:</a:t>
            </a:r>
            <a:r>
              <a:rPr lang="en-US" sz="1200" dirty="0"/>
              <a:t> (</a:t>
            </a:r>
            <a:r>
              <a:rPr lang="en-US" sz="1200" u="sng" dirty="0"/>
              <a:t>id</a:t>
            </a:r>
            <a:r>
              <a:rPr lang="en-US" sz="1200" dirty="0"/>
              <a:t>, name)</a:t>
            </a:r>
          </a:p>
          <a:p>
            <a:r>
              <a:rPr lang="en-US" sz="1200" b="1" dirty="0"/>
              <a:t>Keeps: </a:t>
            </a:r>
            <a:r>
              <a:rPr lang="en-US" sz="1200" dirty="0"/>
              <a:t>(</a:t>
            </a:r>
            <a:r>
              <a:rPr lang="en-US" sz="1200" i="1" u="sng" dirty="0"/>
              <a:t>kid, </a:t>
            </a:r>
            <a:r>
              <a:rPr lang="en-US" sz="1200" i="1" u="sng" dirty="0" err="1"/>
              <a:t>cageno</a:t>
            </a:r>
            <a:r>
              <a:rPr lang="en-US" sz="1200" i="1" dirty="0"/>
              <a:t>)</a:t>
            </a:r>
            <a:endParaRPr lang="en-US" sz="12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EABCE2-9114-D8DB-0302-AADB818C4485}"/>
              </a:ext>
            </a:extLst>
          </p:cNvPr>
          <p:cNvGrpSpPr/>
          <p:nvPr/>
        </p:nvGrpSpPr>
        <p:grpSpPr>
          <a:xfrm>
            <a:off x="5615660" y="3065589"/>
            <a:ext cx="3726536" cy="1756746"/>
            <a:chOff x="6956855" y="2722587"/>
            <a:chExt cx="4968715" cy="234232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886BC75-76BC-41D3-D7C0-34B88A39E4B6}"/>
                </a:ext>
              </a:extLst>
            </p:cNvPr>
            <p:cNvGrpSpPr/>
            <p:nvPr/>
          </p:nvGrpSpPr>
          <p:grpSpPr>
            <a:xfrm>
              <a:off x="6956855" y="2722587"/>
              <a:ext cx="4968715" cy="2342328"/>
              <a:chOff x="6956855" y="2722587"/>
              <a:chExt cx="4968715" cy="2342328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7789A22A-B29C-FBC6-1164-66FC6485FE0F}"/>
                  </a:ext>
                </a:extLst>
              </p:cNvPr>
              <p:cNvGrpSpPr/>
              <p:nvPr/>
            </p:nvGrpSpPr>
            <p:grpSpPr>
              <a:xfrm>
                <a:off x="6956855" y="2722587"/>
                <a:ext cx="4016975" cy="1935858"/>
                <a:chOff x="7905893" y="2857037"/>
                <a:chExt cx="4016975" cy="1935858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871820D4-5059-DDD7-625F-3EE251552AA2}"/>
                    </a:ext>
                  </a:extLst>
                </p:cNvPr>
                <p:cNvSpPr/>
                <p:nvPr/>
              </p:nvSpPr>
              <p:spPr>
                <a:xfrm>
                  <a:off x="7905893" y="2857037"/>
                  <a:ext cx="1062751" cy="56429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/>
                    <a:t>Keepers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3E9A4AC6-963C-0FCA-5339-7FA5841317ED}"/>
                    </a:ext>
                  </a:extLst>
                </p:cNvPr>
                <p:cNvSpPr/>
                <p:nvPr/>
              </p:nvSpPr>
              <p:spPr>
                <a:xfrm>
                  <a:off x="7905895" y="3586693"/>
                  <a:ext cx="1062752" cy="56429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/>
                    <a:t>Keeps</a:t>
                  </a:r>
                </a:p>
              </p:txBody>
            </p: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D56667B0-7222-56BC-53F7-7627DBC97ED6}"/>
                    </a:ext>
                  </a:extLst>
                </p:cNvPr>
                <p:cNvCxnSpPr>
                  <a:cxnSpLocks/>
                  <a:stCxn id="19" idx="3"/>
                  <a:endCxn id="33" idx="1"/>
                </p:cNvCxnSpPr>
                <p:nvPr/>
              </p:nvCxnSpPr>
              <p:spPr>
                <a:xfrm flipV="1">
                  <a:off x="8968646" y="3361691"/>
                  <a:ext cx="1018784" cy="50714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168D39B-2999-5CA5-6A0F-6E1D5DA06115}"/>
                    </a:ext>
                  </a:extLst>
                </p:cNvPr>
                <p:cNvSpPr txBox="1"/>
                <p:nvPr/>
              </p:nvSpPr>
              <p:spPr>
                <a:xfrm>
                  <a:off x="9987431" y="2992360"/>
                  <a:ext cx="646321" cy="7386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000" dirty="0"/>
                    <a:t>⨝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19AB0BC-6841-CDF6-4AC8-0D132FBC51CE}"/>
                    </a:ext>
                  </a:extLst>
                </p:cNvPr>
                <p:cNvSpPr txBox="1"/>
                <p:nvPr/>
              </p:nvSpPr>
              <p:spPr>
                <a:xfrm>
                  <a:off x="11018767" y="3260994"/>
                  <a:ext cx="904101" cy="7386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000" dirty="0"/>
                    <a:t>⨝</a:t>
                  </a:r>
                </a:p>
              </p:txBody>
            </p: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6A619F2E-7E05-53F1-2DDC-9826F017FE07}"/>
                    </a:ext>
                  </a:extLst>
                </p:cNvPr>
                <p:cNvCxnSpPr>
                  <a:cxnSpLocks/>
                  <a:stCxn id="37" idx="3"/>
                  <a:endCxn id="35" idx="1"/>
                </p:cNvCxnSpPr>
                <p:nvPr/>
              </p:nvCxnSpPr>
              <p:spPr>
                <a:xfrm flipV="1">
                  <a:off x="10152493" y="3630326"/>
                  <a:ext cx="866273" cy="88042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9DCCFA07-3DF5-98F9-4859-E8C7FDC5577D}"/>
                    </a:ext>
                  </a:extLst>
                </p:cNvPr>
                <p:cNvSpPr/>
                <p:nvPr/>
              </p:nvSpPr>
              <p:spPr>
                <a:xfrm>
                  <a:off x="9089741" y="4228603"/>
                  <a:ext cx="1062752" cy="56429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/>
                    <a:t>Cages</a:t>
                  </a:r>
                </a:p>
              </p:txBody>
            </p:sp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id="{21193104-6C88-3A6F-912E-14C46B19C030}"/>
                    </a:ext>
                  </a:extLst>
                </p:cNvPr>
                <p:cNvCxnSpPr>
                  <a:cxnSpLocks/>
                  <a:stCxn id="33" idx="3"/>
                </p:cNvCxnSpPr>
                <p:nvPr/>
              </p:nvCxnSpPr>
              <p:spPr>
                <a:xfrm>
                  <a:off x="10633752" y="3361691"/>
                  <a:ext cx="416431" cy="15027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7872FC9E-B6F4-4602-5114-12C6FDE50EB5}"/>
                    </a:ext>
                  </a:extLst>
                </p:cNvPr>
                <p:cNvCxnSpPr>
                  <a:cxnSpLocks/>
                  <a:stCxn id="17" idx="3"/>
                  <a:endCxn id="33" idx="1"/>
                </p:cNvCxnSpPr>
                <p:nvPr/>
              </p:nvCxnSpPr>
              <p:spPr>
                <a:xfrm>
                  <a:off x="8968644" y="3139184"/>
                  <a:ext cx="1018787" cy="22250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2B23489-0A23-293B-0FBA-707E5CDB3D55}"/>
                  </a:ext>
                </a:extLst>
              </p:cNvPr>
              <p:cNvSpPr txBox="1"/>
              <p:nvPr/>
            </p:nvSpPr>
            <p:spPr>
              <a:xfrm>
                <a:off x="11021469" y="3529914"/>
                <a:ext cx="904101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dirty="0"/>
                  <a:t>⨝</a:t>
                </a:r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E4842329-7BCB-6ABB-66DC-E9AB6CA1360D}"/>
                  </a:ext>
                </a:extLst>
              </p:cNvPr>
              <p:cNvCxnSpPr>
                <a:cxnSpLocks/>
                <a:stCxn id="16" idx="3"/>
              </p:cNvCxnSpPr>
              <p:nvPr/>
            </p:nvCxnSpPr>
            <p:spPr>
              <a:xfrm flipV="1">
                <a:off x="10487233" y="4127157"/>
                <a:ext cx="786218" cy="6556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E427A38-AEA4-E33C-7304-77B1C2DCF547}"/>
                  </a:ext>
                </a:extLst>
              </p:cNvPr>
              <p:cNvSpPr/>
              <p:nvPr/>
            </p:nvSpPr>
            <p:spPr>
              <a:xfrm>
                <a:off x="9424481" y="4500623"/>
                <a:ext cx="1062752" cy="56429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Animals</a:t>
                </a:r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E788803-0492-EB10-183A-CFDD0303DDB4}"/>
                </a:ext>
              </a:extLst>
            </p:cNvPr>
            <p:cNvCxnSpPr>
              <a:cxnSpLocks/>
            </p:cNvCxnSpPr>
            <p:nvPr/>
          </p:nvCxnSpPr>
          <p:spPr>
            <a:xfrm>
              <a:off x="10697933" y="3579460"/>
              <a:ext cx="416429" cy="1656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86712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C81D0-18B3-324B-8D4A-D3541ED57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Poll: SQL Comprehension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6B7E3-8A77-6640-B66D-EBC152988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Fill in the blank to complete this query to “find cages kept by Jane”? </a:t>
            </a:r>
            <a:r>
              <a:rPr lang="en-US" dirty="0">
                <a:solidFill>
                  <a:srgbClr val="0070C0"/>
                </a:solidFill>
              </a:rPr>
              <a:t>SELECT no FROM ____________ WHERE name = 'jane'</a:t>
            </a:r>
          </a:p>
          <a:p>
            <a:pPr marL="342900" lvl="1" indent="0">
              <a:buNone/>
            </a:pPr>
            <a:endParaRPr lang="en-US" dirty="0"/>
          </a:p>
          <a:p>
            <a:pPr marL="685800" lvl="1" indent="-342900">
              <a:buFont typeface="+mj-lt"/>
              <a:buAutoNum type="alphaUcPeriod"/>
            </a:pPr>
            <a:r>
              <a:rPr lang="en-US" dirty="0"/>
              <a:t>keepers, cages</a:t>
            </a:r>
          </a:p>
          <a:p>
            <a:pPr marL="685800" lvl="1" indent="-342900">
              <a:buFont typeface="+mj-lt"/>
              <a:buAutoNum type="alphaUcPeriod"/>
            </a:pPr>
            <a:r>
              <a:rPr lang="en-US" dirty="0"/>
              <a:t>keepers JOIN cages ON </a:t>
            </a:r>
            <a:r>
              <a:rPr lang="en-US" dirty="0" err="1"/>
              <a:t>keepers.id</a:t>
            </a:r>
            <a:r>
              <a:rPr lang="en-US" dirty="0"/>
              <a:t> = </a:t>
            </a:r>
            <a:r>
              <a:rPr lang="en-US" dirty="0" err="1"/>
              <a:t>cages.no</a:t>
            </a:r>
            <a:endParaRPr lang="en-US" dirty="0"/>
          </a:p>
          <a:p>
            <a:pPr marL="685800" lvl="1" indent="-342900">
              <a:buFont typeface="+mj-lt"/>
              <a:buAutoNum type="alphaUcPeriod"/>
            </a:pPr>
            <a:r>
              <a:rPr lang="en-US" dirty="0"/>
              <a:t>keepers JOIN keeps ON id = kid JOIN cages ON </a:t>
            </a:r>
            <a:r>
              <a:rPr lang="en-US" dirty="0" err="1"/>
              <a:t>cageno</a:t>
            </a:r>
            <a:r>
              <a:rPr lang="en-US" dirty="0"/>
              <a:t> = no</a:t>
            </a:r>
          </a:p>
          <a:p>
            <a:pPr marL="685800" lvl="1" indent="-342900">
              <a:buFont typeface="+mj-lt"/>
              <a:buAutoNum type="alphaUcPeriod"/>
            </a:pPr>
            <a:r>
              <a:rPr lang="en-US" dirty="0"/>
              <a:t>cages JOIN keepers on </a:t>
            </a:r>
            <a:r>
              <a:rPr lang="en-US" dirty="0" err="1"/>
              <a:t>keepers.id</a:t>
            </a:r>
            <a:r>
              <a:rPr lang="en-US" dirty="0"/>
              <a:t> = </a:t>
            </a:r>
            <a:r>
              <a:rPr lang="en-US" dirty="0" err="1"/>
              <a:t>cages.no</a:t>
            </a:r>
            <a:r>
              <a:rPr lang="en-US" dirty="0"/>
              <a:t> JOIN keeps ON </a:t>
            </a:r>
            <a:r>
              <a:rPr lang="en-US" dirty="0" err="1"/>
              <a:t>cageno</a:t>
            </a:r>
            <a:r>
              <a:rPr lang="en-US" dirty="0"/>
              <a:t> = no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EE1B12-054E-F444-A327-C61EBC1272B6}"/>
              </a:ext>
            </a:extLst>
          </p:cNvPr>
          <p:cNvSpPr/>
          <p:nvPr/>
        </p:nvSpPr>
        <p:spPr>
          <a:xfrm>
            <a:off x="822703" y="3557308"/>
            <a:ext cx="5867557" cy="3089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41E734-554B-C84B-9A2A-9A64EE184B37}"/>
              </a:ext>
            </a:extLst>
          </p:cNvPr>
          <p:cNvSpPr txBox="1"/>
          <p:nvPr/>
        </p:nvSpPr>
        <p:spPr>
          <a:xfrm>
            <a:off x="563330" y="6308725"/>
            <a:ext cx="45695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clicker.mit.edu</a:t>
            </a:r>
            <a:r>
              <a:rPr lang="en-US" dirty="0"/>
              <a:t>/6.8530/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3DE77D-35E1-7A07-1AF2-F3CFF041D08C}"/>
              </a:ext>
            </a:extLst>
          </p:cNvPr>
          <p:cNvSpPr txBox="1"/>
          <p:nvPr/>
        </p:nvSpPr>
        <p:spPr>
          <a:xfrm>
            <a:off x="5433928" y="5801946"/>
            <a:ext cx="3382505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/>
              <a:t>Animals:</a:t>
            </a:r>
            <a:r>
              <a:rPr lang="en-US" sz="1200" dirty="0"/>
              <a:t> (</a:t>
            </a:r>
            <a:r>
              <a:rPr lang="en-US" sz="1200" u="sng" dirty="0"/>
              <a:t>aid</a:t>
            </a:r>
            <a:r>
              <a:rPr lang="en-US" sz="1200" dirty="0"/>
              <a:t>, name, age, species, </a:t>
            </a:r>
            <a:r>
              <a:rPr lang="en-US" sz="1200" i="1" dirty="0" err="1"/>
              <a:t>acageno</a:t>
            </a:r>
            <a:r>
              <a:rPr lang="en-US" sz="1200" dirty="0"/>
              <a:t>)</a:t>
            </a:r>
          </a:p>
          <a:p>
            <a:r>
              <a:rPr lang="en-US" sz="1200" b="1" dirty="0"/>
              <a:t>Cages</a:t>
            </a:r>
            <a:r>
              <a:rPr lang="en-US" sz="1200" dirty="0"/>
              <a:t>: (</a:t>
            </a:r>
            <a:r>
              <a:rPr lang="en-US" sz="1200" u="sng" dirty="0"/>
              <a:t>no</a:t>
            </a:r>
            <a:r>
              <a:rPr lang="en-US" sz="1200" dirty="0"/>
              <a:t>, </a:t>
            </a:r>
            <a:r>
              <a:rPr lang="en-US" sz="1200" dirty="0" err="1"/>
              <a:t>feedtime</a:t>
            </a:r>
            <a:r>
              <a:rPr lang="en-US" sz="1200" dirty="0"/>
              <a:t>, </a:t>
            </a:r>
            <a:r>
              <a:rPr lang="en-US" sz="1200" dirty="0" err="1"/>
              <a:t>bldg</a:t>
            </a:r>
            <a:r>
              <a:rPr lang="en-US" sz="1200" dirty="0"/>
              <a:t>)</a:t>
            </a:r>
          </a:p>
          <a:p>
            <a:r>
              <a:rPr lang="en-US" sz="1200" b="1" dirty="0"/>
              <a:t>Keepers:</a:t>
            </a:r>
            <a:r>
              <a:rPr lang="en-US" sz="1200" dirty="0"/>
              <a:t> (</a:t>
            </a:r>
            <a:r>
              <a:rPr lang="en-US" sz="1200" u="sng" dirty="0"/>
              <a:t>id</a:t>
            </a:r>
            <a:r>
              <a:rPr lang="en-US" sz="1200" dirty="0"/>
              <a:t>, name)</a:t>
            </a:r>
          </a:p>
          <a:p>
            <a:r>
              <a:rPr lang="en-US" sz="1200" b="1" dirty="0"/>
              <a:t>Keeps: </a:t>
            </a:r>
            <a:r>
              <a:rPr lang="en-US" sz="1200" dirty="0"/>
              <a:t>(</a:t>
            </a:r>
            <a:r>
              <a:rPr lang="en-US" sz="1200" i="1" u="sng" dirty="0"/>
              <a:t>kid, </a:t>
            </a:r>
            <a:r>
              <a:rPr lang="en-US" sz="1200" i="1" u="sng" dirty="0" err="1"/>
              <a:t>cageno</a:t>
            </a:r>
            <a:r>
              <a:rPr lang="en-US" sz="1200" i="1" dirty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8971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786DE-66F5-4D44-AED7-3B9256028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5F8D1-48A4-914A-81DF-67789CE85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number of keepers of each cage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SELECT </a:t>
            </a:r>
            <a:r>
              <a:rPr lang="en-US" dirty="0" err="1">
                <a:solidFill>
                  <a:srgbClr val="0070C0"/>
                </a:solidFill>
              </a:rPr>
              <a:t>no,count</a:t>
            </a:r>
            <a:r>
              <a:rPr lang="en-US" dirty="0">
                <a:solidFill>
                  <a:srgbClr val="0070C0"/>
                </a:solidFill>
              </a:rPr>
              <a:t>(*)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FROM cages JOIN keeps ON no=</a:t>
            </a:r>
            <a:r>
              <a:rPr lang="en-US" dirty="0" err="1">
                <a:solidFill>
                  <a:srgbClr val="0070C0"/>
                </a:solidFill>
              </a:rPr>
              <a:t>cageno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GROUP BY no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about cages with 0 keepers?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E2A91E-6089-90AE-85FE-C2D6E5FDC9A6}"/>
              </a:ext>
            </a:extLst>
          </p:cNvPr>
          <p:cNvSpPr txBox="1"/>
          <p:nvPr/>
        </p:nvSpPr>
        <p:spPr>
          <a:xfrm>
            <a:off x="5433927" y="5752365"/>
            <a:ext cx="3382505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/>
              <a:t>Animals:</a:t>
            </a:r>
            <a:r>
              <a:rPr lang="en-US" sz="1200" dirty="0"/>
              <a:t> (</a:t>
            </a:r>
            <a:r>
              <a:rPr lang="en-US" sz="1200" u="sng" dirty="0"/>
              <a:t>aid</a:t>
            </a:r>
            <a:r>
              <a:rPr lang="en-US" sz="1200" dirty="0"/>
              <a:t>, name, age, species, </a:t>
            </a:r>
            <a:r>
              <a:rPr lang="en-US" sz="1200" i="1" dirty="0" err="1"/>
              <a:t>acageno</a:t>
            </a:r>
            <a:r>
              <a:rPr lang="en-US" sz="1200" dirty="0"/>
              <a:t>)</a:t>
            </a:r>
          </a:p>
          <a:p>
            <a:r>
              <a:rPr lang="en-US" sz="1200" b="1" dirty="0"/>
              <a:t>Cages</a:t>
            </a:r>
            <a:r>
              <a:rPr lang="en-US" sz="1200" dirty="0"/>
              <a:t>: (</a:t>
            </a:r>
            <a:r>
              <a:rPr lang="en-US" sz="1200" u="sng" dirty="0"/>
              <a:t>no</a:t>
            </a:r>
            <a:r>
              <a:rPr lang="en-US" sz="1200" dirty="0"/>
              <a:t>, </a:t>
            </a:r>
            <a:r>
              <a:rPr lang="en-US" sz="1200" dirty="0" err="1"/>
              <a:t>feedtime</a:t>
            </a:r>
            <a:r>
              <a:rPr lang="en-US" sz="1200" dirty="0"/>
              <a:t>, </a:t>
            </a:r>
            <a:r>
              <a:rPr lang="en-US" sz="1200" dirty="0" err="1"/>
              <a:t>bldg</a:t>
            </a:r>
            <a:r>
              <a:rPr lang="en-US" sz="1200" dirty="0"/>
              <a:t>)</a:t>
            </a:r>
          </a:p>
          <a:p>
            <a:r>
              <a:rPr lang="en-US" sz="1200" b="1" dirty="0"/>
              <a:t>Keepers:</a:t>
            </a:r>
            <a:r>
              <a:rPr lang="en-US" sz="1200" dirty="0"/>
              <a:t> (</a:t>
            </a:r>
            <a:r>
              <a:rPr lang="en-US" sz="1200" u="sng" dirty="0"/>
              <a:t>id</a:t>
            </a:r>
            <a:r>
              <a:rPr lang="en-US" sz="1200" dirty="0"/>
              <a:t>, name)</a:t>
            </a:r>
          </a:p>
          <a:p>
            <a:r>
              <a:rPr lang="en-US" sz="1200" b="1" dirty="0"/>
              <a:t>Keeps: </a:t>
            </a:r>
            <a:r>
              <a:rPr lang="en-US" sz="1200" dirty="0"/>
              <a:t>(</a:t>
            </a:r>
            <a:r>
              <a:rPr lang="en-US" sz="1200" i="1" u="sng" dirty="0"/>
              <a:t>kid, </a:t>
            </a:r>
            <a:r>
              <a:rPr lang="en-US" sz="1200" i="1" u="sng" dirty="0" err="1"/>
              <a:t>cageno</a:t>
            </a:r>
            <a:r>
              <a:rPr lang="en-US" sz="1200" i="1" dirty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1071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C44C6-0D01-B74D-BC62-B536E38CE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8016"/>
            <a:ext cx="7886700" cy="994172"/>
          </a:xfrm>
        </p:spPr>
        <p:txBody>
          <a:bodyPr/>
          <a:lstStyle/>
          <a:p>
            <a:r>
              <a:rPr lang="en-US" dirty="0"/>
              <a:t>Left Join?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D8565-1760-0440-8F99-8EBEA60AE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576" y="1415279"/>
            <a:ext cx="7886700" cy="3263504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T1 LEFT JOIN T2 ON </a:t>
            </a:r>
            <a:r>
              <a:rPr lang="en-US" sz="1800" dirty="0" err="1">
                <a:solidFill>
                  <a:srgbClr val="0070C0"/>
                </a:solidFill>
              </a:rPr>
              <a:t>pred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/>
              <a:t>produces all rows in T1 x T2 that satisfy </a:t>
            </a:r>
            <a:r>
              <a:rPr lang="en-US" sz="1800" dirty="0" err="1"/>
              <a:t>pred</a:t>
            </a:r>
            <a:r>
              <a:rPr lang="en-US" sz="1800" dirty="0"/>
              <a:t>, plus all rows in T1 that don’t join with any row in T2</a:t>
            </a:r>
          </a:p>
          <a:p>
            <a:pPr lvl="1"/>
            <a:r>
              <a:rPr lang="en-US" sz="1800" dirty="0"/>
              <a:t>For those rows, fields of T2 are NULL</a:t>
            </a:r>
          </a:p>
          <a:p>
            <a:pPr marL="0" indent="0">
              <a:buNone/>
            </a:pPr>
            <a:r>
              <a:rPr lang="en-US" sz="1800" u="sng" dirty="0">
                <a:solidFill>
                  <a:srgbClr val="0070C0"/>
                </a:solidFill>
              </a:rPr>
              <a:t>Example: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70C0"/>
                </a:solidFill>
              </a:rPr>
              <a:t>SELECT no, MAX(kid)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70C0"/>
                </a:solidFill>
              </a:rPr>
              <a:t>FROM cages LEFT JOIN keeps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70C0"/>
                </a:solidFill>
              </a:rPr>
              <a:t>ON no=</a:t>
            </a:r>
            <a:r>
              <a:rPr lang="en-US" sz="1800" dirty="0" err="1">
                <a:solidFill>
                  <a:srgbClr val="0070C0"/>
                </a:solidFill>
              </a:rPr>
              <a:t>cageno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70C0"/>
                </a:solidFill>
              </a:rPr>
              <a:t>GROUP BY no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355CD5-7C02-9843-9127-786D38620EB3}"/>
              </a:ext>
            </a:extLst>
          </p:cNvPr>
          <p:cNvSpPr txBox="1"/>
          <p:nvPr/>
        </p:nvSpPr>
        <p:spPr>
          <a:xfrm>
            <a:off x="3297812" y="5679086"/>
            <a:ext cx="1878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What about COUNT?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1DE2009-EC22-5E45-A81A-97C8D16A8B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572729"/>
              </p:ext>
            </p:extLst>
          </p:nvPr>
        </p:nvGraphicFramePr>
        <p:xfrm>
          <a:off x="7432521" y="2683511"/>
          <a:ext cx="797146" cy="1760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970">
                  <a:extLst>
                    <a:ext uri="{9D8B030D-6E8A-4147-A177-3AD203B41FA5}">
                      <a16:colId xmlns:a16="http://schemas.microsoft.com/office/drawing/2014/main" val="2559205255"/>
                    </a:ext>
                  </a:extLst>
                </a:gridCol>
                <a:gridCol w="375176">
                  <a:extLst>
                    <a:ext uri="{9D8B030D-6E8A-4147-A177-3AD203B41FA5}">
                      <a16:colId xmlns:a16="http://schemas.microsoft.com/office/drawing/2014/main" val="1948216775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…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848877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763882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5772431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8839504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8913780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0305465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76714928"/>
                  </a:ext>
                </a:extLst>
              </a:tr>
            </a:tbl>
          </a:graphicData>
        </a:graphic>
      </p:graphicFrame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C17ADB3C-BF74-C349-9E67-40F1CD7C9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448809"/>
              </p:ext>
            </p:extLst>
          </p:nvPr>
        </p:nvGraphicFramePr>
        <p:xfrm>
          <a:off x="7018020" y="4810391"/>
          <a:ext cx="1929714" cy="1760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938">
                  <a:extLst>
                    <a:ext uri="{9D8B030D-6E8A-4147-A177-3AD203B41FA5}">
                      <a16:colId xmlns:a16="http://schemas.microsoft.com/office/drawing/2014/main" val="2559205255"/>
                    </a:ext>
                  </a:extLst>
                </a:gridCol>
                <a:gridCol w="832776">
                  <a:extLst>
                    <a:ext uri="{9D8B030D-6E8A-4147-A177-3AD203B41FA5}">
                      <a16:colId xmlns:a16="http://schemas.microsoft.com/office/drawing/2014/main" val="1948216775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MAX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848877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763882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5772431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8839504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2920674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10326475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NULL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0777884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18E7A24-BE39-A44A-BD4E-3644ACEFFEEC}"/>
              </a:ext>
            </a:extLst>
          </p:cNvPr>
          <p:cNvSpPr txBox="1"/>
          <p:nvPr/>
        </p:nvSpPr>
        <p:spPr>
          <a:xfrm>
            <a:off x="196266" y="4778912"/>
            <a:ext cx="40406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Can also use “RIGHT JOIN” and “OUTER JOIN” to get all rows of T2 or all rows of both T1 and T2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27BFFD5F-79BC-F094-B2CA-81A883B76B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21161"/>
              </p:ext>
            </p:extLst>
          </p:nvPr>
        </p:nvGraphicFramePr>
        <p:xfrm>
          <a:off x="5510448" y="2693871"/>
          <a:ext cx="168975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637">
                  <a:extLst>
                    <a:ext uri="{9D8B030D-6E8A-4147-A177-3AD203B41FA5}">
                      <a16:colId xmlns:a16="http://schemas.microsoft.com/office/drawing/2014/main" val="2109713043"/>
                    </a:ext>
                  </a:extLst>
                </a:gridCol>
                <a:gridCol w="789113">
                  <a:extLst>
                    <a:ext uri="{9D8B030D-6E8A-4147-A177-3AD203B41FA5}">
                      <a16:colId xmlns:a16="http://schemas.microsoft.com/office/drawing/2014/main" val="428102815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kid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cageno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069335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2804625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0876678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735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533935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52031469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642772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6168914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D9CBBDB-3BEE-327A-CFC0-4DCD854EDC51}"/>
              </a:ext>
            </a:extLst>
          </p:cNvPr>
          <p:cNvSpPr txBox="1"/>
          <p:nvPr/>
        </p:nvSpPr>
        <p:spPr>
          <a:xfrm>
            <a:off x="7354364" y="2449264"/>
            <a:ext cx="16813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cages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835493-608E-DA4D-0CBE-5EA34F971639}"/>
              </a:ext>
            </a:extLst>
          </p:cNvPr>
          <p:cNvSpPr txBox="1"/>
          <p:nvPr/>
        </p:nvSpPr>
        <p:spPr>
          <a:xfrm>
            <a:off x="5440730" y="2459849"/>
            <a:ext cx="16813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keeps</a:t>
            </a:r>
          </a:p>
        </p:txBody>
      </p:sp>
    </p:spTree>
    <p:extLst>
      <p:ext uri="{BB962C8B-B14F-4D97-AF65-F5344CB8AC3E}">
        <p14:creationId xmlns:p14="http://schemas.microsoft.com/office/powerpoint/2010/main" val="67533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C44C6-0D01-B74D-BC62-B536E38CE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8016"/>
            <a:ext cx="7886700" cy="994172"/>
          </a:xfrm>
        </p:spPr>
        <p:txBody>
          <a:bodyPr/>
          <a:lstStyle/>
          <a:p>
            <a:r>
              <a:rPr lang="en-US" dirty="0"/>
              <a:t>Left Join?</a:t>
            </a:r>
          </a:p>
        </p:txBody>
      </p:sp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C17ADB3C-BF74-C349-9E67-40F1CD7C975E}"/>
              </a:ext>
            </a:extLst>
          </p:cNvPr>
          <p:cNvGraphicFramePr>
            <a:graphicFrameLocks noGrp="1"/>
          </p:cNvGraphicFramePr>
          <p:nvPr/>
        </p:nvGraphicFramePr>
        <p:xfrm>
          <a:off x="6832771" y="4056985"/>
          <a:ext cx="1929714" cy="1760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938">
                  <a:extLst>
                    <a:ext uri="{9D8B030D-6E8A-4147-A177-3AD203B41FA5}">
                      <a16:colId xmlns:a16="http://schemas.microsoft.com/office/drawing/2014/main" val="2559205255"/>
                    </a:ext>
                  </a:extLst>
                </a:gridCol>
                <a:gridCol w="832776">
                  <a:extLst>
                    <a:ext uri="{9D8B030D-6E8A-4147-A177-3AD203B41FA5}">
                      <a16:colId xmlns:a16="http://schemas.microsoft.com/office/drawing/2014/main" val="1948216775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COUNT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848877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763882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5772431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8839504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2920674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10326475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0777884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88202E-4BB7-1EC5-E671-8871E645A9C1}"/>
              </a:ext>
            </a:extLst>
          </p:cNvPr>
          <p:cNvSpPr txBox="1"/>
          <p:nvPr/>
        </p:nvSpPr>
        <p:spPr>
          <a:xfrm>
            <a:off x="3852330" y="4589639"/>
            <a:ext cx="1878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Not what we wanted!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FCDB6EB-4DAF-723B-1F4E-1EEE9F1E01C0}"/>
              </a:ext>
            </a:extLst>
          </p:cNvPr>
          <p:cNvGraphicFramePr>
            <a:graphicFrameLocks noGrp="1"/>
          </p:cNvGraphicFramePr>
          <p:nvPr/>
        </p:nvGraphicFramePr>
        <p:xfrm>
          <a:off x="7247272" y="1930105"/>
          <a:ext cx="797146" cy="1760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970">
                  <a:extLst>
                    <a:ext uri="{9D8B030D-6E8A-4147-A177-3AD203B41FA5}">
                      <a16:colId xmlns:a16="http://schemas.microsoft.com/office/drawing/2014/main" val="2559205255"/>
                    </a:ext>
                  </a:extLst>
                </a:gridCol>
                <a:gridCol w="375176">
                  <a:extLst>
                    <a:ext uri="{9D8B030D-6E8A-4147-A177-3AD203B41FA5}">
                      <a16:colId xmlns:a16="http://schemas.microsoft.com/office/drawing/2014/main" val="1948216775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…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848877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763882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5772431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8839504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8913780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0305465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76714928"/>
                  </a:ext>
                </a:extLst>
              </a:tr>
            </a:tbl>
          </a:graphicData>
        </a:graphic>
      </p:graphicFrame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591AAAE9-DBB7-BDFB-A3BC-900D46C5F4FB}"/>
              </a:ext>
            </a:extLst>
          </p:cNvPr>
          <p:cNvGraphicFramePr>
            <a:graphicFrameLocks noGrp="1"/>
          </p:cNvGraphicFramePr>
          <p:nvPr/>
        </p:nvGraphicFramePr>
        <p:xfrm>
          <a:off x="5325199" y="1940465"/>
          <a:ext cx="168975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637">
                  <a:extLst>
                    <a:ext uri="{9D8B030D-6E8A-4147-A177-3AD203B41FA5}">
                      <a16:colId xmlns:a16="http://schemas.microsoft.com/office/drawing/2014/main" val="2109713043"/>
                    </a:ext>
                  </a:extLst>
                </a:gridCol>
                <a:gridCol w="789113">
                  <a:extLst>
                    <a:ext uri="{9D8B030D-6E8A-4147-A177-3AD203B41FA5}">
                      <a16:colId xmlns:a16="http://schemas.microsoft.com/office/drawing/2014/main" val="428102815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kid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cageno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069335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2804625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0876678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735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533935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52031469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642772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6168914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878AE95-98B6-8A38-5AAE-50F558F425DA}"/>
              </a:ext>
            </a:extLst>
          </p:cNvPr>
          <p:cNvSpPr txBox="1"/>
          <p:nvPr/>
        </p:nvSpPr>
        <p:spPr>
          <a:xfrm>
            <a:off x="7169115" y="1695858"/>
            <a:ext cx="16813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cages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5F84B3-B88B-0917-A5F4-2B0B148A2A94}"/>
              </a:ext>
            </a:extLst>
          </p:cNvPr>
          <p:cNvSpPr txBox="1"/>
          <p:nvPr/>
        </p:nvSpPr>
        <p:spPr>
          <a:xfrm>
            <a:off x="5255481" y="1706443"/>
            <a:ext cx="16813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keeps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CB80849-C5FC-38BA-79DC-D21DB3385F41}"/>
              </a:ext>
            </a:extLst>
          </p:cNvPr>
          <p:cNvSpPr txBox="1">
            <a:spLocks/>
          </p:cNvSpPr>
          <p:nvPr/>
        </p:nvSpPr>
        <p:spPr>
          <a:xfrm>
            <a:off x="293576" y="141527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0070C0"/>
                </a:solidFill>
              </a:rPr>
              <a:t>T1 LEFT JOIN T2 ON pred </a:t>
            </a:r>
            <a:r>
              <a:rPr lang="en-US" sz="1800" dirty="0"/>
              <a:t>produces all rows in T1 x T2 that satisfy pred, plus all rows in T1 that don’t join with any row in T2</a:t>
            </a:r>
          </a:p>
          <a:p>
            <a:pPr lvl="1"/>
            <a:r>
              <a:rPr lang="en-US" sz="1800" dirty="0"/>
              <a:t>For those rows, fields of T2 are NULL</a:t>
            </a:r>
          </a:p>
          <a:p>
            <a:pPr marL="0" indent="0">
              <a:buNone/>
            </a:pPr>
            <a:r>
              <a:rPr lang="en-US" sz="1800" u="sng" dirty="0">
                <a:solidFill>
                  <a:srgbClr val="0070C0"/>
                </a:solidFill>
              </a:rPr>
              <a:t>Example: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70C0"/>
                </a:solidFill>
              </a:rPr>
              <a:t>SELECT no, COUNT(*)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70C0"/>
                </a:solidFill>
              </a:rPr>
              <a:t>FROM cages LEFT JOIN keeps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70C0"/>
                </a:solidFill>
              </a:rPr>
              <a:t>ON no=</a:t>
            </a:r>
            <a:r>
              <a:rPr lang="en-US" sz="1800" dirty="0" err="1">
                <a:solidFill>
                  <a:srgbClr val="0070C0"/>
                </a:solidFill>
              </a:rPr>
              <a:t>cageno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70C0"/>
                </a:solidFill>
              </a:rPr>
              <a:t>GROUP BY no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4484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C44C6-0D01-B74D-BC62-B536E38CE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8016"/>
            <a:ext cx="7886700" cy="994172"/>
          </a:xfrm>
        </p:spPr>
        <p:txBody>
          <a:bodyPr/>
          <a:lstStyle/>
          <a:p>
            <a:r>
              <a:rPr lang="en-US" dirty="0"/>
              <a:t>Left Join?</a:t>
            </a:r>
          </a:p>
        </p:txBody>
      </p:sp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C17ADB3C-BF74-C349-9E67-40F1CD7C975E}"/>
              </a:ext>
            </a:extLst>
          </p:cNvPr>
          <p:cNvGraphicFramePr>
            <a:graphicFrameLocks noGrp="1"/>
          </p:cNvGraphicFramePr>
          <p:nvPr/>
        </p:nvGraphicFramePr>
        <p:xfrm>
          <a:off x="6832771" y="4056985"/>
          <a:ext cx="1929714" cy="1760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938">
                  <a:extLst>
                    <a:ext uri="{9D8B030D-6E8A-4147-A177-3AD203B41FA5}">
                      <a16:colId xmlns:a16="http://schemas.microsoft.com/office/drawing/2014/main" val="2559205255"/>
                    </a:ext>
                  </a:extLst>
                </a:gridCol>
                <a:gridCol w="832776">
                  <a:extLst>
                    <a:ext uri="{9D8B030D-6E8A-4147-A177-3AD203B41FA5}">
                      <a16:colId xmlns:a16="http://schemas.microsoft.com/office/drawing/2014/main" val="1948216775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COUNT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848877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763882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5772431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8839504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2920674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10326475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0777884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FCDB6EB-4DAF-723B-1F4E-1EEE9F1E01C0}"/>
              </a:ext>
            </a:extLst>
          </p:cNvPr>
          <p:cNvGraphicFramePr>
            <a:graphicFrameLocks noGrp="1"/>
          </p:cNvGraphicFramePr>
          <p:nvPr/>
        </p:nvGraphicFramePr>
        <p:xfrm>
          <a:off x="7247272" y="1930105"/>
          <a:ext cx="797146" cy="1760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970">
                  <a:extLst>
                    <a:ext uri="{9D8B030D-6E8A-4147-A177-3AD203B41FA5}">
                      <a16:colId xmlns:a16="http://schemas.microsoft.com/office/drawing/2014/main" val="2559205255"/>
                    </a:ext>
                  </a:extLst>
                </a:gridCol>
                <a:gridCol w="375176">
                  <a:extLst>
                    <a:ext uri="{9D8B030D-6E8A-4147-A177-3AD203B41FA5}">
                      <a16:colId xmlns:a16="http://schemas.microsoft.com/office/drawing/2014/main" val="1948216775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…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848877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763882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5772431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8839504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8913780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0305465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76714928"/>
                  </a:ext>
                </a:extLst>
              </a:tr>
            </a:tbl>
          </a:graphicData>
        </a:graphic>
      </p:graphicFrame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591AAAE9-DBB7-BDFB-A3BC-900D46C5F4FB}"/>
              </a:ext>
            </a:extLst>
          </p:cNvPr>
          <p:cNvGraphicFramePr>
            <a:graphicFrameLocks noGrp="1"/>
          </p:cNvGraphicFramePr>
          <p:nvPr/>
        </p:nvGraphicFramePr>
        <p:xfrm>
          <a:off x="5325199" y="1940465"/>
          <a:ext cx="168975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637">
                  <a:extLst>
                    <a:ext uri="{9D8B030D-6E8A-4147-A177-3AD203B41FA5}">
                      <a16:colId xmlns:a16="http://schemas.microsoft.com/office/drawing/2014/main" val="2109713043"/>
                    </a:ext>
                  </a:extLst>
                </a:gridCol>
                <a:gridCol w="789113">
                  <a:extLst>
                    <a:ext uri="{9D8B030D-6E8A-4147-A177-3AD203B41FA5}">
                      <a16:colId xmlns:a16="http://schemas.microsoft.com/office/drawing/2014/main" val="428102815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kid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cageno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069335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2804625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0876678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735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533935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52031469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642772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6168914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878AE95-98B6-8A38-5AAE-50F558F425DA}"/>
              </a:ext>
            </a:extLst>
          </p:cNvPr>
          <p:cNvSpPr txBox="1"/>
          <p:nvPr/>
        </p:nvSpPr>
        <p:spPr>
          <a:xfrm>
            <a:off x="7169115" y="1695858"/>
            <a:ext cx="16813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cages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5F84B3-B88B-0917-A5F4-2B0B148A2A94}"/>
              </a:ext>
            </a:extLst>
          </p:cNvPr>
          <p:cNvSpPr txBox="1"/>
          <p:nvPr/>
        </p:nvSpPr>
        <p:spPr>
          <a:xfrm>
            <a:off x="5255481" y="1706443"/>
            <a:ext cx="16813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keeps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CB80849-C5FC-38BA-79DC-D21DB3385F41}"/>
              </a:ext>
            </a:extLst>
          </p:cNvPr>
          <p:cNvSpPr txBox="1">
            <a:spLocks/>
          </p:cNvSpPr>
          <p:nvPr/>
        </p:nvSpPr>
        <p:spPr>
          <a:xfrm>
            <a:off x="293576" y="141527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0070C0"/>
                </a:solidFill>
              </a:rPr>
              <a:t>T1 LEFT JOIN T2 ON pred </a:t>
            </a:r>
            <a:r>
              <a:rPr lang="en-US" sz="1800" dirty="0"/>
              <a:t>produces all rows in T1 x T2 that satisfy pred, plus all rows in T1 that don’t join with any row in T2</a:t>
            </a:r>
          </a:p>
          <a:p>
            <a:pPr lvl="1"/>
            <a:r>
              <a:rPr lang="en-US" sz="1800" dirty="0"/>
              <a:t>For those rows, fields of T2 are NULL</a:t>
            </a:r>
          </a:p>
          <a:p>
            <a:pPr marL="0" indent="0">
              <a:buNone/>
            </a:pPr>
            <a:r>
              <a:rPr lang="en-US" sz="1800" u="sng" dirty="0">
                <a:solidFill>
                  <a:srgbClr val="0070C0"/>
                </a:solidFill>
              </a:rPr>
              <a:t>Example: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70C0"/>
                </a:solidFill>
              </a:rPr>
              <a:t>SELECT no, COUNT(</a:t>
            </a:r>
            <a:r>
              <a:rPr lang="en-US" sz="1800" dirty="0" err="1">
                <a:solidFill>
                  <a:srgbClr val="FF0000"/>
                </a:solidFill>
              </a:rPr>
              <a:t>cageno</a:t>
            </a:r>
            <a:r>
              <a:rPr lang="en-US" sz="1800" dirty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70C0"/>
                </a:solidFill>
              </a:rPr>
              <a:t>FROM cages LEFT JOIN keeps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70C0"/>
                </a:solidFill>
              </a:rPr>
              <a:t>ON no=</a:t>
            </a:r>
            <a:r>
              <a:rPr lang="en-US" sz="1800" dirty="0" err="1">
                <a:solidFill>
                  <a:srgbClr val="0070C0"/>
                </a:solidFill>
              </a:rPr>
              <a:t>cageno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70C0"/>
                </a:solidFill>
              </a:rPr>
              <a:t>GROUP BY no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85389D-F5DD-03A6-ADCE-04683BCB7456}"/>
              </a:ext>
            </a:extLst>
          </p:cNvPr>
          <p:cNvSpPr txBox="1"/>
          <p:nvPr/>
        </p:nvSpPr>
        <p:spPr>
          <a:xfrm>
            <a:off x="235157" y="4314398"/>
            <a:ext cx="45732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COUNT(*) counts all rows including NULLs, COUNT(col) only counts rows with non-null values in col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21858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6DDB8-3B46-7245-8FBF-5E2E09F8F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Joins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B3F9-B65D-A446-8FC0-EB16C3D92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Keepers who keep bears and giraffes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SELECT </a:t>
            </a:r>
            <a:r>
              <a:rPr lang="en-US" sz="2400" dirty="0" err="1">
                <a:solidFill>
                  <a:srgbClr val="0070C0"/>
                </a:solidFill>
              </a:rPr>
              <a:t>keepers.name</a:t>
            </a:r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FROM keepers JOIN keeps ON id = kid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JOIN cages ON </a:t>
            </a:r>
            <a:r>
              <a:rPr lang="en-US" sz="2400" dirty="0" err="1">
                <a:solidFill>
                  <a:srgbClr val="0070C0"/>
                </a:solidFill>
              </a:rPr>
              <a:t>cageno</a:t>
            </a:r>
            <a:r>
              <a:rPr lang="en-US" sz="2400" dirty="0">
                <a:solidFill>
                  <a:srgbClr val="0070C0"/>
                </a:solidFill>
              </a:rPr>
              <a:t> = no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JOIN animals ON </a:t>
            </a:r>
            <a:r>
              <a:rPr lang="en-US" sz="2400" dirty="0" err="1">
                <a:solidFill>
                  <a:srgbClr val="0070C0"/>
                </a:solidFill>
              </a:rPr>
              <a:t>acageno</a:t>
            </a:r>
            <a:r>
              <a:rPr lang="en-US" sz="2400" dirty="0">
                <a:solidFill>
                  <a:srgbClr val="0070C0"/>
                </a:solidFill>
              </a:rPr>
              <a:t> = </a:t>
            </a:r>
            <a:r>
              <a:rPr lang="en-US" sz="2400" dirty="0" err="1">
                <a:solidFill>
                  <a:srgbClr val="0070C0"/>
                </a:solidFill>
              </a:rPr>
              <a:t>cageno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WHERE species = 'Bear’ AND species  = 'Giraffe'</a:t>
            </a:r>
          </a:p>
          <a:p>
            <a:pPr marL="0" indent="0">
              <a:buNone/>
            </a:pPr>
            <a:br>
              <a:rPr lang="en-US" sz="2400" i="1" dirty="0">
                <a:solidFill>
                  <a:srgbClr val="0070C0"/>
                </a:solidFill>
              </a:rPr>
            </a:br>
            <a:r>
              <a:rPr lang="en-US" sz="2400" i="1" dirty="0">
                <a:solidFill>
                  <a:srgbClr val="FF0000"/>
                </a:solidFill>
              </a:rPr>
              <a:t>Doesn’t work!</a:t>
            </a:r>
          </a:p>
          <a:p>
            <a:pPr marL="0" indent="0">
              <a:buNone/>
            </a:pPr>
            <a:br>
              <a:rPr lang="en-US" sz="2400" dirty="0"/>
            </a:br>
            <a:r>
              <a:rPr lang="en-US" sz="2400" dirty="0"/>
              <a:t>OR species = ‘Giraffe’?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FF0000"/>
                </a:solidFill>
              </a:rPr>
              <a:t>Also doesn’t work!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213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Age of Bears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Declarative</a:t>
            </a:r>
          </a:p>
          <a:p>
            <a:pPr marL="800100" lvl="2" indent="0">
              <a:buNone/>
            </a:pPr>
            <a:r>
              <a:rPr lang="en-US" dirty="0">
                <a:solidFill>
                  <a:srgbClr val="4F81BD"/>
                </a:solidFill>
                <a:latin typeface="Courier"/>
                <a:cs typeface="Courier"/>
              </a:rPr>
              <a:t>SELECT AVG(age) FROM animals</a:t>
            </a:r>
          </a:p>
          <a:p>
            <a:pPr marL="800100" lvl="2" indent="0">
              <a:buNone/>
            </a:pPr>
            <a:r>
              <a:rPr lang="en-US" dirty="0">
                <a:solidFill>
                  <a:srgbClr val="4F81BD"/>
                </a:solidFill>
                <a:latin typeface="Courier"/>
                <a:cs typeface="Courier"/>
              </a:rPr>
              <a:t>WHERE species = ‘bear’</a:t>
            </a:r>
          </a:p>
        </p:txBody>
      </p:sp>
    </p:spTree>
    <p:extLst>
      <p:ext uri="{BB962C8B-B14F-4D97-AF65-F5344CB8AC3E}">
        <p14:creationId xmlns:p14="http://schemas.microsoft.com/office/powerpoint/2010/main" val="19913109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6A3-130C-BB40-878B-788CF7F3E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Joins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93231-D4D5-504D-8505-F3230C981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131" y="1879716"/>
            <a:ext cx="8229600" cy="3263504"/>
          </a:xfrm>
        </p:spPr>
        <p:txBody>
          <a:bodyPr>
            <a:normAutofit/>
          </a:bodyPr>
          <a:lstStyle/>
          <a:p>
            <a:r>
              <a:rPr lang="en-US" sz="2400" dirty="0"/>
              <a:t>Keepers who keep bears and giraffes</a:t>
            </a:r>
          </a:p>
          <a:p>
            <a:r>
              <a:rPr lang="en-US" sz="2400" dirty="0"/>
              <a:t>Need to build two tables, Bear keepers and Giraffe keepers, and intersect them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D76DB7-9261-E6FE-75B0-168DD8C26C54}"/>
              </a:ext>
            </a:extLst>
          </p:cNvPr>
          <p:cNvSpPr txBox="1"/>
          <p:nvPr/>
        </p:nvSpPr>
        <p:spPr>
          <a:xfrm>
            <a:off x="186112" y="3277717"/>
            <a:ext cx="780931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SELECT </a:t>
            </a:r>
            <a:r>
              <a:rPr lang="en-US" dirty="0" err="1"/>
              <a:t>bear_keepers.name</a:t>
            </a:r>
            <a:endParaRPr lang="en-US" dirty="0"/>
          </a:p>
          <a:p>
            <a:r>
              <a:rPr lang="en-US" dirty="0"/>
              <a:t>FROM keepers AS </a:t>
            </a:r>
            <a:r>
              <a:rPr lang="en-US" dirty="0" err="1"/>
              <a:t>bear_keepers</a:t>
            </a:r>
            <a:r>
              <a:rPr lang="en-US" dirty="0"/>
              <a:t> </a:t>
            </a:r>
          </a:p>
          <a:p>
            <a:r>
              <a:rPr lang="en-US" dirty="0"/>
              <a:t>JOIN keeps AS </a:t>
            </a:r>
            <a:r>
              <a:rPr lang="en-US" dirty="0" err="1"/>
              <a:t>bear_keeps</a:t>
            </a:r>
            <a:r>
              <a:rPr lang="en-US" dirty="0"/>
              <a:t> ON </a:t>
            </a:r>
            <a:r>
              <a:rPr lang="en-US" dirty="0" err="1"/>
              <a:t>bear_keepers.id</a:t>
            </a:r>
            <a:r>
              <a:rPr lang="en-US" dirty="0"/>
              <a:t> = </a:t>
            </a:r>
            <a:r>
              <a:rPr lang="en-US" dirty="0" err="1"/>
              <a:t>bear_keeps.kid</a:t>
            </a:r>
            <a:endParaRPr lang="en-US" dirty="0"/>
          </a:p>
          <a:p>
            <a:r>
              <a:rPr lang="en-US" dirty="0"/>
              <a:t>JOIN cages AS </a:t>
            </a:r>
            <a:r>
              <a:rPr lang="en-US" dirty="0" err="1"/>
              <a:t>bear_cages</a:t>
            </a:r>
            <a:r>
              <a:rPr lang="en-US" dirty="0"/>
              <a:t> ON </a:t>
            </a:r>
            <a:r>
              <a:rPr lang="en-US" dirty="0" err="1"/>
              <a:t>bear_keeps.cageno</a:t>
            </a:r>
            <a:r>
              <a:rPr lang="en-US" dirty="0"/>
              <a:t> = </a:t>
            </a:r>
            <a:r>
              <a:rPr lang="en-US" dirty="0" err="1"/>
              <a:t>bear_cages.no</a:t>
            </a:r>
            <a:endParaRPr lang="en-US" dirty="0"/>
          </a:p>
          <a:p>
            <a:r>
              <a:rPr lang="en-US" dirty="0"/>
              <a:t>JOIN animals AS </a:t>
            </a:r>
            <a:r>
              <a:rPr lang="en-US" dirty="0" err="1"/>
              <a:t>bear_animals</a:t>
            </a:r>
            <a:r>
              <a:rPr lang="en-US" dirty="0"/>
              <a:t> ON </a:t>
            </a:r>
            <a:r>
              <a:rPr lang="en-US" dirty="0" err="1"/>
              <a:t>bear_animals.acageno</a:t>
            </a:r>
            <a:r>
              <a:rPr lang="en-US" dirty="0"/>
              <a:t> = </a:t>
            </a:r>
            <a:r>
              <a:rPr lang="en-US" dirty="0" err="1"/>
              <a:t>bear_cages.no</a:t>
            </a:r>
            <a:endParaRPr lang="en-US" dirty="0"/>
          </a:p>
          <a:p>
            <a:r>
              <a:rPr lang="en-US" dirty="0"/>
              <a:t>JOIN keepers AS </a:t>
            </a:r>
            <a:r>
              <a:rPr lang="en-US" dirty="0" err="1"/>
              <a:t>giraffe_keepers</a:t>
            </a:r>
            <a:r>
              <a:rPr lang="en-US" dirty="0"/>
              <a:t> </a:t>
            </a:r>
          </a:p>
          <a:p>
            <a:r>
              <a:rPr lang="en-US" dirty="0"/>
              <a:t>JOIN keeps AS </a:t>
            </a:r>
            <a:r>
              <a:rPr lang="en-US" dirty="0" err="1"/>
              <a:t>giraffe_keeps</a:t>
            </a:r>
            <a:r>
              <a:rPr lang="en-US" dirty="0"/>
              <a:t> ON </a:t>
            </a:r>
            <a:r>
              <a:rPr lang="en-US" dirty="0" err="1"/>
              <a:t>giraffe_keepers.id</a:t>
            </a:r>
            <a:r>
              <a:rPr lang="en-US" dirty="0"/>
              <a:t> = </a:t>
            </a:r>
            <a:r>
              <a:rPr lang="en-US" dirty="0" err="1"/>
              <a:t>giraffe_keeps.kid</a:t>
            </a:r>
            <a:endParaRPr lang="en-US" dirty="0"/>
          </a:p>
          <a:p>
            <a:r>
              <a:rPr lang="en-US" dirty="0"/>
              <a:t>JOIN cages AS </a:t>
            </a:r>
            <a:r>
              <a:rPr lang="en-US" dirty="0" err="1"/>
              <a:t>giraffe_cages</a:t>
            </a:r>
            <a:r>
              <a:rPr lang="en-US" dirty="0"/>
              <a:t> ON </a:t>
            </a:r>
            <a:r>
              <a:rPr lang="en-US" dirty="0" err="1"/>
              <a:t>giraffe_keeps.cageno</a:t>
            </a:r>
            <a:r>
              <a:rPr lang="en-US" dirty="0"/>
              <a:t> = </a:t>
            </a:r>
            <a:r>
              <a:rPr lang="en-US" dirty="0" err="1"/>
              <a:t>giraffe_cages.no</a:t>
            </a:r>
            <a:endParaRPr lang="en-US" dirty="0"/>
          </a:p>
          <a:p>
            <a:r>
              <a:rPr lang="en-US" dirty="0"/>
              <a:t>JOIN animals AS </a:t>
            </a:r>
            <a:r>
              <a:rPr lang="en-US" dirty="0" err="1"/>
              <a:t>giraffe_animals</a:t>
            </a:r>
            <a:r>
              <a:rPr lang="en-US" dirty="0"/>
              <a:t> ON </a:t>
            </a:r>
            <a:r>
              <a:rPr lang="en-US" dirty="0" err="1"/>
              <a:t>giraffe_animals.acageno</a:t>
            </a:r>
            <a:r>
              <a:rPr lang="en-US" dirty="0"/>
              <a:t> = </a:t>
            </a:r>
            <a:r>
              <a:rPr lang="en-US" dirty="0" err="1"/>
              <a:t>giraffe_cages.no</a:t>
            </a:r>
            <a:endParaRPr lang="en-US" dirty="0"/>
          </a:p>
          <a:p>
            <a:r>
              <a:rPr lang="en-US" dirty="0"/>
              <a:t>WHERE </a:t>
            </a:r>
            <a:r>
              <a:rPr lang="en-US" dirty="0" err="1"/>
              <a:t>bear_animals.species</a:t>
            </a:r>
            <a:r>
              <a:rPr lang="en-US" dirty="0"/>
              <a:t> = 'Bear'</a:t>
            </a:r>
          </a:p>
          <a:p>
            <a:r>
              <a:rPr lang="en-US" dirty="0"/>
              <a:t>AND </a:t>
            </a:r>
            <a:r>
              <a:rPr lang="en-US" dirty="0" err="1"/>
              <a:t>giraffe_animals.species</a:t>
            </a:r>
            <a:r>
              <a:rPr lang="en-US" dirty="0"/>
              <a:t> = 'Giraffe'</a:t>
            </a:r>
          </a:p>
          <a:p>
            <a:r>
              <a:rPr lang="en-US" dirty="0"/>
              <a:t>AND </a:t>
            </a:r>
            <a:r>
              <a:rPr lang="en-US" dirty="0" err="1"/>
              <a:t>giraffe_keepers.id</a:t>
            </a:r>
            <a:r>
              <a:rPr lang="en-US" dirty="0"/>
              <a:t> = </a:t>
            </a:r>
            <a:r>
              <a:rPr lang="en-US" dirty="0" err="1"/>
              <a:t>bear_keepers.id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7961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6A3-130C-BB40-878B-788CF7F3E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Joins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93231-D4D5-504D-8505-F3230C981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131" y="1879716"/>
            <a:ext cx="4516473" cy="3263504"/>
          </a:xfrm>
        </p:spPr>
        <p:txBody>
          <a:bodyPr>
            <a:normAutofit/>
          </a:bodyPr>
          <a:lstStyle/>
          <a:p>
            <a:r>
              <a:rPr lang="en-US" sz="2000" dirty="0"/>
              <a:t>Keepers who keep bears and giraffes</a:t>
            </a:r>
          </a:p>
          <a:p>
            <a:r>
              <a:rPr lang="en-US" sz="2000" dirty="0"/>
              <a:t>Need to build two tables, Bear keepers and Giraffe keepers, and intersect them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D76DB7-9261-E6FE-75B0-168DD8C26C54}"/>
              </a:ext>
            </a:extLst>
          </p:cNvPr>
          <p:cNvSpPr txBox="1"/>
          <p:nvPr/>
        </p:nvSpPr>
        <p:spPr>
          <a:xfrm>
            <a:off x="186112" y="3277717"/>
            <a:ext cx="764979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SELECT </a:t>
            </a:r>
            <a:r>
              <a:rPr lang="en-US" dirty="0" err="1"/>
              <a:t>bear_keepers.name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FROM keepers AS </a:t>
            </a:r>
            <a:r>
              <a:rPr lang="en-US" dirty="0" err="1">
                <a:solidFill>
                  <a:srgbClr val="FF0000"/>
                </a:solidFill>
              </a:rPr>
              <a:t>bear_keepers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JOIN keeps AS </a:t>
            </a:r>
            <a:r>
              <a:rPr lang="en-US" dirty="0" err="1">
                <a:solidFill>
                  <a:srgbClr val="FF0000"/>
                </a:solidFill>
              </a:rPr>
              <a:t>bear_keeps</a:t>
            </a:r>
            <a:r>
              <a:rPr lang="en-US" dirty="0">
                <a:solidFill>
                  <a:srgbClr val="FF0000"/>
                </a:solidFill>
              </a:rPr>
              <a:t> ON </a:t>
            </a:r>
            <a:r>
              <a:rPr lang="en-US" dirty="0" err="1">
                <a:solidFill>
                  <a:srgbClr val="FF0000"/>
                </a:solidFill>
              </a:rPr>
              <a:t>bear_keepers.id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 err="1">
                <a:solidFill>
                  <a:srgbClr val="FF0000"/>
                </a:solidFill>
              </a:rPr>
              <a:t>bear_keeps.kid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JOIN cages AS </a:t>
            </a:r>
            <a:r>
              <a:rPr lang="en-US" dirty="0" err="1">
                <a:solidFill>
                  <a:srgbClr val="FF0000"/>
                </a:solidFill>
              </a:rPr>
              <a:t>bear_cages</a:t>
            </a:r>
            <a:r>
              <a:rPr lang="en-US" dirty="0">
                <a:solidFill>
                  <a:srgbClr val="FF0000"/>
                </a:solidFill>
              </a:rPr>
              <a:t> ON </a:t>
            </a:r>
            <a:r>
              <a:rPr lang="en-US" dirty="0" err="1">
                <a:solidFill>
                  <a:srgbClr val="FF0000"/>
                </a:solidFill>
              </a:rPr>
              <a:t>bear_keeps.cageno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 err="1">
                <a:solidFill>
                  <a:srgbClr val="FF0000"/>
                </a:solidFill>
              </a:rPr>
              <a:t>bear_cages.no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JOIN animals AS </a:t>
            </a:r>
            <a:r>
              <a:rPr lang="en-US" dirty="0" err="1">
                <a:solidFill>
                  <a:srgbClr val="FF0000"/>
                </a:solidFill>
              </a:rPr>
              <a:t>bear_animals</a:t>
            </a:r>
            <a:r>
              <a:rPr lang="en-US" dirty="0">
                <a:solidFill>
                  <a:srgbClr val="FF0000"/>
                </a:solidFill>
              </a:rPr>
              <a:t> ON </a:t>
            </a:r>
            <a:r>
              <a:rPr lang="en-US" dirty="0" err="1">
                <a:solidFill>
                  <a:srgbClr val="FF0000"/>
                </a:solidFill>
              </a:rPr>
              <a:t>bear_animals.acageno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 err="1">
                <a:solidFill>
                  <a:srgbClr val="FF0000"/>
                </a:solidFill>
              </a:rPr>
              <a:t>bear_cages.no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JOIN keepers AS </a:t>
            </a:r>
            <a:r>
              <a:rPr lang="en-US" dirty="0" err="1"/>
              <a:t>giraffe_keepers</a:t>
            </a:r>
            <a:r>
              <a:rPr lang="en-US" dirty="0"/>
              <a:t> </a:t>
            </a:r>
          </a:p>
          <a:p>
            <a:r>
              <a:rPr lang="en-US" dirty="0"/>
              <a:t>JOIN keeps AS </a:t>
            </a:r>
            <a:r>
              <a:rPr lang="en-US" dirty="0" err="1"/>
              <a:t>giraffe_keeps</a:t>
            </a:r>
            <a:r>
              <a:rPr lang="en-US" dirty="0"/>
              <a:t> ON </a:t>
            </a:r>
            <a:r>
              <a:rPr lang="en-US" dirty="0" err="1"/>
              <a:t>giraffe_keepers.id</a:t>
            </a:r>
            <a:r>
              <a:rPr lang="en-US" dirty="0"/>
              <a:t> = </a:t>
            </a:r>
            <a:r>
              <a:rPr lang="en-US" dirty="0" err="1"/>
              <a:t>giraffe_keeps.kid</a:t>
            </a:r>
            <a:endParaRPr lang="en-US" dirty="0"/>
          </a:p>
          <a:p>
            <a:r>
              <a:rPr lang="en-US" dirty="0"/>
              <a:t>JOIN cages AS </a:t>
            </a:r>
            <a:r>
              <a:rPr lang="en-US" dirty="0" err="1"/>
              <a:t>giraffe_cages</a:t>
            </a:r>
            <a:r>
              <a:rPr lang="en-US" dirty="0"/>
              <a:t> ON </a:t>
            </a:r>
            <a:r>
              <a:rPr lang="en-US" dirty="0" err="1"/>
              <a:t>giraffe_keeps.cageno</a:t>
            </a:r>
            <a:r>
              <a:rPr lang="en-US" dirty="0"/>
              <a:t> = </a:t>
            </a:r>
            <a:r>
              <a:rPr lang="en-US" dirty="0" err="1"/>
              <a:t>giraffe_cages.no</a:t>
            </a:r>
            <a:endParaRPr lang="en-US" dirty="0"/>
          </a:p>
          <a:p>
            <a:r>
              <a:rPr lang="en-US" dirty="0"/>
              <a:t>JOIN animals AS </a:t>
            </a:r>
            <a:r>
              <a:rPr lang="en-US" dirty="0" err="1"/>
              <a:t>giraffe_animals</a:t>
            </a:r>
            <a:r>
              <a:rPr lang="en-US" dirty="0"/>
              <a:t> ON </a:t>
            </a:r>
            <a:r>
              <a:rPr lang="en-US" dirty="0" err="1"/>
              <a:t>giraffe_animals.acageno</a:t>
            </a:r>
            <a:r>
              <a:rPr lang="en-US" dirty="0"/>
              <a:t> = </a:t>
            </a:r>
            <a:r>
              <a:rPr lang="en-US" dirty="0" err="1"/>
              <a:t>giraffe_cages.no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WHERE </a:t>
            </a:r>
            <a:r>
              <a:rPr lang="en-US" dirty="0" err="1">
                <a:solidFill>
                  <a:srgbClr val="FF0000"/>
                </a:solidFill>
              </a:rPr>
              <a:t>bear_animals.species</a:t>
            </a:r>
            <a:r>
              <a:rPr lang="en-US" dirty="0">
                <a:solidFill>
                  <a:srgbClr val="FF0000"/>
                </a:solidFill>
              </a:rPr>
              <a:t> = 'Bear'</a:t>
            </a:r>
          </a:p>
          <a:p>
            <a:r>
              <a:rPr lang="en-US" dirty="0"/>
              <a:t>AND </a:t>
            </a:r>
            <a:r>
              <a:rPr lang="en-US" dirty="0" err="1"/>
              <a:t>giraffe_animals.species</a:t>
            </a:r>
            <a:r>
              <a:rPr lang="en-US" dirty="0"/>
              <a:t> = 'Giraffe'</a:t>
            </a:r>
          </a:p>
          <a:p>
            <a:r>
              <a:rPr lang="en-US" dirty="0"/>
              <a:t>AND </a:t>
            </a:r>
            <a:r>
              <a:rPr lang="en-US" dirty="0" err="1"/>
              <a:t>giraffe_keepers.id</a:t>
            </a:r>
            <a:r>
              <a:rPr lang="en-US" dirty="0"/>
              <a:t> = </a:t>
            </a:r>
            <a:r>
              <a:rPr lang="en-US" dirty="0" err="1"/>
              <a:t>bear_keepers.id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BD2F9FD-7203-88D1-EFB0-056B726E1927}"/>
              </a:ext>
            </a:extLst>
          </p:cNvPr>
          <p:cNvGrpSpPr/>
          <p:nvPr/>
        </p:nvGrpSpPr>
        <p:grpSpPr>
          <a:xfrm>
            <a:off x="4278808" y="1078108"/>
            <a:ext cx="4955537" cy="2634504"/>
            <a:chOff x="5705076" y="294477"/>
            <a:chExt cx="6607383" cy="351267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AAEE25E-73B5-7148-8601-DAC21321321E}"/>
                </a:ext>
              </a:extLst>
            </p:cNvPr>
            <p:cNvGrpSpPr/>
            <p:nvPr/>
          </p:nvGrpSpPr>
          <p:grpSpPr>
            <a:xfrm>
              <a:off x="5705076" y="942038"/>
              <a:ext cx="3956792" cy="2784067"/>
              <a:chOff x="7774734" y="1126047"/>
              <a:chExt cx="3956792" cy="278406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C4DE3A7-BDAE-1147-9976-7E883E83F77A}"/>
                  </a:ext>
                </a:extLst>
              </p:cNvPr>
              <p:cNvSpPr/>
              <p:nvPr/>
            </p:nvSpPr>
            <p:spPr>
              <a:xfrm>
                <a:off x="7774734" y="3328484"/>
                <a:ext cx="1062751" cy="56429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Keepers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AF09B91-7AA6-B241-A32F-C6A01427E47B}"/>
                  </a:ext>
                </a:extLst>
              </p:cNvPr>
              <p:cNvSpPr/>
              <p:nvPr/>
            </p:nvSpPr>
            <p:spPr>
              <a:xfrm>
                <a:off x="9180783" y="3328484"/>
                <a:ext cx="1062752" cy="56429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Keeps</a:t>
                </a:r>
              </a:p>
            </p:txBody>
          </p: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06DB85A6-DB26-6D45-92DF-7930456CB0A0}"/>
                  </a:ext>
                </a:extLst>
              </p:cNvPr>
              <p:cNvCxnSpPr>
                <a:cxnSpLocks/>
                <a:stCxn id="6" idx="3"/>
                <a:endCxn id="8" idx="2"/>
              </p:cNvCxnSpPr>
              <p:nvPr/>
            </p:nvCxnSpPr>
            <p:spPr>
              <a:xfrm flipH="1" flipV="1">
                <a:off x="9935459" y="2328944"/>
                <a:ext cx="308076" cy="12816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43E202-9CA4-C647-8755-01525E66634B}"/>
                  </a:ext>
                </a:extLst>
              </p:cNvPr>
              <p:cNvSpPr txBox="1"/>
              <p:nvPr/>
            </p:nvSpPr>
            <p:spPr>
              <a:xfrm>
                <a:off x="9612298" y="1590280"/>
                <a:ext cx="646323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dirty="0"/>
                  <a:t>⨝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C90D14-7D8F-4B49-A990-EBFB11077ECC}"/>
                  </a:ext>
                </a:extLst>
              </p:cNvPr>
              <p:cNvSpPr txBox="1"/>
              <p:nvPr/>
            </p:nvSpPr>
            <p:spPr>
              <a:xfrm>
                <a:off x="10783265" y="1126047"/>
                <a:ext cx="904103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dirty="0"/>
                  <a:t>⨝</a:t>
                </a:r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79EB1D07-E682-9C4E-8FA1-4B6685290407}"/>
                  </a:ext>
                </a:extLst>
              </p:cNvPr>
              <p:cNvCxnSpPr>
                <a:cxnSpLocks/>
                <a:stCxn id="11" idx="0"/>
              </p:cNvCxnSpPr>
              <p:nvPr/>
            </p:nvCxnSpPr>
            <p:spPr>
              <a:xfrm flipH="1" flipV="1">
                <a:off x="11120753" y="1665600"/>
                <a:ext cx="79397" cy="168022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AC243FC-E11B-0645-AE95-5BD2A0DE0EBF}"/>
                  </a:ext>
                </a:extLst>
              </p:cNvPr>
              <p:cNvSpPr/>
              <p:nvPr/>
            </p:nvSpPr>
            <p:spPr>
              <a:xfrm>
                <a:off x="10668774" y="3345822"/>
                <a:ext cx="1062752" cy="56429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Cages</a:t>
                </a: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55FC9CF0-86DF-9F42-A521-DD765A6CACAE}"/>
                  </a:ext>
                </a:extLst>
              </p:cNvPr>
              <p:cNvCxnSpPr>
                <a:cxnSpLocks/>
                <a:stCxn id="8" idx="3"/>
                <a:endCxn id="9" idx="1"/>
              </p:cNvCxnSpPr>
              <p:nvPr/>
            </p:nvCxnSpPr>
            <p:spPr>
              <a:xfrm flipV="1">
                <a:off x="10258621" y="1495379"/>
                <a:ext cx="524644" cy="46423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536641E4-D9EC-4743-A101-B0B353C96D18}"/>
                  </a:ext>
                </a:extLst>
              </p:cNvPr>
              <p:cNvCxnSpPr>
                <a:cxnSpLocks/>
                <a:stCxn id="5" idx="0"/>
              </p:cNvCxnSpPr>
              <p:nvPr/>
            </p:nvCxnSpPr>
            <p:spPr>
              <a:xfrm flipV="1">
                <a:off x="8306110" y="2133524"/>
                <a:ext cx="1587852" cy="11949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1CDD4451-8026-3C45-9484-26DBD718C64C}"/>
                </a:ext>
              </a:extLst>
            </p:cNvPr>
            <p:cNvGrpSpPr/>
            <p:nvPr/>
          </p:nvGrpSpPr>
          <p:grpSpPr>
            <a:xfrm>
              <a:off x="9342316" y="294477"/>
              <a:ext cx="2146901" cy="3512672"/>
              <a:chOff x="7728054" y="684364"/>
              <a:chExt cx="2146901" cy="3512672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43618D6-6C2D-9F45-828E-200D188E007B}"/>
                  </a:ext>
                </a:extLst>
              </p:cNvPr>
              <p:cNvSpPr/>
              <p:nvPr/>
            </p:nvSpPr>
            <p:spPr>
              <a:xfrm>
                <a:off x="8812204" y="3632744"/>
                <a:ext cx="1062751" cy="56429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Animals</a:t>
                </a: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5F744A3F-6630-494A-BCE5-A7F5FAE1CF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659908" y="1225988"/>
                <a:ext cx="275866" cy="94244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CFCAFA21-8697-D44F-B463-F1AD16AE8D1A}"/>
                  </a:ext>
                </a:extLst>
              </p:cNvPr>
              <p:cNvGrpSpPr/>
              <p:nvPr/>
            </p:nvGrpSpPr>
            <p:grpSpPr>
              <a:xfrm>
                <a:off x="7728054" y="684364"/>
                <a:ext cx="1105562" cy="847220"/>
                <a:chOff x="7728054" y="971611"/>
                <a:chExt cx="1105562" cy="847220"/>
              </a:xfrm>
            </p:grpSpPr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DF2CEA0-9376-594C-BDCD-BE16D3C8A5AC}"/>
                    </a:ext>
                  </a:extLst>
                </p:cNvPr>
                <p:cNvSpPr txBox="1"/>
                <p:nvPr/>
              </p:nvSpPr>
              <p:spPr>
                <a:xfrm>
                  <a:off x="8307066" y="971611"/>
                  <a:ext cx="526550" cy="7386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000" dirty="0"/>
                    <a:t>⨝</a:t>
                  </a:r>
                </a:p>
              </p:txBody>
            </p: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1DD96DAE-1314-454A-9E31-DCD7BB9BD5D0}"/>
                    </a:ext>
                  </a:extLst>
                </p:cNvPr>
                <p:cNvCxnSpPr>
                  <a:cxnSpLocks/>
                  <a:endCxn id="25" idx="1"/>
                </p:cNvCxnSpPr>
                <p:nvPr/>
              </p:nvCxnSpPr>
              <p:spPr>
                <a:xfrm flipV="1">
                  <a:off x="7728054" y="1340943"/>
                  <a:ext cx="579012" cy="47788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BF078DE-896D-9CE1-3F8D-B15FEBF12405}"/>
                </a:ext>
              </a:extLst>
            </p:cNvPr>
            <p:cNvSpPr txBox="1"/>
            <p:nvPr/>
          </p:nvSpPr>
          <p:spPr>
            <a:xfrm>
              <a:off x="9784843" y="1736842"/>
              <a:ext cx="252761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700" dirty="0"/>
                <a:t>𝛔</a:t>
              </a:r>
              <a:r>
                <a:rPr lang="en-US" sz="2700" baseline="-25000" dirty="0"/>
                <a:t>(species=‘Bear’)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9DA5FC38-4A55-F484-EBED-F7FE81963353}"/>
                </a:ext>
              </a:extLst>
            </p:cNvPr>
            <p:cNvCxnSpPr>
              <a:cxnSpLocks/>
              <a:stCxn id="15" idx="0"/>
            </p:cNvCxnSpPr>
            <p:nvPr/>
          </p:nvCxnSpPr>
          <p:spPr>
            <a:xfrm flipH="1" flipV="1">
              <a:off x="10629681" y="2403311"/>
              <a:ext cx="328161" cy="8395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678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-0.15 0.071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6A3-130C-BB40-878B-788CF7F3E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Joins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93231-D4D5-504D-8505-F3230C981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131" y="1879716"/>
            <a:ext cx="4516473" cy="3263504"/>
          </a:xfrm>
        </p:spPr>
        <p:txBody>
          <a:bodyPr>
            <a:normAutofit/>
          </a:bodyPr>
          <a:lstStyle/>
          <a:p>
            <a:r>
              <a:rPr lang="en-US" sz="2000" dirty="0"/>
              <a:t>Keepers who keep bears and giraffes</a:t>
            </a:r>
          </a:p>
          <a:p>
            <a:r>
              <a:rPr lang="en-US" sz="2000" dirty="0"/>
              <a:t>Need to build two tables, Bear keepers and Giraffe keepers, and intersect them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D76DB7-9261-E6FE-75B0-168DD8C26C54}"/>
              </a:ext>
            </a:extLst>
          </p:cNvPr>
          <p:cNvSpPr txBox="1"/>
          <p:nvPr/>
        </p:nvSpPr>
        <p:spPr>
          <a:xfrm>
            <a:off x="186112" y="3277717"/>
            <a:ext cx="78762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SELECT </a:t>
            </a:r>
            <a:r>
              <a:rPr lang="en-US" dirty="0" err="1"/>
              <a:t>bear_keepers.name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FROM keepers AS </a:t>
            </a:r>
            <a:r>
              <a:rPr lang="en-US" dirty="0" err="1">
                <a:solidFill>
                  <a:srgbClr val="FF0000"/>
                </a:solidFill>
              </a:rPr>
              <a:t>bear_keepers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JOIN keeps AS </a:t>
            </a:r>
            <a:r>
              <a:rPr lang="en-US" dirty="0" err="1">
                <a:solidFill>
                  <a:srgbClr val="FF0000"/>
                </a:solidFill>
              </a:rPr>
              <a:t>bear_keeps</a:t>
            </a:r>
            <a:r>
              <a:rPr lang="en-US" dirty="0">
                <a:solidFill>
                  <a:srgbClr val="FF0000"/>
                </a:solidFill>
              </a:rPr>
              <a:t> ON </a:t>
            </a:r>
            <a:r>
              <a:rPr lang="en-US" dirty="0" err="1">
                <a:solidFill>
                  <a:srgbClr val="FF0000"/>
                </a:solidFill>
              </a:rPr>
              <a:t>bear_keepers.id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 err="1">
                <a:solidFill>
                  <a:srgbClr val="FF0000"/>
                </a:solidFill>
              </a:rPr>
              <a:t>bear_keeps.kid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JOIN cages AS </a:t>
            </a:r>
            <a:r>
              <a:rPr lang="en-US" dirty="0" err="1">
                <a:solidFill>
                  <a:srgbClr val="FF0000"/>
                </a:solidFill>
              </a:rPr>
              <a:t>bear_cages</a:t>
            </a:r>
            <a:r>
              <a:rPr lang="en-US" dirty="0">
                <a:solidFill>
                  <a:srgbClr val="FF0000"/>
                </a:solidFill>
              </a:rPr>
              <a:t> ON </a:t>
            </a:r>
            <a:r>
              <a:rPr lang="en-US" dirty="0" err="1">
                <a:solidFill>
                  <a:srgbClr val="FF0000"/>
                </a:solidFill>
              </a:rPr>
              <a:t>bear_keeps.cageno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 err="1">
                <a:solidFill>
                  <a:srgbClr val="FF0000"/>
                </a:solidFill>
              </a:rPr>
              <a:t>bear_cages.no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JOIN animals AS </a:t>
            </a:r>
            <a:r>
              <a:rPr lang="en-US" dirty="0" err="1">
                <a:solidFill>
                  <a:srgbClr val="FF0000"/>
                </a:solidFill>
              </a:rPr>
              <a:t>bear_animals</a:t>
            </a:r>
            <a:r>
              <a:rPr lang="en-US" dirty="0">
                <a:solidFill>
                  <a:srgbClr val="FF0000"/>
                </a:solidFill>
              </a:rPr>
              <a:t> ON </a:t>
            </a:r>
            <a:r>
              <a:rPr lang="en-US" dirty="0" err="1">
                <a:solidFill>
                  <a:srgbClr val="FF0000"/>
                </a:solidFill>
              </a:rPr>
              <a:t>bear_animals.acageno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 err="1">
                <a:solidFill>
                  <a:srgbClr val="FF0000"/>
                </a:solidFill>
              </a:rPr>
              <a:t>bear_cages.no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JOIN keepers AS </a:t>
            </a:r>
            <a:r>
              <a:rPr lang="en-US" dirty="0" err="1"/>
              <a:t>giraffe_keepers</a:t>
            </a:r>
            <a:r>
              <a:rPr lang="en-US" dirty="0"/>
              <a:t> </a:t>
            </a:r>
          </a:p>
          <a:p>
            <a:r>
              <a:rPr lang="en-US" dirty="0"/>
              <a:t>JOIN keeps AS </a:t>
            </a:r>
            <a:r>
              <a:rPr lang="en-US" dirty="0" err="1"/>
              <a:t>giraffe_keeps</a:t>
            </a:r>
            <a:r>
              <a:rPr lang="en-US" dirty="0"/>
              <a:t> ON </a:t>
            </a:r>
            <a:r>
              <a:rPr lang="en-US" dirty="0" err="1"/>
              <a:t>giraffe_keepers.id</a:t>
            </a:r>
            <a:r>
              <a:rPr lang="en-US" dirty="0"/>
              <a:t> = </a:t>
            </a:r>
            <a:r>
              <a:rPr lang="en-US" dirty="0" err="1"/>
              <a:t>giraffe_keeps.kid</a:t>
            </a:r>
            <a:endParaRPr lang="en-US" dirty="0"/>
          </a:p>
          <a:p>
            <a:r>
              <a:rPr lang="en-US" dirty="0"/>
              <a:t>JOIN cages AS </a:t>
            </a:r>
            <a:r>
              <a:rPr lang="en-US" dirty="0" err="1"/>
              <a:t>giraffe_cages</a:t>
            </a:r>
            <a:r>
              <a:rPr lang="en-US" dirty="0"/>
              <a:t> ON </a:t>
            </a:r>
            <a:r>
              <a:rPr lang="en-US" dirty="0" err="1"/>
              <a:t>giraffe_keeps.cageno</a:t>
            </a:r>
            <a:r>
              <a:rPr lang="en-US" dirty="0"/>
              <a:t> = </a:t>
            </a:r>
            <a:r>
              <a:rPr lang="en-US" dirty="0" err="1"/>
              <a:t>giraffe_cages.no</a:t>
            </a:r>
            <a:endParaRPr lang="en-US" dirty="0"/>
          </a:p>
          <a:p>
            <a:r>
              <a:rPr lang="en-US" dirty="0"/>
              <a:t>JOIN animals AS </a:t>
            </a:r>
            <a:r>
              <a:rPr lang="en-US" dirty="0" err="1"/>
              <a:t>giraffe_animals</a:t>
            </a:r>
            <a:r>
              <a:rPr lang="en-US" dirty="0"/>
              <a:t> ON </a:t>
            </a:r>
            <a:r>
              <a:rPr lang="en-US" dirty="0" err="1"/>
              <a:t>giraffe_animals.acageno</a:t>
            </a:r>
            <a:r>
              <a:rPr lang="en-US" dirty="0"/>
              <a:t> = </a:t>
            </a:r>
            <a:r>
              <a:rPr lang="en-US" dirty="0" err="1"/>
              <a:t>giraffe_cages.no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WHERE </a:t>
            </a:r>
            <a:r>
              <a:rPr lang="en-US" dirty="0" err="1">
                <a:solidFill>
                  <a:srgbClr val="FF0000"/>
                </a:solidFill>
              </a:rPr>
              <a:t>bear_animals.species</a:t>
            </a:r>
            <a:r>
              <a:rPr lang="en-US" dirty="0">
                <a:solidFill>
                  <a:srgbClr val="FF0000"/>
                </a:solidFill>
              </a:rPr>
              <a:t> = 'Bear'</a:t>
            </a:r>
          </a:p>
          <a:p>
            <a:r>
              <a:rPr lang="en-US" dirty="0"/>
              <a:t>AND </a:t>
            </a:r>
            <a:r>
              <a:rPr lang="en-US" dirty="0" err="1"/>
              <a:t>giraffe_animals.species</a:t>
            </a:r>
            <a:r>
              <a:rPr lang="en-US" dirty="0"/>
              <a:t> = 'Giraffe'</a:t>
            </a:r>
          </a:p>
          <a:p>
            <a:r>
              <a:rPr lang="en-US" dirty="0"/>
              <a:t>AND </a:t>
            </a:r>
            <a:r>
              <a:rPr lang="en-US" dirty="0" err="1"/>
              <a:t>giraffe_keepers.id</a:t>
            </a:r>
            <a:r>
              <a:rPr lang="en-US" dirty="0"/>
              <a:t> = </a:t>
            </a:r>
            <a:r>
              <a:rPr lang="en-US" dirty="0" err="1"/>
              <a:t>bear_keepers.id</a:t>
            </a:r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74C8C4E-C1A1-EC00-10BA-2CF243A275F5}"/>
              </a:ext>
            </a:extLst>
          </p:cNvPr>
          <p:cNvGrpSpPr/>
          <p:nvPr/>
        </p:nvGrpSpPr>
        <p:grpSpPr>
          <a:xfrm>
            <a:off x="4282853" y="2223404"/>
            <a:ext cx="2061394" cy="1017692"/>
            <a:chOff x="8476434" y="221456"/>
            <a:chExt cx="2748525" cy="1356923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BE2EA47-B043-75CB-E8E6-12CB4D914C2D}"/>
                </a:ext>
              </a:extLst>
            </p:cNvPr>
            <p:cNvGrpSpPr/>
            <p:nvPr/>
          </p:nvGrpSpPr>
          <p:grpSpPr>
            <a:xfrm>
              <a:off x="8476434" y="221456"/>
              <a:ext cx="2748525" cy="1356923"/>
              <a:chOff x="5705076" y="294476"/>
              <a:chExt cx="6431330" cy="3471779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4AAEE25E-73B5-7148-8601-DAC21321321E}"/>
                  </a:ext>
                </a:extLst>
              </p:cNvPr>
              <p:cNvGrpSpPr/>
              <p:nvPr/>
            </p:nvGrpSpPr>
            <p:grpSpPr>
              <a:xfrm>
                <a:off x="5705076" y="942038"/>
                <a:ext cx="3956792" cy="2784067"/>
                <a:chOff x="7774734" y="1126047"/>
                <a:chExt cx="3956792" cy="2784067"/>
              </a:xfrm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C4DE3A7-BDAE-1147-9976-7E883E83F77A}"/>
                    </a:ext>
                  </a:extLst>
                </p:cNvPr>
                <p:cNvSpPr/>
                <p:nvPr/>
              </p:nvSpPr>
              <p:spPr>
                <a:xfrm>
                  <a:off x="7774734" y="3328484"/>
                  <a:ext cx="1062751" cy="56429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50" dirty="0"/>
                    <a:t>Keepers</a:t>
                  </a:r>
                </a:p>
              </p:txBody>
            </p: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0AF09B91-7AA6-B241-A32F-C6A01427E47B}"/>
                    </a:ext>
                  </a:extLst>
                </p:cNvPr>
                <p:cNvSpPr/>
                <p:nvPr/>
              </p:nvSpPr>
              <p:spPr>
                <a:xfrm>
                  <a:off x="9180783" y="3328484"/>
                  <a:ext cx="1062752" cy="56429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50" dirty="0"/>
                    <a:t>Keeps</a:t>
                  </a:r>
                </a:p>
              </p:txBody>
            </p:sp>
            <p:cxnSp>
              <p:nvCxnSpPr>
                <p:cNvPr id="7" name="Straight Arrow Connector 6">
                  <a:extLst>
                    <a:ext uri="{FF2B5EF4-FFF2-40B4-BE49-F238E27FC236}">
                      <a16:creationId xmlns:a16="http://schemas.microsoft.com/office/drawing/2014/main" id="{06DB85A6-DB26-6D45-92DF-7930456CB0A0}"/>
                    </a:ext>
                  </a:extLst>
                </p:cNvPr>
                <p:cNvCxnSpPr>
                  <a:cxnSpLocks/>
                  <a:stCxn id="6" idx="3"/>
                  <a:endCxn id="8" idx="2"/>
                </p:cNvCxnSpPr>
                <p:nvPr/>
              </p:nvCxnSpPr>
              <p:spPr>
                <a:xfrm flipH="1" flipV="1">
                  <a:off x="9935460" y="2456496"/>
                  <a:ext cx="308074" cy="115413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743E202-9CA4-C647-8755-01525E66634B}"/>
                    </a:ext>
                  </a:extLst>
                </p:cNvPr>
                <p:cNvSpPr txBox="1"/>
                <p:nvPr/>
              </p:nvSpPr>
              <p:spPr>
                <a:xfrm>
                  <a:off x="9612298" y="1590280"/>
                  <a:ext cx="646320" cy="86621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050" dirty="0"/>
                    <a:t>⨝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7C90D14-7D8F-4B49-A990-EBFB11077ECC}"/>
                    </a:ext>
                  </a:extLst>
                </p:cNvPr>
                <p:cNvSpPr txBox="1"/>
                <p:nvPr/>
              </p:nvSpPr>
              <p:spPr>
                <a:xfrm>
                  <a:off x="10783266" y="1126047"/>
                  <a:ext cx="904101" cy="86621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050" dirty="0"/>
                    <a:t>⨝</a:t>
                  </a:r>
                </a:p>
              </p:txBody>
            </p:sp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79EB1D07-E682-9C4E-8FA1-4B6685290407}"/>
                    </a:ext>
                  </a:extLst>
                </p:cNvPr>
                <p:cNvCxnSpPr>
                  <a:cxnSpLocks/>
                  <a:stCxn id="11" idx="0"/>
                </p:cNvCxnSpPr>
                <p:nvPr/>
              </p:nvCxnSpPr>
              <p:spPr>
                <a:xfrm flipH="1" flipV="1">
                  <a:off x="11120753" y="1665600"/>
                  <a:ext cx="79397" cy="168022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DAC243FC-E11B-0645-AE95-5BD2A0DE0EBF}"/>
                    </a:ext>
                  </a:extLst>
                </p:cNvPr>
                <p:cNvSpPr/>
                <p:nvPr/>
              </p:nvSpPr>
              <p:spPr>
                <a:xfrm>
                  <a:off x="10668774" y="3345822"/>
                  <a:ext cx="1062752" cy="56429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50" dirty="0"/>
                    <a:t>Cages</a:t>
                  </a:r>
                </a:p>
              </p:txBody>
            </p:sp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55FC9CF0-86DF-9F42-A521-DD765A6CACAE}"/>
                    </a:ext>
                  </a:extLst>
                </p:cNvPr>
                <p:cNvCxnSpPr>
                  <a:cxnSpLocks/>
                  <a:stCxn id="8" idx="3"/>
                  <a:endCxn id="9" idx="1"/>
                </p:cNvCxnSpPr>
                <p:nvPr/>
              </p:nvCxnSpPr>
              <p:spPr>
                <a:xfrm flipV="1">
                  <a:off x="10258618" y="1559155"/>
                  <a:ext cx="524647" cy="46423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536641E4-D9EC-4743-A101-B0B353C96D18}"/>
                    </a:ext>
                  </a:extLst>
                </p:cNvPr>
                <p:cNvCxnSpPr>
                  <a:cxnSpLocks/>
                  <a:stCxn id="5" idx="0"/>
                </p:cNvCxnSpPr>
                <p:nvPr/>
              </p:nvCxnSpPr>
              <p:spPr>
                <a:xfrm flipV="1">
                  <a:off x="8306109" y="2377749"/>
                  <a:ext cx="1286051" cy="95073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1CDD4451-8026-3C45-9484-26DBD718C64C}"/>
                  </a:ext>
                </a:extLst>
              </p:cNvPr>
              <p:cNvGrpSpPr/>
              <p:nvPr/>
            </p:nvGrpSpPr>
            <p:grpSpPr>
              <a:xfrm>
                <a:off x="9342314" y="294476"/>
                <a:ext cx="1883692" cy="3471779"/>
                <a:chOff x="7728052" y="684363"/>
                <a:chExt cx="1883692" cy="3471779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43618D6-6C2D-9F45-828E-200D188E007B}"/>
                    </a:ext>
                  </a:extLst>
                </p:cNvPr>
                <p:cNvSpPr/>
                <p:nvPr/>
              </p:nvSpPr>
              <p:spPr>
                <a:xfrm>
                  <a:off x="8548994" y="3591850"/>
                  <a:ext cx="1062750" cy="56429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50" dirty="0"/>
                    <a:t>Animals</a:t>
                  </a:r>
                </a:p>
              </p:txBody>
            </p: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5F744A3F-6630-494A-BCE5-A7F5FAE1CF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659908" y="1225988"/>
                  <a:ext cx="275866" cy="94244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CFCAFA21-8697-D44F-B463-F1AD16AE8D1A}"/>
                    </a:ext>
                  </a:extLst>
                </p:cNvPr>
                <p:cNvGrpSpPr/>
                <p:nvPr/>
              </p:nvGrpSpPr>
              <p:grpSpPr>
                <a:xfrm>
                  <a:off x="7728052" y="684363"/>
                  <a:ext cx="1105563" cy="866214"/>
                  <a:chOff x="7728052" y="971610"/>
                  <a:chExt cx="1105563" cy="866214"/>
                </a:xfrm>
              </p:grpSpPr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5DF2CEA0-9376-594C-BDCD-BE16D3C8A5AC}"/>
                      </a:ext>
                    </a:extLst>
                  </p:cNvPr>
                  <p:cNvSpPr txBox="1"/>
                  <p:nvPr/>
                </p:nvSpPr>
                <p:spPr>
                  <a:xfrm>
                    <a:off x="8307064" y="971610"/>
                    <a:ext cx="526551" cy="86621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050" dirty="0"/>
                      <a:t>⨝</a:t>
                    </a:r>
                  </a:p>
                </p:txBody>
              </p:sp>
              <p:cxnSp>
                <p:nvCxnSpPr>
                  <p:cNvPr id="26" name="Straight Arrow Connector 25">
                    <a:extLst>
                      <a:ext uri="{FF2B5EF4-FFF2-40B4-BE49-F238E27FC236}">
                        <a16:creationId xmlns:a16="http://schemas.microsoft.com/office/drawing/2014/main" id="{1DD96DAE-1314-454A-9E31-DCD7BB9BD5D0}"/>
                      </a:ext>
                    </a:extLst>
                  </p:cNvPr>
                  <p:cNvCxnSpPr>
                    <a:cxnSpLocks/>
                    <a:endCxn id="25" idx="1"/>
                  </p:cNvCxnSpPr>
                  <p:nvPr/>
                </p:nvCxnSpPr>
                <p:spPr>
                  <a:xfrm flipV="1">
                    <a:off x="7728052" y="1404717"/>
                    <a:ext cx="579012" cy="41411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BF078DE-896D-9CE1-3F8D-B15FEBF12405}"/>
                  </a:ext>
                </a:extLst>
              </p:cNvPr>
              <p:cNvSpPr txBox="1"/>
              <p:nvPr/>
            </p:nvSpPr>
            <p:spPr>
              <a:xfrm>
                <a:off x="9784842" y="1736840"/>
                <a:ext cx="2351564" cy="787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900" dirty="0"/>
                  <a:t>𝛔</a:t>
                </a:r>
                <a:r>
                  <a:rPr lang="en-US" sz="900" baseline="-25000" dirty="0"/>
                  <a:t>(species=‘Bear’)</a:t>
                </a:r>
              </a:p>
            </p:txBody>
          </p:sp>
        </p:grp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9DA5FC38-4A55-F484-EBED-F7FE81963353}"/>
                </a:ext>
              </a:extLst>
            </p:cNvPr>
            <p:cNvCxnSpPr>
              <a:cxnSpLocks/>
              <a:stCxn id="15" idx="0"/>
            </p:cNvCxnSpPr>
            <p:nvPr/>
          </p:nvCxnSpPr>
          <p:spPr>
            <a:xfrm flipV="1">
              <a:off x="10608795" y="1003116"/>
              <a:ext cx="0" cy="3547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5774ABEF-15E7-EDD9-962A-8310E337BA91}"/>
              </a:ext>
            </a:extLst>
          </p:cNvPr>
          <p:cNvSpPr txBox="1"/>
          <p:nvPr/>
        </p:nvSpPr>
        <p:spPr>
          <a:xfrm>
            <a:off x="4952929" y="3304629"/>
            <a:ext cx="6258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Bears</a:t>
            </a:r>
          </a:p>
        </p:txBody>
      </p:sp>
    </p:spTree>
    <p:extLst>
      <p:ext uri="{BB962C8B-B14F-4D97-AF65-F5344CB8AC3E}">
        <p14:creationId xmlns:p14="http://schemas.microsoft.com/office/powerpoint/2010/main" val="334157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6A3-130C-BB40-878B-788CF7F3E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Joins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93231-D4D5-504D-8505-F3230C981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131" y="1879716"/>
            <a:ext cx="4516473" cy="3263504"/>
          </a:xfrm>
        </p:spPr>
        <p:txBody>
          <a:bodyPr>
            <a:normAutofit/>
          </a:bodyPr>
          <a:lstStyle/>
          <a:p>
            <a:r>
              <a:rPr lang="en-US" sz="2000" dirty="0"/>
              <a:t>Keepers who keep bears and giraffes</a:t>
            </a:r>
          </a:p>
          <a:p>
            <a:r>
              <a:rPr lang="en-US" sz="2000" dirty="0"/>
              <a:t>Need to build two tables, Bear keepers and Giraffe keepers, and intersect them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D76DB7-9261-E6FE-75B0-168DD8C26C54}"/>
              </a:ext>
            </a:extLst>
          </p:cNvPr>
          <p:cNvSpPr txBox="1"/>
          <p:nvPr/>
        </p:nvSpPr>
        <p:spPr>
          <a:xfrm>
            <a:off x="186112" y="3277717"/>
            <a:ext cx="763480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SELECT </a:t>
            </a:r>
            <a:r>
              <a:rPr lang="en-US" dirty="0" err="1"/>
              <a:t>bear_keepers.name</a:t>
            </a:r>
            <a:endParaRPr lang="en-US" dirty="0"/>
          </a:p>
          <a:p>
            <a:r>
              <a:rPr lang="en-US" dirty="0"/>
              <a:t>FROM keepers AS </a:t>
            </a:r>
            <a:r>
              <a:rPr lang="en-US" dirty="0" err="1"/>
              <a:t>bear_keepers</a:t>
            </a:r>
            <a:r>
              <a:rPr lang="en-US" dirty="0"/>
              <a:t> </a:t>
            </a:r>
          </a:p>
          <a:p>
            <a:r>
              <a:rPr lang="en-US" dirty="0"/>
              <a:t>JOIN keeps AS </a:t>
            </a:r>
            <a:r>
              <a:rPr lang="en-US" dirty="0" err="1"/>
              <a:t>bear_keeps</a:t>
            </a:r>
            <a:r>
              <a:rPr lang="en-US" dirty="0"/>
              <a:t> ON </a:t>
            </a:r>
            <a:r>
              <a:rPr lang="en-US" dirty="0" err="1"/>
              <a:t>bear_keepers.id</a:t>
            </a:r>
            <a:r>
              <a:rPr lang="en-US" dirty="0"/>
              <a:t> = </a:t>
            </a:r>
            <a:r>
              <a:rPr lang="en-US" dirty="0" err="1"/>
              <a:t>bear_keeps.kid</a:t>
            </a:r>
            <a:endParaRPr lang="en-US" dirty="0"/>
          </a:p>
          <a:p>
            <a:r>
              <a:rPr lang="en-US" dirty="0"/>
              <a:t>JOIN cages AS </a:t>
            </a:r>
            <a:r>
              <a:rPr lang="en-US" dirty="0" err="1"/>
              <a:t>bear_cages</a:t>
            </a:r>
            <a:r>
              <a:rPr lang="en-US" dirty="0"/>
              <a:t> ON </a:t>
            </a:r>
            <a:r>
              <a:rPr lang="en-US" dirty="0" err="1"/>
              <a:t>bear_keeps.cageno</a:t>
            </a:r>
            <a:r>
              <a:rPr lang="en-US" dirty="0"/>
              <a:t> = </a:t>
            </a:r>
            <a:r>
              <a:rPr lang="en-US" dirty="0" err="1"/>
              <a:t>bear_cages.no</a:t>
            </a:r>
            <a:endParaRPr lang="en-US" dirty="0"/>
          </a:p>
          <a:p>
            <a:r>
              <a:rPr lang="en-US" dirty="0"/>
              <a:t>JOIN animals AS </a:t>
            </a:r>
            <a:r>
              <a:rPr lang="en-US" dirty="0" err="1"/>
              <a:t>bear_animals</a:t>
            </a:r>
            <a:r>
              <a:rPr lang="en-US" dirty="0"/>
              <a:t> ON </a:t>
            </a:r>
            <a:r>
              <a:rPr lang="en-US" dirty="0" err="1"/>
              <a:t>bear_animals.acageno</a:t>
            </a:r>
            <a:r>
              <a:rPr lang="en-US" dirty="0"/>
              <a:t> = </a:t>
            </a:r>
            <a:r>
              <a:rPr lang="en-US" dirty="0" err="1"/>
              <a:t>bear_cages.no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JOIN keepers AS </a:t>
            </a:r>
            <a:r>
              <a:rPr lang="en-US" dirty="0" err="1">
                <a:solidFill>
                  <a:srgbClr val="FF0000"/>
                </a:solidFill>
              </a:rPr>
              <a:t>giraffe_keepers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JOIN keeps AS </a:t>
            </a:r>
            <a:r>
              <a:rPr lang="en-US" dirty="0" err="1">
                <a:solidFill>
                  <a:srgbClr val="FF0000"/>
                </a:solidFill>
              </a:rPr>
              <a:t>giraffe_keeps</a:t>
            </a:r>
            <a:r>
              <a:rPr lang="en-US" dirty="0">
                <a:solidFill>
                  <a:srgbClr val="FF0000"/>
                </a:solidFill>
              </a:rPr>
              <a:t> ON </a:t>
            </a:r>
            <a:r>
              <a:rPr lang="en-US" dirty="0" err="1">
                <a:solidFill>
                  <a:srgbClr val="FF0000"/>
                </a:solidFill>
              </a:rPr>
              <a:t>giraffe_keepers.id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 err="1">
                <a:solidFill>
                  <a:srgbClr val="FF0000"/>
                </a:solidFill>
              </a:rPr>
              <a:t>giraffe_keeps.kid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JOIN cages AS </a:t>
            </a:r>
            <a:r>
              <a:rPr lang="en-US" dirty="0" err="1">
                <a:solidFill>
                  <a:srgbClr val="FF0000"/>
                </a:solidFill>
              </a:rPr>
              <a:t>giraffe_cages</a:t>
            </a:r>
            <a:r>
              <a:rPr lang="en-US" dirty="0">
                <a:solidFill>
                  <a:srgbClr val="FF0000"/>
                </a:solidFill>
              </a:rPr>
              <a:t> ON </a:t>
            </a:r>
            <a:r>
              <a:rPr lang="en-US" dirty="0" err="1">
                <a:solidFill>
                  <a:srgbClr val="FF0000"/>
                </a:solidFill>
              </a:rPr>
              <a:t>giraffe_keeps.cageno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 err="1">
                <a:solidFill>
                  <a:srgbClr val="FF0000"/>
                </a:solidFill>
              </a:rPr>
              <a:t>giraffe_cages.no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JOIN animals AS </a:t>
            </a:r>
            <a:r>
              <a:rPr lang="en-US" dirty="0" err="1">
                <a:solidFill>
                  <a:srgbClr val="FF0000"/>
                </a:solidFill>
              </a:rPr>
              <a:t>giraffe_animals</a:t>
            </a:r>
            <a:r>
              <a:rPr lang="en-US" dirty="0">
                <a:solidFill>
                  <a:srgbClr val="FF0000"/>
                </a:solidFill>
              </a:rPr>
              <a:t> ON </a:t>
            </a:r>
            <a:r>
              <a:rPr lang="en-US" dirty="0" err="1">
                <a:solidFill>
                  <a:srgbClr val="FF0000"/>
                </a:solidFill>
              </a:rPr>
              <a:t>giraffe_animals.acageno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 err="1">
                <a:solidFill>
                  <a:srgbClr val="FF0000"/>
                </a:solidFill>
              </a:rPr>
              <a:t>giraffe_cages.no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WHERE </a:t>
            </a:r>
            <a:r>
              <a:rPr lang="en-US" dirty="0" err="1"/>
              <a:t>bear_animals.species</a:t>
            </a:r>
            <a:r>
              <a:rPr lang="en-US" dirty="0"/>
              <a:t> = 'Bear'</a:t>
            </a:r>
          </a:p>
          <a:p>
            <a:r>
              <a:rPr lang="en-US" dirty="0">
                <a:solidFill>
                  <a:srgbClr val="FF0000"/>
                </a:solidFill>
              </a:rPr>
              <a:t>AND </a:t>
            </a:r>
            <a:r>
              <a:rPr lang="en-US" dirty="0" err="1">
                <a:solidFill>
                  <a:srgbClr val="FF0000"/>
                </a:solidFill>
              </a:rPr>
              <a:t>giraffe_animals.species</a:t>
            </a:r>
            <a:r>
              <a:rPr lang="en-US" dirty="0">
                <a:solidFill>
                  <a:srgbClr val="FF0000"/>
                </a:solidFill>
              </a:rPr>
              <a:t> = 'Giraffe'</a:t>
            </a:r>
          </a:p>
          <a:p>
            <a:r>
              <a:rPr lang="en-US" dirty="0"/>
              <a:t>AND </a:t>
            </a:r>
            <a:r>
              <a:rPr lang="en-US" dirty="0" err="1"/>
              <a:t>giraffe_keepers.id</a:t>
            </a:r>
            <a:r>
              <a:rPr lang="en-US" dirty="0"/>
              <a:t> = </a:t>
            </a:r>
            <a:r>
              <a:rPr lang="en-US" dirty="0" err="1"/>
              <a:t>bear_keepers.id</a:t>
            </a:r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74C8C4E-C1A1-EC00-10BA-2CF243A275F5}"/>
              </a:ext>
            </a:extLst>
          </p:cNvPr>
          <p:cNvGrpSpPr/>
          <p:nvPr/>
        </p:nvGrpSpPr>
        <p:grpSpPr>
          <a:xfrm>
            <a:off x="4282853" y="2223404"/>
            <a:ext cx="2061394" cy="1017692"/>
            <a:chOff x="8476434" y="221456"/>
            <a:chExt cx="2748525" cy="1356923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BE2EA47-B043-75CB-E8E6-12CB4D914C2D}"/>
                </a:ext>
              </a:extLst>
            </p:cNvPr>
            <p:cNvGrpSpPr/>
            <p:nvPr/>
          </p:nvGrpSpPr>
          <p:grpSpPr>
            <a:xfrm>
              <a:off x="8476434" y="221456"/>
              <a:ext cx="2748525" cy="1356923"/>
              <a:chOff x="5705076" y="294476"/>
              <a:chExt cx="6431330" cy="3471779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4AAEE25E-73B5-7148-8601-DAC21321321E}"/>
                  </a:ext>
                </a:extLst>
              </p:cNvPr>
              <p:cNvGrpSpPr/>
              <p:nvPr/>
            </p:nvGrpSpPr>
            <p:grpSpPr>
              <a:xfrm>
                <a:off x="5705076" y="942038"/>
                <a:ext cx="3956792" cy="2784067"/>
                <a:chOff x="7774734" y="1126047"/>
                <a:chExt cx="3956792" cy="2784067"/>
              </a:xfrm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C4DE3A7-BDAE-1147-9976-7E883E83F77A}"/>
                    </a:ext>
                  </a:extLst>
                </p:cNvPr>
                <p:cNvSpPr/>
                <p:nvPr/>
              </p:nvSpPr>
              <p:spPr>
                <a:xfrm>
                  <a:off x="7774734" y="3328484"/>
                  <a:ext cx="1062751" cy="56429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50" dirty="0"/>
                    <a:t>Keepers</a:t>
                  </a:r>
                </a:p>
              </p:txBody>
            </p: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0AF09B91-7AA6-B241-A32F-C6A01427E47B}"/>
                    </a:ext>
                  </a:extLst>
                </p:cNvPr>
                <p:cNvSpPr/>
                <p:nvPr/>
              </p:nvSpPr>
              <p:spPr>
                <a:xfrm>
                  <a:off x="9180783" y="3328484"/>
                  <a:ext cx="1062752" cy="56429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50" dirty="0"/>
                    <a:t>Keeps</a:t>
                  </a:r>
                </a:p>
              </p:txBody>
            </p:sp>
            <p:cxnSp>
              <p:nvCxnSpPr>
                <p:cNvPr id="7" name="Straight Arrow Connector 6">
                  <a:extLst>
                    <a:ext uri="{FF2B5EF4-FFF2-40B4-BE49-F238E27FC236}">
                      <a16:creationId xmlns:a16="http://schemas.microsoft.com/office/drawing/2014/main" id="{06DB85A6-DB26-6D45-92DF-7930456CB0A0}"/>
                    </a:ext>
                  </a:extLst>
                </p:cNvPr>
                <p:cNvCxnSpPr>
                  <a:cxnSpLocks/>
                  <a:stCxn id="6" idx="3"/>
                  <a:endCxn id="8" idx="2"/>
                </p:cNvCxnSpPr>
                <p:nvPr/>
              </p:nvCxnSpPr>
              <p:spPr>
                <a:xfrm flipH="1" flipV="1">
                  <a:off x="9935460" y="2456496"/>
                  <a:ext cx="308074" cy="115413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743E202-9CA4-C647-8755-01525E66634B}"/>
                    </a:ext>
                  </a:extLst>
                </p:cNvPr>
                <p:cNvSpPr txBox="1"/>
                <p:nvPr/>
              </p:nvSpPr>
              <p:spPr>
                <a:xfrm>
                  <a:off x="9612298" y="1590280"/>
                  <a:ext cx="646320" cy="86621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050" dirty="0"/>
                    <a:t>⨝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7C90D14-7D8F-4B49-A990-EBFB11077ECC}"/>
                    </a:ext>
                  </a:extLst>
                </p:cNvPr>
                <p:cNvSpPr txBox="1"/>
                <p:nvPr/>
              </p:nvSpPr>
              <p:spPr>
                <a:xfrm>
                  <a:off x="10783266" y="1126047"/>
                  <a:ext cx="904101" cy="86621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050" dirty="0"/>
                    <a:t>⨝</a:t>
                  </a:r>
                </a:p>
              </p:txBody>
            </p:sp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79EB1D07-E682-9C4E-8FA1-4B6685290407}"/>
                    </a:ext>
                  </a:extLst>
                </p:cNvPr>
                <p:cNvCxnSpPr>
                  <a:cxnSpLocks/>
                  <a:stCxn id="11" idx="0"/>
                </p:cNvCxnSpPr>
                <p:nvPr/>
              </p:nvCxnSpPr>
              <p:spPr>
                <a:xfrm flipH="1" flipV="1">
                  <a:off x="11120753" y="1665600"/>
                  <a:ext cx="79397" cy="168022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DAC243FC-E11B-0645-AE95-5BD2A0DE0EBF}"/>
                    </a:ext>
                  </a:extLst>
                </p:cNvPr>
                <p:cNvSpPr/>
                <p:nvPr/>
              </p:nvSpPr>
              <p:spPr>
                <a:xfrm>
                  <a:off x="10668774" y="3345822"/>
                  <a:ext cx="1062752" cy="56429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50" dirty="0"/>
                    <a:t>Cages</a:t>
                  </a:r>
                </a:p>
              </p:txBody>
            </p:sp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55FC9CF0-86DF-9F42-A521-DD765A6CACAE}"/>
                    </a:ext>
                  </a:extLst>
                </p:cNvPr>
                <p:cNvCxnSpPr>
                  <a:cxnSpLocks/>
                  <a:stCxn id="8" idx="3"/>
                  <a:endCxn id="9" idx="1"/>
                </p:cNvCxnSpPr>
                <p:nvPr/>
              </p:nvCxnSpPr>
              <p:spPr>
                <a:xfrm flipV="1">
                  <a:off x="10258618" y="1559155"/>
                  <a:ext cx="524647" cy="46423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536641E4-D9EC-4743-A101-B0B353C96D18}"/>
                    </a:ext>
                  </a:extLst>
                </p:cNvPr>
                <p:cNvCxnSpPr>
                  <a:cxnSpLocks/>
                  <a:stCxn id="5" idx="0"/>
                </p:cNvCxnSpPr>
                <p:nvPr/>
              </p:nvCxnSpPr>
              <p:spPr>
                <a:xfrm flipV="1">
                  <a:off x="8306109" y="2377749"/>
                  <a:ext cx="1286051" cy="95073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1CDD4451-8026-3C45-9484-26DBD718C64C}"/>
                  </a:ext>
                </a:extLst>
              </p:cNvPr>
              <p:cNvGrpSpPr/>
              <p:nvPr/>
            </p:nvGrpSpPr>
            <p:grpSpPr>
              <a:xfrm>
                <a:off x="9342314" y="294476"/>
                <a:ext cx="1883692" cy="3471779"/>
                <a:chOff x="7728052" y="684363"/>
                <a:chExt cx="1883692" cy="3471779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43618D6-6C2D-9F45-828E-200D188E007B}"/>
                    </a:ext>
                  </a:extLst>
                </p:cNvPr>
                <p:cNvSpPr/>
                <p:nvPr/>
              </p:nvSpPr>
              <p:spPr>
                <a:xfrm>
                  <a:off x="8548994" y="3591850"/>
                  <a:ext cx="1062750" cy="56429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50" dirty="0"/>
                    <a:t>Animals</a:t>
                  </a:r>
                </a:p>
              </p:txBody>
            </p: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5F744A3F-6630-494A-BCE5-A7F5FAE1CF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659908" y="1225988"/>
                  <a:ext cx="275866" cy="94244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CFCAFA21-8697-D44F-B463-F1AD16AE8D1A}"/>
                    </a:ext>
                  </a:extLst>
                </p:cNvPr>
                <p:cNvGrpSpPr/>
                <p:nvPr/>
              </p:nvGrpSpPr>
              <p:grpSpPr>
                <a:xfrm>
                  <a:off x="7728052" y="684363"/>
                  <a:ext cx="1105563" cy="866214"/>
                  <a:chOff x="7728052" y="971610"/>
                  <a:chExt cx="1105563" cy="866214"/>
                </a:xfrm>
              </p:grpSpPr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5DF2CEA0-9376-594C-BDCD-BE16D3C8A5AC}"/>
                      </a:ext>
                    </a:extLst>
                  </p:cNvPr>
                  <p:cNvSpPr txBox="1"/>
                  <p:nvPr/>
                </p:nvSpPr>
                <p:spPr>
                  <a:xfrm>
                    <a:off x="8307064" y="971610"/>
                    <a:ext cx="526551" cy="86621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050" dirty="0"/>
                      <a:t>⨝</a:t>
                    </a:r>
                  </a:p>
                </p:txBody>
              </p:sp>
              <p:cxnSp>
                <p:nvCxnSpPr>
                  <p:cNvPr id="26" name="Straight Arrow Connector 25">
                    <a:extLst>
                      <a:ext uri="{FF2B5EF4-FFF2-40B4-BE49-F238E27FC236}">
                        <a16:creationId xmlns:a16="http://schemas.microsoft.com/office/drawing/2014/main" id="{1DD96DAE-1314-454A-9E31-DCD7BB9BD5D0}"/>
                      </a:ext>
                    </a:extLst>
                  </p:cNvPr>
                  <p:cNvCxnSpPr>
                    <a:cxnSpLocks/>
                    <a:endCxn id="25" idx="1"/>
                  </p:cNvCxnSpPr>
                  <p:nvPr/>
                </p:nvCxnSpPr>
                <p:spPr>
                  <a:xfrm flipV="1">
                    <a:off x="7728052" y="1404717"/>
                    <a:ext cx="579012" cy="41411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BF078DE-896D-9CE1-3F8D-B15FEBF12405}"/>
                  </a:ext>
                </a:extLst>
              </p:cNvPr>
              <p:cNvSpPr txBox="1"/>
              <p:nvPr/>
            </p:nvSpPr>
            <p:spPr>
              <a:xfrm>
                <a:off x="9784842" y="1736840"/>
                <a:ext cx="2351564" cy="787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900" dirty="0"/>
                  <a:t>𝛔</a:t>
                </a:r>
                <a:r>
                  <a:rPr lang="en-US" sz="900" baseline="-25000" dirty="0"/>
                  <a:t>(species=‘Bear’)</a:t>
                </a:r>
              </a:p>
            </p:txBody>
          </p:sp>
        </p:grp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9DA5FC38-4A55-F484-EBED-F7FE81963353}"/>
                </a:ext>
              </a:extLst>
            </p:cNvPr>
            <p:cNvCxnSpPr>
              <a:cxnSpLocks/>
              <a:stCxn id="15" idx="0"/>
            </p:cNvCxnSpPr>
            <p:nvPr/>
          </p:nvCxnSpPr>
          <p:spPr>
            <a:xfrm flipV="1">
              <a:off x="10608795" y="1003116"/>
              <a:ext cx="0" cy="3547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5774ABEF-15E7-EDD9-962A-8310E337BA91}"/>
              </a:ext>
            </a:extLst>
          </p:cNvPr>
          <p:cNvSpPr txBox="1"/>
          <p:nvPr/>
        </p:nvSpPr>
        <p:spPr>
          <a:xfrm>
            <a:off x="4952929" y="3304629"/>
            <a:ext cx="6258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Bears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BCE84A5-47EC-9BAF-5A08-4A396BEB7472}"/>
              </a:ext>
            </a:extLst>
          </p:cNvPr>
          <p:cNvGrpSpPr/>
          <p:nvPr/>
        </p:nvGrpSpPr>
        <p:grpSpPr>
          <a:xfrm>
            <a:off x="6750726" y="2192645"/>
            <a:ext cx="1997803" cy="1401282"/>
            <a:chOff x="9000968" y="1780526"/>
            <a:chExt cx="2663737" cy="186837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18B2165-3CAC-C874-648C-2C02CBEBCD71}"/>
                </a:ext>
              </a:extLst>
            </p:cNvPr>
            <p:cNvGrpSpPr/>
            <p:nvPr/>
          </p:nvGrpSpPr>
          <p:grpSpPr>
            <a:xfrm flipH="1">
              <a:off x="9000968" y="1780526"/>
              <a:ext cx="2663737" cy="1356923"/>
              <a:chOff x="8476434" y="221456"/>
              <a:chExt cx="2663737" cy="1356923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D08C3FDC-7E9E-2803-ACD5-93E7B40AF8D3}"/>
                  </a:ext>
                </a:extLst>
              </p:cNvPr>
              <p:cNvGrpSpPr/>
              <p:nvPr/>
            </p:nvGrpSpPr>
            <p:grpSpPr>
              <a:xfrm>
                <a:off x="8476434" y="221456"/>
                <a:ext cx="2663737" cy="1356923"/>
                <a:chOff x="5705076" y="294477"/>
                <a:chExt cx="6232933" cy="3471778"/>
              </a:xfrm>
            </p:grpSpPr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5113F0C1-7E4C-2F85-6E57-BAB4C0A29FD9}"/>
                    </a:ext>
                  </a:extLst>
                </p:cNvPr>
                <p:cNvGrpSpPr/>
                <p:nvPr/>
              </p:nvGrpSpPr>
              <p:grpSpPr>
                <a:xfrm>
                  <a:off x="5705076" y="942038"/>
                  <a:ext cx="3956792" cy="2784067"/>
                  <a:chOff x="7774734" y="1126047"/>
                  <a:chExt cx="3956792" cy="2784067"/>
                </a:xfrm>
              </p:grpSpPr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7FB3001-A274-0CB3-0721-00CA88F557E7}"/>
                      </a:ext>
                    </a:extLst>
                  </p:cNvPr>
                  <p:cNvSpPr/>
                  <p:nvPr/>
                </p:nvSpPr>
                <p:spPr>
                  <a:xfrm>
                    <a:off x="7774734" y="3328484"/>
                    <a:ext cx="1062751" cy="56429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450" dirty="0"/>
                      <a:t>Keepers</a:t>
                    </a:r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4F0E5EF9-9D08-9B9C-D511-2FCB0B7D8699}"/>
                      </a:ext>
                    </a:extLst>
                  </p:cNvPr>
                  <p:cNvSpPr/>
                  <p:nvPr/>
                </p:nvSpPr>
                <p:spPr>
                  <a:xfrm>
                    <a:off x="9180783" y="3328484"/>
                    <a:ext cx="1062752" cy="56429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450" dirty="0"/>
                      <a:t>Keeps</a:t>
                    </a:r>
                  </a:p>
                </p:txBody>
              </p:sp>
              <p:cxnSp>
                <p:nvCxnSpPr>
                  <p:cNvPr id="57" name="Straight Arrow Connector 56">
                    <a:extLst>
                      <a:ext uri="{FF2B5EF4-FFF2-40B4-BE49-F238E27FC236}">
                        <a16:creationId xmlns:a16="http://schemas.microsoft.com/office/drawing/2014/main" id="{E2160BEE-496E-B431-398B-9BEF602F9073}"/>
                      </a:ext>
                    </a:extLst>
                  </p:cNvPr>
                  <p:cNvCxnSpPr>
                    <a:cxnSpLocks/>
                    <a:stCxn id="56" idx="3"/>
                    <a:endCxn id="58" idx="2"/>
                  </p:cNvCxnSpPr>
                  <p:nvPr/>
                </p:nvCxnSpPr>
                <p:spPr>
                  <a:xfrm flipH="1" flipV="1">
                    <a:off x="9935460" y="2456496"/>
                    <a:ext cx="308074" cy="1154133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F3F0D263-AB16-AB33-C82C-133472E46B79}"/>
                      </a:ext>
                    </a:extLst>
                  </p:cNvPr>
                  <p:cNvSpPr txBox="1"/>
                  <p:nvPr/>
                </p:nvSpPr>
                <p:spPr>
                  <a:xfrm>
                    <a:off x="9612298" y="1590280"/>
                    <a:ext cx="646320" cy="86621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050" dirty="0"/>
                      <a:t>⨝</a:t>
                    </a:r>
                  </a:p>
                </p:txBody>
              </p:sp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315012F1-FA8C-76F9-BB98-BE951538DA7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83266" y="1126047"/>
                    <a:ext cx="904101" cy="86621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050" dirty="0"/>
                      <a:t>⨝</a:t>
                    </a:r>
                  </a:p>
                </p:txBody>
              </p:sp>
              <p:cxnSp>
                <p:nvCxnSpPr>
                  <p:cNvPr id="61" name="Straight Arrow Connector 60">
                    <a:extLst>
                      <a:ext uri="{FF2B5EF4-FFF2-40B4-BE49-F238E27FC236}">
                        <a16:creationId xmlns:a16="http://schemas.microsoft.com/office/drawing/2014/main" id="{670C2003-4764-647D-832A-01CC9FA52893}"/>
                      </a:ext>
                    </a:extLst>
                  </p:cNvPr>
                  <p:cNvCxnSpPr>
                    <a:cxnSpLocks/>
                    <a:stCxn id="62" idx="0"/>
                  </p:cNvCxnSpPr>
                  <p:nvPr/>
                </p:nvCxnSpPr>
                <p:spPr>
                  <a:xfrm flipH="1" flipV="1">
                    <a:off x="11120753" y="1665600"/>
                    <a:ext cx="79397" cy="1680222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6D02B279-D1BF-5123-E49D-15F82F274D8E}"/>
                      </a:ext>
                    </a:extLst>
                  </p:cNvPr>
                  <p:cNvSpPr/>
                  <p:nvPr/>
                </p:nvSpPr>
                <p:spPr>
                  <a:xfrm>
                    <a:off x="10668774" y="3345822"/>
                    <a:ext cx="1062752" cy="56429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450" dirty="0"/>
                      <a:t>Cages</a:t>
                    </a:r>
                  </a:p>
                </p:txBody>
              </p:sp>
              <p:cxnSp>
                <p:nvCxnSpPr>
                  <p:cNvPr id="63" name="Straight Arrow Connector 62">
                    <a:extLst>
                      <a:ext uri="{FF2B5EF4-FFF2-40B4-BE49-F238E27FC236}">
                        <a16:creationId xmlns:a16="http://schemas.microsoft.com/office/drawing/2014/main" id="{758586F3-7ABB-83AA-3E9C-1E52A769CEB3}"/>
                      </a:ext>
                    </a:extLst>
                  </p:cNvPr>
                  <p:cNvCxnSpPr>
                    <a:cxnSpLocks/>
                    <a:stCxn id="58" idx="3"/>
                    <a:endCxn id="60" idx="1"/>
                  </p:cNvCxnSpPr>
                  <p:nvPr/>
                </p:nvCxnSpPr>
                <p:spPr>
                  <a:xfrm flipV="1">
                    <a:off x="10258618" y="1559155"/>
                    <a:ext cx="524647" cy="464233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Arrow Connector 63">
                    <a:extLst>
                      <a:ext uri="{FF2B5EF4-FFF2-40B4-BE49-F238E27FC236}">
                        <a16:creationId xmlns:a16="http://schemas.microsoft.com/office/drawing/2014/main" id="{B37E1304-FB9E-BC36-F205-345384FCB2A6}"/>
                      </a:ext>
                    </a:extLst>
                  </p:cNvPr>
                  <p:cNvCxnSpPr>
                    <a:cxnSpLocks/>
                    <a:stCxn id="55" idx="0"/>
                  </p:cNvCxnSpPr>
                  <p:nvPr/>
                </p:nvCxnSpPr>
                <p:spPr>
                  <a:xfrm flipV="1">
                    <a:off x="8306109" y="2377749"/>
                    <a:ext cx="1286051" cy="95073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DE60BA3E-7997-7AAC-CF5C-B42243A35E1F}"/>
                    </a:ext>
                  </a:extLst>
                </p:cNvPr>
                <p:cNvGrpSpPr/>
                <p:nvPr/>
              </p:nvGrpSpPr>
              <p:grpSpPr>
                <a:xfrm>
                  <a:off x="9342316" y="294477"/>
                  <a:ext cx="1883690" cy="3471778"/>
                  <a:chOff x="7728054" y="684364"/>
                  <a:chExt cx="1883690" cy="3471778"/>
                </a:xfrm>
              </p:grpSpPr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6C8755CF-942A-D1E4-AE19-EFDC1B32E6A6}"/>
                      </a:ext>
                    </a:extLst>
                  </p:cNvPr>
                  <p:cNvSpPr/>
                  <p:nvPr/>
                </p:nvSpPr>
                <p:spPr>
                  <a:xfrm>
                    <a:off x="8548994" y="3591850"/>
                    <a:ext cx="1062750" cy="56429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450" dirty="0"/>
                      <a:t>Animals</a:t>
                    </a:r>
                  </a:p>
                </p:txBody>
              </p:sp>
              <p:cxnSp>
                <p:nvCxnSpPr>
                  <p:cNvPr id="51" name="Straight Arrow Connector 50">
                    <a:extLst>
                      <a:ext uri="{FF2B5EF4-FFF2-40B4-BE49-F238E27FC236}">
                        <a16:creationId xmlns:a16="http://schemas.microsoft.com/office/drawing/2014/main" id="{AB7572AE-128B-735A-184D-FE46F00F7E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8659908" y="1225988"/>
                    <a:ext cx="275866" cy="94244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2" name="Group 51">
                    <a:extLst>
                      <a:ext uri="{FF2B5EF4-FFF2-40B4-BE49-F238E27FC236}">
                        <a16:creationId xmlns:a16="http://schemas.microsoft.com/office/drawing/2014/main" id="{CB3313C9-EBB9-5C73-26FE-8111F40CECB1}"/>
                      </a:ext>
                    </a:extLst>
                  </p:cNvPr>
                  <p:cNvGrpSpPr/>
                  <p:nvPr/>
                </p:nvGrpSpPr>
                <p:grpSpPr>
                  <a:xfrm>
                    <a:off x="7728054" y="684364"/>
                    <a:ext cx="1105562" cy="866215"/>
                    <a:chOff x="7728054" y="971611"/>
                    <a:chExt cx="1105562" cy="866215"/>
                  </a:xfrm>
                </p:grpSpPr>
                <p:sp>
                  <p:nvSpPr>
                    <p:cNvPr id="53" name="TextBox 52">
                      <a:extLst>
                        <a:ext uri="{FF2B5EF4-FFF2-40B4-BE49-F238E27FC236}">
                          <a16:creationId xmlns:a16="http://schemas.microsoft.com/office/drawing/2014/main" id="{1AA069A7-339A-9E3F-E10F-91F4D23FFB9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307065" y="971611"/>
                      <a:ext cx="526551" cy="866215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1050" dirty="0"/>
                        <a:t>⨝</a:t>
                      </a:r>
                    </a:p>
                  </p:txBody>
                </p:sp>
                <p:cxnSp>
                  <p:nvCxnSpPr>
                    <p:cNvPr id="54" name="Straight Arrow Connector 53">
                      <a:extLst>
                        <a:ext uri="{FF2B5EF4-FFF2-40B4-BE49-F238E27FC236}">
                          <a16:creationId xmlns:a16="http://schemas.microsoft.com/office/drawing/2014/main" id="{AABB29EE-1047-6219-3289-E68FB6AAAA2B}"/>
                        </a:ext>
                      </a:extLst>
                    </p:cNvPr>
                    <p:cNvCxnSpPr>
                      <a:cxnSpLocks/>
                      <a:endCxn id="53" idx="1"/>
                    </p:cNvCxnSpPr>
                    <p:nvPr/>
                  </p:nvCxnSpPr>
                  <p:spPr>
                    <a:xfrm flipV="1">
                      <a:off x="7728054" y="1404719"/>
                      <a:ext cx="579011" cy="414113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7FB72732-6492-C6E2-D351-1327A2733C47}"/>
                    </a:ext>
                  </a:extLst>
                </p:cNvPr>
                <p:cNvSpPr txBox="1"/>
                <p:nvPr/>
              </p:nvSpPr>
              <p:spPr>
                <a:xfrm>
                  <a:off x="9361392" y="1736840"/>
                  <a:ext cx="2576617" cy="7874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900" dirty="0"/>
                    <a:t>𝛔</a:t>
                  </a:r>
                  <a:r>
                    <a:rPr lang="en-US" sz="900" baseline="-25000" dirty="0"/>
                    <a:t>(species=‘Giraffe’)</a:t>
                  </a:r>
                </a:p>
              </p:txBody>
            </p:sp>
          </p:grp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B28BDFA3-8281-655B-2613-24781CECCEFC}"/>
                  </a:ext>
                </a:extLst>
              </p:cNvPr>
              <p:cNvCxnSpPr>
                <a:cxnSpLocks/>
                <a:stCxn id="50" idx="0"/>
              </p:cNvCxnSpPr>
              <p:nvPr/>
            </p:nvCxnSpPr>
            <p:spPr>
              <a:xfrm flipV="1">
                <a:off x="10608795" y="1003116"/>
                <a:ext cx="0" cy="35471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E7898CE-1AB6-49FD-7900-52015D5F6853}"/>
                </a:ext>
              </a:extLst>
            </p:cNvPr>
            <p:cNvSpPr txBox="1"/>
            <p:nvPr/>
          </p:nvSpPr>
          <p:spPr>
            <a:xfrm>
              <a:off x="9862827" y="3248792"/>
              <a:ext cx="118894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Giraffes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687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6A3-130C-BB40-878B-788CF7F3E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Joins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93231-D4D5-504D-8505-F3230C981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704" y="1177897"/>
            <a:ext cx="4516473" cy="3263504"/>
          </a:xfrm>
        </p:spPr>
        <p:txBody>
          <a:bodyPr>
            <a:normAutofit/>
          </a:bodyPr>
          <a:lstStyle/>
          <a:p>
            <a:r>
              <a:rPr lang="en-US" sz="2000" dirty="0"/>
              <a:t>Keepers who keep bears and giraffes</a:t>
            </a:r>
          </a:p>
          <a:p>
            <a:r>
              <a:rPr lang="en-US" sz="2000" dirty="0"/>
              <a:t>Need to build two tables, Bear keepers and Giraffe keepers, and intersect them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D76DB7-9261-E6FE-75B0-168DD8C26C54}"/>
              </a:ext>
            </a:extLst>
          </p:cNvPr>
          <p:cNvSpPr txBox="1"/>
          <p:nvPr/>
        </p:nvSpPr>
        <p:spPr>
          <a:xfrm>
            <a:off x="186112" y="2887682"/>
            <a:ext cx="696314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SELECT </a:t>
            </a:r>
            <a:r>
              <a:rPr lang="en-US" dirty="0" err="1">
                <a:solidFill>
                  <a:srgbClr val="FF0000"/>
                </a:solidFill>
              </a:rPr>
              <a:t>bear_keepers.name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FROM keepers AS </a:t>
            </a:r>
            <a:r>
              <a:rPr lang="en-US" dirty="0" err="1"/>
              <a:t>bear_keepers</a:t>
            </a:r>
            <a:r>
              <a:rPr lang="en-US" dirty="0"/>
              <a:t> </a:t>
            </a:r>
          </a:p>
          <a:p>
            <a:r>
              <a:rPr lang="en-US" dirty="0"/>
              <a:t>JOIN keeps AS </a:t>
            </a:r>
            <a:r>
              <a:rPr lang="en-US" dirty="0" err="1"/>
              <a:t>bear_keeps</a:t>
            </a:r>
            <a:r>
              <a:rPr lang="en-US" dirty="0"/>
              <a:t> ON </a:t>
            </a:r>
            <a:r>
              <a:rPr lang="en-US" dirty="0" err="1"/>
              <a:t>bear_keepers.id</a:t>
            </a:r>
            <a:r>
              <a:rPr lang="en-US" dirty="0"/>
              <a:t> = </a:t>
            </a:r>
            <a:r>
              <a:rPr lang="en-US" dirty="0" err="1"/>
              <a:t>bear_keeps.kid</a:t>
            </a:r>
            <a:endParaRPr lang="en-US" dirty="0"/>
          </a:p>
          <a:p>
            <a:r>
              <a:rPr lang="en-US" dirty="0"/>
              <a:t>JOIN cages AS </a:t>
            </a:r>
            <a:r>
              <a:rPr lang="en-US" dirty="0" err="1"/>
              <a:t>bear_cages</a:t>
            </a:r>
            <a:r>
              <a:rPr lang="en-US" dirty="0"/>
              <a:t> ON </a:t>
            </a:r>
            <a:r>
              <a:rPr lang="en-US" dirty="0" err="1"/>
              <a:t>bear_keeps.cageno</a:t>
            </a:r>
            <a:r>
              <a:rPr lang="en-US" dirty="0"/>
              <a:t> = </a:t>
            </a:r>
            <a:r>
              <a:rPr lang="en-US" dirty="0" err="1"/>
              <a:t>bear_cages.no</a:t>
            </a:r>
            <a:endParaRPr lang="en-US" dirty="0"/>
          </a:p>
          <a:p>
            <a:r>
              <a:rPr lang="en-US" dirty="0"/>
              <a:t>JOIN animals AS </a:t>
            </a:r>
            <a:r>
              <a:rPr lang="en-US" dirty="0" err="1"/>
              <a:t>bear_animals</a:t>
            </a:r>
            <a:r>
              <a:rPr lang="en-US" dirty="0"/>
              <a:t> ON </a:t>
            </a:r>
            <a:r>
              <a:rPr lang="en-US" dirty="0" err="1"/>
              <a:t>bear_animals.acageno</a:t>
            </a:r>
            <a:r>
              <a:rPr lang="en-US" dirty="0"/>
              <a:t> = </a:t>
            </a:r>
            <a:r>
              <a:rPr lang="en-US" dirty="0" err="1"/>
              <a:t>bear_cages.no</a:t>
            </a:r>
            <a:endParaRPr lang="en-US" dirty="0"/>
          </a:p>
          <a:p>
            <a:r>
              <a:rPr lang="en-US" dirty="0"/>
              <a:t>JOIN keepers AS </a:t>
            </a:r>
            <a:r>
              <a:rPr lang="en-US" dirty="0" err="1"/>
              <a:t>giraffe_keepers</a:t>
            </a:r>
            <a:r>
              <a:rPr lang="en-US" dirty="0"/>
              <a:t> </a:t>
            </a:r>
          </a:p>
          <a:p>
            <a:r>
              <a:rPr lang="en-US" dirty="0"/>
              <a:t>JOIN keeps AS </a:t>
            </a:r>
            <a:r>
              <a:rPr lang="en-US" dirty="0" err="1"/>
              <a:t>giraffe_keeps</a:t>
            </a:r>
            <a:r>
              <a:rPr lang="en-US" dirty="0"/>
              <a:t> ON </a:t>
            </a:r>
            <a:r>
              <a:rPr lang="en-US" dirty="0" err="1"/>
              <a:t>giraffe_keepers.id</a:t>
            </a:r>
            <a:r>
              <a:rPr lang="en-US" dirty="0"/>
              <a:t> = </a:t>
            </a:r>
            <a:r>
              <a:rPr lang="en-US" dirty="0" err="1"/>
              <a:t>giraffe_keeps.kid</a:t>
            </a:r>
            <a:endParaRPr lang="en-US" dirty="0"/>
          </a:p>
          <a:p>
            <a:r>
              <a:rPr lang="en-US" dirty="0"/>
              <a:t>JOIN cages AS </a:t>
            </a:r>
            <a:r>
              <a:rPr lang="en-US" dirty="0" err="1"/>
              <a:t>giraffe_cages</a:t>
            </a:r>
            <a:r>
              <a:rPr lang="en-US" dirty="0"/>
              <a:t> ON </a:t>
            </a:r>
            <a:r>
              <a:rPr lang="en-US" dirty="0" err="1"/>
              <a:t>giraffe_keeps.cageno</a:t>
            </a:r>
            <a:r>
              <a:rPr lang="en-US" dirty="0"/>
              <a:t> = </a:t>
            </a:r>
            <a:r>
              <a:rPr lang="en-US" dirty="0" err="1"/>
              <a:t>giraffe_cages.no</a:t>
            </a:r>
            <a:endParaRPr lang="en-US" dirty="0"/>
          </a:p>
          <a:p>
            <a:r>
              <a:rPr lang="en-US" dirty="0"/>
              <a:t>JOIN animals AS </a:t>
            </a:r>
            <a:r>
              <a:rPr lang="en-US" dirty="0" err="1"/>
              <a:t>giraffe_animals</a:t>
            </a:r>
            <a:r>
              <a:rPr lang="en-US" dirty="0"/>
              <a:t> ON </a:t>
            </a:r>
            <a:r>
              <a:rPr lang="en-US" dirty="0" err="1"/>
              <a:t>giraffe_animals.acageno</a:t>
            </a:r>
            <a:r>
              <a:rPr lang="en-US" dirty="0"/>
              <a:t> = </a:t>
            </a:r>
            <a:r>
              <a:rPr lang="en-US" dirty="0" err="1"/>
              <a:t>giraffe_cages.no</a:t>
            </a:r>
            <a:endParaRPr lang="en-US" dirty="0"/>
          </a:p>
          <a:p>
            <a:r>
              <a:rPr lang="en-US" dirty="0"/>
              <a:t>WHERE </a:t>
            </a:r>
            <a:r>
              <a:rPr lang="en-US" dirty="0" err="1"/>
              <a:t>bear_animals.species</a:t>
            </a:r>
            <a:r>
              <a:rPr lang="en-US" dirty="0"/>
              <a:t> = 'Bear'</a:t>
            </a:r>
          </a:p>
          <a:p>
            <a:r>
              <a:rPr lang="en-US" dirty="0"/>
              <a:t>AND </a:t>
            </a:r>
            <a:r>
              <a:rPr lang="en-US" dirty="0" err="1"/>
              <a:t>giraffe_animals.species</a:t>
            </a:r>
            <a:r>
              <a:rPr lang="en-US" dirty="0"/>
              <a:t> = 'Giraffe'</a:t>
            </a:r>
          </a:p>
          <a:p>
            <a:r>
              <a:rPr lang="en-US" dirty="0">
                <a:solidFill>
                  <a:srgbClr val="FF0000"/>
                </a:solidFill>
              </a:rPr>
              <a:t>AND </a:t>
            </a:r>
            <a:r>
              <a:rPr lang="en-US" dirty="0" err="1">
                <a:solidFill>
                  <a:srgbClr val="FF0000"/>
                </a:solidFill>
              </a:rPr>
              <a:t>giraffe_keepers.id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 err="1">
                <a:solidFill>
                  <a:srgbClr val="FF0000"/>
                </a:solidFill>
              </a:rPr>
              <a:t>bear_keepers.id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74C8C4E-C1A1-EC00-10BA-2CF243A275F5}"/>
              </a:ext>
            </a:extLst>
          </p:cNvPr>
          <p:cNvGrpSpPr/>
          <p:nvPr/>
        </p:nvGrpSpPr>
        <p:grpSpPr>
          <a:xfrm>
            <a:off x="4282853" y="2223404"/>
            <a:ext cx="2061394" cy="1017692"/>
            <a:chOff x="8476434" y="221456"/>
            <a:chExt cx="2748525" cy="1356923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BE2EA47-B043-75CB-E8E6-12CB4D914C2D}"/>
                </a:ext>
              </a:extLst>
            </p:cNvPr>
            <p:cNvGrpSpPr/>
            <p:nvPr/>
          </p:nvGrpSpPr>
          <p:grpSpPr>
            <a:xfrm>
              <a:off x="8476434" y="221456"/>
              <a:ext cx="2748525" cy="1356923"/>
              <a:chOff x="5705076" y="294476"/>
              <a:chExt cx="6431330" cy="3471779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4AAEE25E-73B5-7148-8601-DAC21321321E}"/>
                  </a:ext>
                </a:extLst>
              </p:cNvPr>
              <p:cNvGrpSpPr/>
              <p:nvPr/>
            </p:nvGrpSpPr>
            <p:grpSpPr>
              <a:xfrm>
                <a:off x="5705076" y="942038"/>
                <a:ext cx="3956792" cy="2784067"/>
                <a:chOff x="7774734" y="1126047"/>
                <a:chExt cx="3956792" cy="2784067"/>
              </a:xfrm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C4DE3A7-BDAE-1147-9976-7E883E83F77A}"/>
                    </a:ext>
                  </a:extLst>
                </p:cNvPr>
                <p:cNvSpPr/>
                <p:nvPr/>
              </p:nvSpPr>
              <p:spPr>
                <a:xfrm>
                  <a:off x="7774734" y="3328484"/>
                  <a:ext cx="1062751" cy="56429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50" dirty="0"/>
                    <a:t>Keepers</a:t>
                  </a:r>
                </a:p>
              </p:txBody>
            </p: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0AF09B91-7AA6-B241-A32F-C6A01427E47B}"/>
                    </a:ext>
                  </a:extLst>
                </p:cNvPr>
                <p:cNvSpPr/>
                <p:nvPr/>
              </p:nvSpPr>
              <p:spPr>
                <a:xfrm>
                  <a:off x="9180783" y="3328484"/>
                  <a:ext cx="1062752" cy="56429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50" dirty="0"/>
                    <a:t>Keeps</a:t>
                  </a:r>
                </a:p>
              </p:txBody>
            </p:sp>
            <p:cxnSp>
              <p:nvCxnSpPr>
                <p:cNvPr id="7" name="Straight Arrow Connector 6">
                  <a:extLst>
                    <a:ext uri="{FF2B5EF4-FFF2-40B4-BE49-F238E27FC236}">
                      <a16:creationId xmlns:a16="http://schemas.microsoft.com/office/drawing/2014/main" id="{06DB85A6-DB26-6D45-92DF-7930456CB0A0}"/>
                    </a:ext>
                  </a:extLst>
                </p:cNvPr>
                <p:cNvCxnSpPr>
                  <a:cxnSpLocks/>
                  <a:stCxn id="6" idx="3"/>
                  <a:endCxn id="8" idx="2"/>
                </p:cNvCxnSpPr>
                <p:nvPr/>
              </p:nvCxnSpPr>
              <p:spPr>
                <a:xfrm flipH="1" flipV="1">
                  <a:off x="9935460" y="2456496"/>
                  <a:ext cx="308074" cy="115413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743E202-9CA4-C647-8755-01525E66634B}"/>
                    </a:ext>
                  </a:extLst>
                </p:cNvPr>
                <p:cNvSpPr txBox="1"/>
                <p:nvPr/>
              </p:nvSpPr>
              <p:spPr>
                <a:xfrm>
                  <a:off x="9612298" y="1590280"/>
                  <a:ext cx="646320" cy="86621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050" dirty="0"/>
                    <a:t>⨝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7C90D14-7D8F-4B49-A990-EBFB11077ECC}"/>
                    </a:ext>
                  </a:extLst>
                </p:cNvPr>
                <p:cNvSpPr txBox="1"/>
                <p:nvPr/>
              </p:nvSpPr>
              <p:spPr>
                <a:xfrm>
                  <a:off x="10783266" y="1126047"/>
                  <a:ext cx="904101" cy="86621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050" dirty="0"/>
                    <a:t>⨝</a:t>
                  </a:r>
                </a:p>
              </p:txBody>
            </p:sp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79EB1D07-E682-9C4E-8FA1-4B6685290407}"/>
                    </a:ext>
                  </a:extLst>
                </p:cNvPr>
                <p:cNvCxnSpPr>
                  <a:cxnSpLocks/>
                  <a:stCxn id="11" idx="0"/>
                </p:cNvCxnSpPr>
                <p:nvPr/>
              </p:nvCxnSpPr>
              <p:spPr>
                <a:xfrm flipH="1" flipV="1">
                  <a:off x="11120753" y="1665600"/>
                  <a:ext cx="79397" cy="168022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DAC243FC-E11B-0645-AE95-5BD2A0DE0EBF}"/>
                    </a:ext>
                  </a:extLst>
                </p:cNvPr>
                <p:cNvSpPr/>
                <p:nvPr/>
              </p:nvSpPr>
              <p:spPr>
                <a:xfrm>
                  <a:off x="10668774" y="3345822"/>
                  <a:ext cx="1062752" cy="56429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50" dirty="0"/>
                    <a:t>Cages</a:t>
                  </a:r>
                </a:p>
              </p:txBody>
            </p:sp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55FC9CF0-86DF-9F42-A521-DD765A6CACAE}"/>
                    </a:ext>
                  </a:extLst>
                </p:cNvPr>
                <p:cNvCxnSpPr>
                  <a:cxnSpLocks/>
                  <a:stCxn id="8" idx="3"/>
                  <a:endCxn id="9" idx="1"/>
                </p:cNvCxnSpPr>
                <p:nvPr/>
              </p:nvCxnSpPr>
              <p:spPr>
                <a:xfrm flipV="1">
                  <a:off x="10258618" y="1559155"/>
                  <a:ext cx="524647" cy="46423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536641E4-D9EC-4743-A101-B0B353C96D18}"/>
                    </a:ext>
                  </a:extLst>
                </p:cNvPr>
                <p:cNvCxnSpPr>
                  <a:cxnSpLocks/>
                  <a:stCxn id="5" idx="0"/>
                </p:cNvCxnSpPr>
                <p:nvPr/>
              </p:nvCxnSpPr>
              <p:spPr>
                <a:xfrm flipV="1">
                  <a:off x="8306109" y="2377749"/>
                  <a:ext cx="1286051" cy="95073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1CDD4451-8026-3C45-9484-26DBD718C64C}"/>
                  </a:ext>
                </a:extLst>
              </p:cNvPr>
              <p:cNvGrpSpPr/>
              <p:nvPr/>
            </p:nvGrpSpPr>
            <p:grpSpPr>
              <a:xfrm>
                <a:off x="9342314" y="294476"/>
                <a:ext cx="1883692" cy="3471779"/>
                <a:chOff x="7728052" y="684363"/>
                <a:chExt cx="1883692" cy="3471779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43618D6-6C2D-9F45-828E-200D188E007B}"/>
                    </a:ext>
                  </a:extLst>
                </p:cNvPr>
                <p:cNvSpPr/>
                <p:nvPr/>
              </p:nvSpPr>
              <p:spPr>
                <a:xfrm>
                  <a:off x="8548994" y="3591850"/>
                  <a:ext cx="1062750" cy="56429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50" dirty="0"/>
                    <a:t>Animals</a:t>
                  </a:r>
                </a:p>
              </p:txBody>
            </p: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5F744A3F-6630-494A-BCE5-A7F5FAE1CF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659908" y="1225988"/>
                  <a:ext cx="275866" cy="94244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CFCAFA21-8697-D44F-B463-F1AD16AE8D1A}"/>
                    </a:ext>
                  </a:extLst>
                </p:cNvPr>
                <p:cNvGrpSpPr/>
                <p:nvPr/>
              </p:nvGrpSpPr>
              <p:grpSpPr>
                <a:xfrm>
                  <a:off x="7728052" y="684363"/>
                  <a:ext cx="1105563" cy="866214"/>
                  <a:chOff x="7728052" y="971610"/>
                  <a:chExt cx="1105563" cy="866214"/>
                </a:xfrm>
              </p:grpSpPr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5DF2CEA0-9376-594C-BDCD-BE16D3C8A5AC}"/>
                      </a:ext>
                    </a:extLst>
                  </p:cNvPr>
                  <p:cNvSpPr txBox="1"/>
                  <p:nvPr/>
                </p:nvSpPr>
                <p:spPr>
                  <a:xfrm>
                    <a:off x="8307064" y="971610"/>
                    <a:ext cx="526551" cy="86621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050" dirty="0"/>
                      <a:t>⨝</a:t>
                    </a:r>
                  </a:p>
                </p:txBody>
              </p:sp>
              <p:cxnSp>
                <p:nvCxnSpPr>
                  <p:cNvPr id="26" name="Straight Arrow Connector 25">
                    <a:extLst>
                      <a:ext uri="{FF2B5EF4-FFF2-40B4-BE49-F238E27FC236}">
                        <a16:creationId xmlns:a16="http://schemas.microsoft.com/office/drawing/2014/main" id="{1DD96DAE-1314-454A-9E31-DCD7BB9BD5D0}"/>
                      </a:ext>
                    </a:extLst>
                  </p:cNvPr>
                  <p:cNvCxnSpPr>
                    <a:cxnSpLocks/>
                    <a:endCxn id="25" idx="1"/>
                  </p:cNvCxnSpPr>
                  <p:nvPr/>
                </p:nvCxnSpPr>
                <p:spPr>
                  <a:xfrm flipV="1">
                    <a:off x="7728052" y="1404717"/>
                    <a:ext cx="579012" cy="41411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BF078DE-896D-9CE1-3F8D-B15FEBF12405}"/>
                  </a:ext>
                </a:extLst>
              </p:cNvPr>
              <p:cNvSpPr txBox="1"/>
              <p:nvPr/>
            </p:nvSpPr>
            <p:spPr>
              <a:xfrm>
                <a:off x="9784842" y="1736840"/>
                <a:ext cx="2351564" cy="787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900" dirty="0"/>
                  <a:t>𝛔</a:t>
                </a:r>
                <a:r>
                  <a:rPr lang="en-US" sz="900" baseline="-25000" dirty="0"/>
                  <a:t>(species=‘Bear’)</a:t>
                </a:r>
              </a:p>
            </p:txBody>
          </p:sp>
        </p:grp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9DA5FC38-4A55-F484-EBED-F7FE81963353}"/>
                </a:ext>
              </a:extLst>
            </p:cNvPr>
            <p:cNvCxnSpPr>
              <a:cxnSpLocks/>
              <a:stCxn id="15" idx="0"/>
            </p:cNvCxnSpPr>
            <p:nvPr/>
          </p:nvCxnSpPr>
          <p:spPr>
            <a:xfrm flipV="1">
              <a:off x="10608795" y="1003116"/>
              <a:ext cx="0" cy="3547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AF9032A-6129-CA0B-13FA-6B494510B007}"/>
              </a:ext>
            </a:extLst>
          </p:cNvPr>
          <p:cNvGrpSpPr/>
          <p:nvPr/>
        </p:nvGrpSpPr>
        <p:grpSpPr>
          <a:xfrm>
            <a:off x="5718648" y="1606314"/>
            <a:ext cx="1594086" cy="877175"/>
            <a:chOff x="7624861" y="998751"/>
            <a:chExt cx="2125447" cy="1169567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3B648D7-7337-33B4-6B7A-B0915BE295CF}"/>
                </a:ext>
              </a:extLst>
            </p:cNvPr>
            <p:cNvSpPr txBox="1"/>
            <p:nvPr/>
          </p:nvSpPr>
          <p:spPr>
            <a:xfrm>
              <a:off x="8374207" y="998751"/>
              <a:ext cx="647873" cy="615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⨝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D2F1002-2AF6-5433-A5D2-6F769AB090AE}"/>
                </a:ext>
              </a:extLst>
            </p:cNvPr>
            <p:cNvSpPr txBox="1"/>
            <p:nvPr/>
          </p:nvSpPr>
          <p:spPr>
            <a:xfrm>
              <a:off x="8069922" y="1491210"/>
              <a:ext cx="1320427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 err="1"/>
                <a:t>giraffe_keepers.id</a:t>
              </a:r>
              <a:r>
                <a:rPr lang="en-US" sz="900" dirty="0"/>
                <a:t> = </a:t>
              </a:r>
              <a:r>
                <a:rPr lang="en-US" sz="900" dirty="0" err="1"/>
                <a:t>bear_keepers.id</a:t>
              </a:r>
              <a:endParaRPr lang="en-US" sz="900" dirty="0"/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C64D4D3B-EBF8-40F2-2C40-44A54A139BCB}"/>
                </a:ext>
              </a:extLst>
            </p:cNvPr>
            <p:cNvCxnSpPr>
              <a:stCxn id="25" idx="0"/>
              <a:endCxn id="67" idx="1"/>
            </p:cNvCxnSpPr>
            <p:nvPr/>
          </p:nvCxnSpPr>
          <p:spPr>
            <a:xfrm flipV="1">
              <a:off x="7624861" y="1306528"/>
              <a:ext cx="749346" cy="5150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3A0D1567-BABA-6BBE-A3F7-88C4A067A0AA}"/>
                </a:ext>
              </a:extLst>
            </p:cNvPr>
            <p:cNvCxnSpPr>
              <a:cxnSpLocks/>
              <a:stCxn id="53" idx="0"/>
              <a:endCxn id="67" idx="3"/>
            </p:cNvCxnSpPr>
            <p:nvPr/>
          </p:nvCxnSpPr>
          <p:spPr>
            <a:xfrm flipH="1" flipV="1">
              <a:off x="9022080" y="1306528"/>
              <a:ext cx="728228" cy="4739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5774ABEF-15E7-EDD9-962A-8310E337BA91}"/>
              </a:ext>
            </a:extLst>
          </p:cNvPr>
          <p:cNvSpPr txBox="1"/>
          <p:nvPr/>
        </p:nvSpPr>
        <p:spPr>
          <a:xfrm>
            <a:off x="4952929" y="3304629"/>
            <a:ext cx="6258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Bears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BCE84A5-47EC-9BAF-5A08-4A396BEB7472}"/>
              </a:ext>
            </a:extLst>
          </p:cNvPr>
          <p:cNvGrpSpPr/>
          <p:nvPr/>
        </p:nvGrpSpPr>
        <p:grpSpPr>
          <a:xfrm>
            <a:off x="6750726" y="2192645"/>
            <a:ext cx="1997803" cy="1401282"/>
            <a:chOff x="9000968" y="1780526"/>
            <a:chExt cx="2663737" cy="186837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18B2165-3CAC-C874-648C-2C02CBEBCD71}"/>
                </a:ext>
              </a:extLst>
            </p:cNvPr>
            <p:cNvGrpSpPr/>
            <p:nvPr/>
          </p:nvGrpSpPr>
          <p:grpSpPr>
            <a:xfrm flipH="1">
              <a:off x="9000968" y="1780526"/>
              <a:ext cx="2663737" cy="1356923"/>
              <a:chOff x="8476434" y="221456"/>
              <a:chExt cx="2663737" cy="1356923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D08C3FDC-7E9E-2803-ACD5-93E7B40AF8D3}"/>
                  </a:ext>
                </a:extLst>
              </p:cNvPr>
              <p:cNvGrpSpPr/>
              <p:nvPr/>
            </p:nvGrpSpPr>
            <p:grpSpPr>
              <a:xfrm>
                <a:off x="8476434" y="221456"/>
                <a:ext cx="2663737" cy="1356923"/>
                <a:chOff x="5705076" y="294477"/>
                <a:chExt cx="6232933" cy="3471778"/>
              </a:xfrm>
            </p:grpSpPr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5113F0C1-7E4C-2F85-6E57-BAB4C0A29FD9}"/>
                    </a:ext>
                  </a:extLst>
                </p:cNvPr>
                <p:cNvGrpSpPr/>
                <p:nvPr/>
              </p:nvGrpSpPr>
              <p:grpSpPr>
                <a:xfrm>
                  <a:off x="5705076" y="942038"/>
                  <a:ext cx="3956792" cy="2784067"/>
                  <a:chOff x="7774734" y="1126047"/>
                  <a:chExt cx="3956792" cy="2784067"/>
                </a:xfrm>
              </p:grpSpPr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7FB3001-A274-0CB3-0721-00CA88F557E7}"/>
                      </a:ext>
                    </a:extLst>
                  </p:cNvPr>
                  <p:cNvSpPr/>
                  <p:nvPr/>
                </p:nvSpPr>
                <p:spPr>
                  <a:xfrm>
                    <a:off x="7774734" y="3328484"/>
                    <a:ext cx="1062751" cy="56429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450" dirty="0"/>
                      <a:t>Keepers</a:t>
                    </a:r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4F0E5EF9-9D08-9B9C-D511-2FCB0B7D8699}"/>
                      </a:ext>
                    </a:extLst>
                  </p:cNvPr>
                  <p:cNvSpPr/>
                  <p:nvPr/>
                </p:nvSpPr>
                <p:spPr>
                  <a:xfrm>
                    <a:off x="9180783" y="3328484"/>
                    <a:ext cx="1062752" cy="56429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450" dirty="0"/>
                      <a:t>Keeps</a:t>
                    </a:r>
                  </a:p>
                </p:txBody>
              </p:sp>
              <p:cxnSp>
                <p:nvCxnSpPr>
                  <p:cNvPr id="57" name="Straight Arrow Connector 56">
                    <a:extLst>
                      <a:ext uri="{FF2B5EF4-FFF2-40B4-BE49-F238E27FC236}">
                        <a16:creationId xmlns:a16="http://schemas.microsoft.com/office/drawing/2014/main" id="{E2160BEE-496E-B431-398B-9BEF602F9073}"/>
                      </a:ext>
                    </a:extLst>
                  </p:cNvPr>
                  <p:cNvCxnSpPr>
                    <a:cxnSpLocks/>
                    <a:stCxn id="56" idx="3"/>
                    <a:endCxn id="58" idx="2"/>
                  </p:cNvCxnSpPr>
                  <p:nvPr/>
                </p:nvCxnSpPr>
                <p:spPr>
                  <a:xfrm flipH="1" flipV="1">
                    <a:off x="9935460" y="2456496"/>
                    <a:ext cx="308074" cy="1154133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F3F0D263-AB16-AB33-C82C-133472E46B79}"/>
                      </a:ext>
                    </a:extLst>
                  </p:cNvPr>
                  <p:cNvSpPr txBox="1"/>
                  <p:nvPr/>
                </p:nvSpPr>
                <p:spPr>
                  <a:xfrm>
                    <a:off x="9612298" y="1590280"/>
                    <a:ext cx="646320" cy="86621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050" dirty="0"/>
                      <a:t>⨝</a:t>
                    </a:r>
                  </a:p>
                </p:txBody>
              </p:sp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315012F1-FA8C-76F9-BB98-BE951538DA7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83266" y="1126047"/>
                    <a:ext cx="904101" cy="86621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050" dirty="0"/>
                      <a:t>⨝</a:t>
                    </a:r>
                  </a:p>
                </p:txBody>
              </p:sp>
              <p:cxnSp>
                <p:nvCxnSpPr>
                  <p:cNvPr id="61" name="Straight Arrow Connector 60">
                    <a:extLst>
                      <a:ext uri="{FF2B5EF4-FFF2-40B4-BE49-F238E27FC236}">
                        <a16:creationId xmlns:a16="http://schemas.microsoft.com/office/drawing/2014/main" id="{670C2003-4764-647D-832A-01CC9FA52893}"/>
                      </a:ext>
                    </a:extLst>
                  </p:cNvPr>
                  <p:cNvCxnSpPr>
                    <a:cxnSpLocks/>
                    <a:stCxn id="62" idx="0"/>
                  </p:cNvCxnSpPr>
                  <p:nvPr/>
                </p:nvCxnSpPr>
                <p:spPr>
                  <a:xfrm flipH="1" flipV="1">
                    <a:off x="11120753" y="1665600"/>
                    <a:ext cx="79397" cy="1680222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6D02B279-D1BF-5123-E49D-15F82F274D8E}"/>
                      </a:ext>
                    </a:extLst>
                  </p:cNvPr>
                  <p:cNvSpPr/>
                  <p:nvPr/>
                </p:nvSpPr>
                <p:spPr>
                  <a:xfrm>
                    <a:off x="10668774" y="3345822"/>
                    <a:ext cx="1062752" cy="56429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450" dirty="0"/>
                      <a:t>Cages</a:t>
                    </a:r>
                  </a:p>
                </p:txBody>
              </p:sp>
              <p:cxnSp>
                <p:nvCxnSpPr>
                  <p:cNvPr id="63" name="Straight Arrow Connector 62">
                    <a:extLst>
                      <a:ext uri="{FF2B5EF4-FFF2-40B4-BE49-F238E27FC236}">
                        <a16:creationId xmlns:a16="http://schemas.microsoft.com/office/drawing/2014/main" id="{758586F3-7ABB-83AA-3E9C-1E52A769CEB3}"/>
                      </a:ext>
                    </a:extLst>
                  </p:cNvPr>
                  <p:cNvCxnSpPr>
                    <a:cxnSpLocks/>
                    <a:stCxn id="58" idx="3"/>
                    <a:endCxn id="60" idx="1"/>
                  </p:cNvCxnSpPr>
                  <p:nvPr/>
                </p:nvCxnSpPr>
                <p:spPr>
                  <a:xfrm flipV="1">
                    <a:off x="10258618" y="1559155"/>
                    <a:ext cx="524647" cy="464233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Arrow Connector 63">
                    <a:extLst>
                      <a:ext uri="{FF2B5EF4-FFF2-40B4-BE49-F238E27FC236}">
                        <a16:creationId xmlns:a16="http://schemas.microsoft.com/office/drawing/2014/main" id="{B37E1304-FB9E-BC36-F205-345384FCB2A6}"/>
                      </a:ext>
                    </a:extLst>
                  </p:cNvPr>
                  <p:cNvCxnSpPr>
                    <a:cxnSpLocks/>
                    <a:stCxn id="55" idx="0"/>
                  </p:cNvCxnSpPr>
                  <p:nvPr/>
                </p:nvCxnSpPr>
                <p:spPr>
                  <a:xfrm flipV="1">
                    <a:off x="8306109" y="2377749"/>
                    <a:ext cx="1286051" cy="95073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DE60BA3E-7997-7AAC-CF5C-B42243A35E1F}"/>
                    </a:ext>
                  </a:extLst>
                </p:cNvPr>
                <p:cNvGrpSpPr/>
                <p:nvPr/>
              </p:nvGrpSpPr>
              <p:grpSpPr>
                <a:xfrm>
                  <a:off x="9342316" y="294477"/>
                  <a:ext cx="1883690" cy="3471778"/>
                  <a:chOff x="7728054" y="684364"/>
                  <a:chExt cx="1883690" cy="3471778"/>
                </a:xfrm>
              </p:grpSpPr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6C8755CF-942A-D1E4-AE19-EFDC1B32E6A6}"/>
                      </a:ext>
                    </a:extLst>
                  </p:cNvPr>
                  <p:cNvSpPr/>
                  <p:nvPr/>
                </p:nvSpPr>
                <p:spPr>
                  <a:xfrm>
                    <a:off x="8548994" y="3591850"/>
                    <a:ext cx="1062750" cy="56429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450" dirty="0"/>
                      <a:t>Animals</a:t>
                    </a:r>
                  </a:p>
                </p:txBody>
              </p:sp>
              <p:cxnSp>
                <p:nvCxnSpPr>
                  <p:cNvPr id="51" name="Straight Arrow Connector 50">
                    <a:extLst>
                      <a:ext uri="{FF2B5EF4-FFF2-40B4-BE49-F238E27FC236}">
                        <a16:creationId xmlns:a16="http://schemas.microsoft.com/office/drawing/2014/main" id="{AB7572AE-128B-735A-184D-FE46F00F7E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8659908" y="1225988"/>
                    <a:ext cx="275866" cy="94244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2" name="Group 51">
                    <a:extLst>
                      <a:ext uri="{FF2B5EF4-FFF2-40B4-BE49-F238E27FC236}">
                        <a16:creationId xmlns:a16="http://schemas.microsoft.com/office/drawing/2014/main" id="{CB3313C9-EBB9-5C73-26FE-8111F40CECB1}"/>
                      </a:ext>
                    </a:extLst>
                  </p:cNvPr>
                  <p:cNvGrpSpPr/>
                  <p:nvPr/>
                </p:nvGrpSpPr>
                <p:grpSpPr>
                  <a:xfrm>
                    <a:off x="7728054" y="684364"/>
                    <a:ext cx="1105562" cy="866215"/>
                    <a:chOff x="7728054" y="971611"/>
                    <a:chExt cx="1105562" cy="866215"/>
                  </a:xfrm>
                </p:grpSpPr>
                <p:sp>
                  <p:nvSpPr>
                    <p:cNvPr id="53" name="TextBox 52">
                      <a:extLst>
                        <a:ext uri="{FF2B5EF4-FFF2-40B4-BE49-F238E27FC236}">
                          <a16:creationId xmlns:a16="http://schemas.microsoft.com/office/drawing/2014/main" id="{1AA069A7-339A-9E3F-E10F-91F4D23FFB9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307065" y="971611"/>
                      <a:ext cx="526551" cy="866215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1050" dirty="0"/>
                        <a:t>⨝</a:t>
                      </a:r>
                    </a:p>
                  </p:txBody>
                </p:sp>
                <p:cxnSp>
                  <p:nvCxnSpPr>
                    <p:cNvPr id="54" name="Straight Arrow Connector 53">
                      <a:extLst>
                        <a:ext uri="{FF2B5EF4-FFF2-40B4-BE49-F238E27FC236}">
                          <a16:creationId xmlns:a16="http://schemas.microsoft.com/office/drawing/2014/main" id="{AABB29EE-1047-6219-3289-E68FB6AAAA2B}"/>
                        </a:ext>
                      </a:extLst>
                    </p:cNvPr>
                    <p:cNvCxnSpPr>
                      <a:cxnSpLocks/>
                      <a:endCxn id="53" idx="1"/>
                    </p:cNvCxnSpPr>
                    <p:nvPr/>
                  </p:nvCxnSpPr>
                  <p:spPr>
                    <a:xfrm flipV="1">
                      <a:off x="7728054" y="1404719"/>
                      <a:ext cx="579011" cy="414113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7FB72732-6492-C6E2-D351-1327A2733C47}"/>
                    </a:ext>
                  </a:extLst>
                </p:cNvPr>
                <p:cNvSpPr txBox="1"/>
                <p:nvPr/>
              </p:nvSpPr>
              <p:spPr>
                <a:xfrm>
                  <a:off x="9361392" y="1736840"/>
                  <a:ext cx="2576617" cy="7874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900" dirty="0"/>
                    <a:t>𝛔</a:t>
                  </a:r>
                  <a:r>
                    <a:rPr lang="en-US" sz="900" baseline="-25000" dirty="0"/>
                    <a:t>(species=‘Giraffe’)</a:t>
                  </a:r>
                </a:p>
              </p:txBody>
            </p:sp>
          </p:grp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B28BDFA3-8281-655B-2613-24781CECCEFC}"/>
                  </a:ext>
                </a:extLst>
              </p:cNvPr>
              <p:cNvCxnSpPr>
                <a:cxnSpLocks/>
                <a:stCxn id="50" idx="0"/>
              </p:cNvCxnSpPr>
              <p:nvPr/>
            </p:nvCxnSpPr>
            <p:spPr>
              <a:xfrm flipV="1">
                <a:off x="10608795" y="1003116"/>
                <a:ext cx="0" cy="35471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E7898CE-1AB6-49FD-7900-52015D5F6853}"/>
                </a:ext>
              </a:extLst>
            </p:cNvPr>
            <p:cNvSpPr txBox="1"/>
            <p:nvPr/>
          </p:nvSpPr>
          <p:spPr>
            <a:xfrm>
              <a:off x="9862827" y="3248792"/>
              <a:ext cx="118894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Giraffes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117C4F5-CF52-B251-442C-8A24BABD1B76}"/>
              </a:ext>
            </a:extLst>
          </p:cNvPr>
          <p:cNvSpPr txBox="1"/>
          <p:nvPr/>
        </p:nvSpPr>
        <p:spPr>
          <a:xfrm>
            <a:off x="6700273" y="4222581"/>
            <a:ext cx="2355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7-way join, for a fairly simple query!</a:t>
            </a:r>
          </a:p>
        </p:txBody>
      </p:sp>
    </p:spTree>
    <p:extLst>
      <p:ext uri="{BB962C8B-B14F-4D97-AF65-F5344CB8AC3E}">
        <p14:creationId xmlns:p14="http://schemas.microsoft.com/office/powerpoint/2010/main" val="215327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1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6BD78-D589-C008-B89D-8797ADF35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D7C59-22C4-4887-186A-2F1C42FBB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Today:</a:t>
            </a:r>
          </a:p>
          <a:p>
            <a:pPr lvl="1"/>
            <a:r>
              <a:rPr lang="en-US" dirty="0"/>
              <a:t>Hierarchical vs Network vs Relational Model</a:t>
            </a:r>
          </a:p>
          <a:p>
            <a:pPr lvl="1"/>
            <a:r>
              <a:rPr lang="en-US" dirty="0"/>
              <a:t>Redundancy free relationships</a:t>
            </a:r>
          </a:p>
          <a:p>
            <a:pPr lvl="1"/>
            <a:r>
              <a:rPr lang="en-US" dirty="0"/>
              <a:t>Non “navigational programming”</a:t>
            </a:r>
          </a:p>
          <a:p>
            <a:pPr lvl="1"/>
            <a:r>
              <a:rPr lang="en-US" dirty="0"/>
              <a:t>Physical and Logical Data </a:t>
            </a:r>
            <a:r>
              <a:rPr lang="en-US" dirty="0" err="1"/>
              <a:t>Indepence</a:t>
            </a:r>
            <a:endParaRPr lang="en-US" dirty="0"/>
          </a:p>
          <a:p>
            <a:pPr lvl="1"/>
            <a:r>
              <a:rPr lang="en-US" dirty="0"/>
              <a:t>SQL:</a:t>
            </a:r>
          </a:p>
          <a:p>
            <a:pPr lvl="2"/>
            <a:r>
              <a:rPr lang="en-US" dirty="0"/>
              <a:t>Aliases</a:t>
            </a:r>
          </a:p>
          <a:p>
            <a:pPr lvl="2"/>
            <a:r>
              <a:rPr lang="en-US" dirty="0"/>
              <a:t>Joins – Self, Outer, Inner, Left, Right</a:t>
            </a:r>
          </a:p>
          <a:p>
            <a:pPr lvl="2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F06379-9402-5853-5BBD-95B3FF71F10D}"/>
              </a:ext>
            </a:extLst>
          </p:cNvPr>
          <p:cNvSpPr txBox="1"/>
          <p:nvPr/>
        </p:nvSpPr>
        <p:spPr>
          <a:xfrm>
            <a:off x="635619" y="6126163"/>
            <a:ext cx="4795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Next Time:  More SQL, DB Design</a:t>
            </a:r>
          </a:p>
        </p:txBody>
      </p:sp>
    </p:spTree>
    <p:extLst>
      <p:ext uri="{BB962C8B-B14F-4D97-AF65-F5344CB8AC3E}">
        <p14:creationId xmlns:p14="http://schemas.microsoft.com/office/powerpoint/2010/main" val="1092809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Complex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pPr marL="285750" lvl="1">
              <a:buNone/>
            </a:pPr>
            <a:r>
              <a:rPr lang="en-US" sz="1800" b="1" dirty="0"/>
              <a:t>Find pairs of animals of the same species and different genders older than 1 year:</a:t>
            </a:r>
          </a:p>
          <a:p>
            <a:pPr lvl="1">
              <a:buNone/>
            </a:pPr>
            <a:r>
              <a:rPr lang="en-US" sz="1800" dirty="0">
                <a:solidFill>
                  <a:srgbClr val="4F81BD"/>
                </a:solidFill>
              </a:rPr>
              <a:t>SELECT a1.name,a2.name</a:t>
            </a:r>
          </a:p>
          <a:p>
            <a:pPr lvl="1">
              <a:buNone/>
            </a:pPr>
            <a:r>
              <a:rPr lang="en-US" sz="1800" dirty="0">
                <a:solidFill>
                  <a:srgbClr val="4F81BD"/>
                </a:solidFill>
              </a:rPr>
              <a:t>FROM animals as a1, animals as a2</a:t>
            </a:r>
          </a:p>
          <a:p>
            <a:pPr lvl="1">
              <a:buNone/>
            </a:pPr>
            <a:r>
              <a:rPr lang="en-US" sz="1800" dirty="0">
                <a:solidFill>
                  <a:srgbClr val="4F81BD"/>
                </a:solidFill>
              </a:rPr>
              <a:t>WHERE a1.gender = M and a2.gender = F</a:t>
            </a:r>
          </a:p>
          <a:p>
            <a:pPr lvl="1">
              <a:buNone/>
            </a:pPr>
            <a:r>
              <a:rPr lang="en-US" sz="1800" dirty="0">
                <a:solidFill>
                  <a:srgbClr val="4F81BD"/>
                </a:solidFill>
              </a:rPr>
              <a:t>AND a1.species = a2.species</a:t>
            </a:r>
          </a:p>
          <a:p>
            <a:pPr lvl="1">
              <a:buNone/>
            </a:pPr>
            <a:r>
              <a:rPr lang="en-US" sz="1800" dirty="0">
                <a:solidFill>
                  <a:srgbClr val="4F81BD"/>
                </a:solidFill>
              </a:rPr>
              <a:t>AND a1.age &gt; 1 and a2.age &gt; 1</a:t>
            </a:r>
          </a:p>
          <a:p>
            <a:endParaRPr lang="en-US" sz="1800" dirty="0"/>
          </a:p>
          <a:p>
            <a:pPr lvl="1">
              <a:buNone/>
            </a:pP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457200" y="3637638"/>
            <a:ext cx="77724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Find cages with salamanders fed later than the average </a:t>
            </a:r>
            <a:r>
              <a:rPr lang="en-US" b="1" dirty="0" err="1"/>
              <a:t>feedtime</a:t>
            </a:r>
            <a:r>
              <a:rPr lang="en-US" b="1" dirty="0"/>
              <a:t> of any cage:</a:t>
            </a:r>
          </a:p>
          <a:p>
            <a:pPr lvl="1">
              <a:buNone/>
            </a:pPr>
            <a:r>
              <a:rPr lang="en-US" dirty="0">
                <a:solidFill>
                  <a:srgbClr val="4F81BD"/>
                </a:solidFill>
              </a:rPr>
              <a:t>SELECT </a:t>
            </a:r>
            <a:r>
              <a:rPr lang="en-US" dirty="0" err="1">
                <a:solidFill>
                  <a:srgbClr val="4F81BD"/>
                </a:solidFill>
              </a:rPr>
              <a:t>cages.cageid</a:t>
            </a:r>
            <a:r>
              <a:rPr lang="en-US" dirty="0">
                <a:solidFill>
                  <a:srgbClr val="4F81BD"/>
                </a:solidFill>
              </a:rPr>
              <a:t> FROM cages, animals</a:t>
            </a:r>
          </a:p>
          <a:p>
            <a:pPr lvl="1">
              <a:buNone/>
            </a:pPr>
            <a:r>
              <a:rPr lang="en-US" dirty="0">
                <a:solidFill>
                  <a:srgbClr val="4F81BD"/>
                </a:solidFill>
              </a:rPr>
              <a:t>WHERE </a:t>
            </a:r>
            <a:r>
              <a:rPr lang="en-US" dirty="0" err="1">
                <a:solidFill>
                  <a:srgbClr val="4F81BD"/>
                </a:solidFill>
              </a:rPr>
              <a:t>animals.species</a:t>
            </a:r>
            <a:r>
              <a:rPr lang="en-US" dirty="0">
                <a:solidFill>
                  <a:srgbClr val="4F81BD"/>
                </a:solidFill>
              </a:rPr>
              <a:t> = ’salamander'</a:t>
            </a:r>
          </a:p>
          <a:p>
            <a:pPr lvl="1">
              <a:buNone/>
            </a:pPr>
            <a:r>
              <a:rPr lang="en-US" dirty="0">
                <a:solidFill>
                  <a:srgbClr val="4F81BD"/>
                </a:solidFill>
              </a:rPr>
              <a:t>AND </a:t>
            </a:r>
            <a:r>
              <a:rPr lang="en-US" dirty="0" err="1">
                <a:solidFill>
                  <a:srgbClr val="4F81BD"/>
                </a:solidFill>
              </a:rPr>
              <a:t>animals.cageid</a:t>
            </a:r>
            <a:r>
              <a:rPr lang="en-US" dirty="0">
                <a:solidFill>
                  <a:srgbClr val="4F81BD"/>
                </a:solidFill>
              </a:rPr>
              <a:t> = </a:t>
            </a:r>
            <a:r>
              <a:rPr lang="en-US" dirty="0" err="1">
                <a:solidFill>
                  <a:srgbClr val="4F81BD"/>
                </a:solidFill>
              </a:rPr>
              <a:t>cages.cageid</a:t>
            </a:r>
            <a:endParaRPr lang="en-US" dirty="0">
              <a:solidFill>
                <a:srgbClr val="4F81BD"/>
              </a:solidFill>
            </a:endParaRPr>
          </a:p>
          <a:p>
            <a:pPr lvl="1">
              <a:buNone/>
            </a:pPr>
            <a:r>
              <a:rPr lang="en-US" dirty="0">
                <a:solidFill>
                  <a:srgbClr val="4F81BD"/>
                </a:solidFill>
              </a:rPr>
              <a:t>AND </a:t>
            </a:r>
            <a:r>
              <a:rPr lang="en-US" dirty="0" err="1">
                <a:solidFill>
                  <a:srgbClr val="4F81BD"/>
                </a:solidFill>
              </a:rPr>
              <a:t>cages.feedtime</a:t>
            </a:r>
            <a:r>
              <a:rPr lang="en-US" dirty="0">
                <a:solidFill>
                  <a:srgbClr val="4F81BD"/>
                </a:solidFill>
              </a:rPr>
              <a:t> &gt; </a:t>
            </a:r>
          </a:p>
          <a:p>
            <a:pPr lvl="1">
              <a:buNone/>
            </a:pPr>
            <a:r>
              <a:rPr lang="en-US" dirty="0">
                <a:solidFill>
                  <a:srgbClr val="4F81BD"/>
                </a:solidFill>
              </a:rPr>
              <a:t>	(SELECT </a:t>
            </a:r>
            <a:r>
              <a:rPr lang="en-US" dirty="0" err="1">
                <a:solidFill>
                  <a:srgbClr val="4F81BD"/>
                </a:solidFill>
              </a:rPr>
              <a:t>AVG(feedtime</a:t>
            </a:r>
            <a:r>
              <a:rPr lang="en-US" dirty="0">
                <a:solidFill>
                  <a:srgbClr val="4F81BD"/>
                </a:solidFill>
              </a:rPr>
              <a:t>) FROM cages 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0" y="2590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“self join”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0" y="4800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“nested queries”</a:t>
            </a:r>
          </a:p>
        </p:txBody>
      </p:sp>
    </p:spTree>
    <p:extLst>
      <p:ext uri="{BB962C8B-B14F-4D97-AF65-F5344CB8AC3E}">
        <p14:creationId xmlns:p14="http://schemas.microsoft.com/office/powerpoint/2010/main" val="157737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Modified Zoo Data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144"/>
            <a:ext cx="8557617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Slightly different than last time:</a:t>
            </a:r>
          </a:p>
          <a:p>
            <a:r>
              <a:rPr lang="en-US" sz="2800" dirty="0"/>
              <a:t>Each animal in 1 cage, multiple animals share a cage</a:t>
            </a:r>
          </a:p>
          <a:p>
            <a:r>
              <a:rPr lang="en-US" sz="2800" dirty="0"/>
              <a:t>Each animal cared for by 1 keeper, keepers care for multiple animals</a:t>
            </a:r>
          </a:p>
        </p:txBody>
      </p:sp>
      <p:pic>
        <p:nvPicPr>
          <p:cNvPr id="4" name="Picture 3" descr="Pasted Graphi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98" y="1417637"/>
            <a:ext cx="5881801" cy="203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12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F5705-9240-AC47-9BAF-892FB91F7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IMS (Hierarchical Model)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46188-B8D9-0842-B36F-5229B03A4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385" y="1644805"/>
            <a:ext cx="8686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Data organized as </a:t>
            </a:r>
            <a:r>
              <a:rPr lang="en-US" i="1" dirty="0"/>
              <a:t>segments</a:t>
            </a:r>
          </a:p>
          <a:p>
            <a:pPr lvl="1"/>
            <a:r>
              <a:rPr lang="en-US" dirty="0"/>
              <a:t>Collection of records, each with same </a:t>
            </a:r>
            <a:r>
              <a:rPr lang="en-US" i="1" dirty="0"/>
              <a:t>segment type</a:t>
            </a:r>
          </a:p>
          <a:p>
            <a:pPr lvl="1"/>
            <a:r>
              <a:rPr lang="en-US" dirty="0"/>
              <a:t>Arranged in a tree of segment types, e.g.:</a:t>
            </a:r>
          </a:p>
          <a:p>
            <a:pPr marL="457200" lvl="1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/>
              <a:t>Keepers				Keepers</a:t>
            </a:r>
          </a:p>
          <a:p>
            <a:pPr marL="1371600" lvl="3" indent="0">
              <a:buNone/>
            </a:pPr>
            <a:r>
              <a:rPr lang="en-US" dirty="0"/>
              <a:t>Animals				Cages</a:t>
            </a:r>
          </a:p>
          <a:p>
            <a:pPr marL="1828800" lvl="4" indent="0">
              <a:buNone/>
            </a:pPr>
            <a:r>
              <a:rPr lang="en-US" dirty="0"/>
              <a:t>Cages				Animals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Segments have different physical representations</a:t>
            </a:r>
          </a:p>
          <a:p>
            <a:pPr lvl="1"/>
            <a:r>
              <a:rPr lang="en-US" dirty="0"/>
              <a:t>Unordered</a:t>
            </a:r>
          </a:p>
          <a:p>
            <a:pPr lvl="1"/>
            <a:r>
              <a:rPr lang="en-US" dirty="0"/>
              <a:t>Indexed</a:t>
            </a:r>
          </a:p>
          <a:p>
            <a:pPr lvl="2"/>
            <a:r>
              <a:rPr lang="en-US" dirty="0"/>
              <a:t>Sorted</a:t>
            </a:r>
          </a:p>
          <a:p>
            <a:pPr lvl="2"/>
            <a:r>
              <a:rPr lang="en-US" dirty="0"/>
              <a:t>Hashed</a:t>
            </a:r>
          </a:p>
        </p:txBody>
      </p:sp>
    </p:spTree>
    <p:extLst>
      <p:ext uri="{BB962C8B-B14F-4D97-AF65-F5344CB8AC3E}">
        <p14:creationId xmlns:p14="http://schemas.microsoft.com/office/powerpoint/2010/main" val="1145537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4910</TotalTime>
  <Words>5188</Words>
  <Application>Microsoft Macintosh PowerPoint</Application>
  <PresentationFormat>On-screen Show (4:3)</PresentationFormat>
  <Paragraphs>1308</Paragraphs>
  <Slides>65</Slides>
  <Notes>8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3" baseType="lpstr">
      <vt:lpstr>Arial</vt:lpstr>
      <vt:lpstr>Arial</vt:lpstr>
      <vt:lpstr>Calibri</vt:lpstr>
      <vt:lpstr>Courier</vt:lpstr>
      <vt:lpstr>Courier New</vt:lpstr>
      <vt:lpstr>Helvetica</vt:lpstr>
      <vt:lpstr>Helvetica Neue</vt:lpstr>
      <vt:lpstr>Office Theme</vt:lpstr>
      <vt:lpstr>6.5830 Lecture 2</vt:lpstr>
      <vt:lpstr>Today</vt:lpstr>
      <vt:lpstr>Recap: Zoo Data Model Entity Relationship Diagram</vt:lpstr>
      <vt:lpstr>Zoo Tables</vt:lpstr>
      <vt:lpstr>Cages in Building 32</vt:lpstr>
      <vt:lpstr>Average Age of Bears</vt:lpstr>
      <vt:lpstr>Complex Queries</vt:lpstr>
      <vt:lpstr>Modified Zoo Data Model</vt:lpstr>
      <vt:lpstr>IMS (Hierarchical Model)</vt:lpstr>
      <vt:lpstr>Example Hierarchy</vt:lpstr>
      <vt:lpstr>Segment Structure</vt:lpstr>
      <vt:lpstr>IMS / DL/1 Operations</vt:lpstr>
      <vt:lpstr>Example PL/I Program #1</vt:lpstr>
      <vt:lpstr>Example PL/I Program #2</vt:lpstr>
      <vt:lpstr>What’s Bad About IMS &amp; PL/I?</vt:lpstr>
      <vt:lpstr>Logical Data Independence</vt:lpstr>
      <vt:lpstr>Schemas Change for Many Reasons</vt:lpstr>
      <vt:lpstr>Study break #2</vt:lpstr>
      <vt:lpstr>Questions</vt:lpstr>
      <vt:lpstr>Solution</vt:lpstr>
      <vt:lpstr>CODASYL</vt:lpstr>
      <vt:lpstr>Example CODASYL Network</vt:lpstr>
      <vt:lpstr>Example: Find Cages Joe Keeps</vt:lpstr>
      <vt:lpstr>CODASYL Problems</vt:lpstr>
      <vt:lpstr>Example CODASYL Program</vt:lpstr>
      <vt:lpstr>Relational Principles</vt:lpstr>
      <vt:lpstr>Relational Data Model</vt:lpstr>
      <vt:lpstr>Zoo Tables</vt:lpstr>
      <vt:lpstr>Zoo Tables (original schema)</vt:lpstr>
      <vt:lpstr>Relational Algebra</vt:lpstr>
      <vt:lpstr>Examples</vt:lpstr>
      <vt:lpstr>Examples, Cont. : Join</vt:lpstr>
      <vt:lpstr>Examples, Cont. : Join</vt:lpstr>
      <vt:lpstr>Examples, Cont. : Join</vt:lpstr>
      <vt:lpstr>Relational Identities</vt:lpstr>
      <vt:lpstr>Push Down Example</vt:lpstr>
      <vt:lpstr>Join Ordering Example</vt:lpstr>
      <vt:lpstr>Study Break # 2</vt:lpstr>
      <vt:lpstr>Questions</vt:lpstr>
      <vt:lpstr>Solution</vt:lpstr>
      <vt:lpstr>IMS v CODASYL v Relational</vt:lpstr>
      <vt:lpstr>IMS v CODASYL v Relational</vt:lpstr>
      <vt:lpstr>Physical Independence</vt:lpstr>
      <vt:lpstr>IMS v CODASYL v Relational</vt:lpstr>
      <vt:lpstr>Logical Data Independence</vt:lpstr>
      <vt:lpstr>Key Idea: View</vt:lpstr>
      <vt:lpstr>Views Example</vt:lpstr>
      <vt:lpstr>Summary: IMS v CODASYL v Relational</vt:lpstr>
      <vt:lpstr>SQL</vt:lpstr>
      <vt:lpstr>Expanded Animal DB, as a Graph</vt:lpstr>
      <vt:lpstr>Cages in Building 32</vt:lpstr>
      <vt:lpstr>Aliases and Ambiguity</vt:lpstr>
      <vt:lpstr>Aliases and Ambiguity</vt:lpstr>
      <vt:lpstr>Poll: SQL Comprehension</vt:lpstr>
      <vt:lpstr>Aggregation</vt:lpstr>
      <vt:lpstr>Left Join?</vt:lpstr>
      <vt:lpstr>Left Join?</vt:lpstr>
      <vt:lpstr>Left Join?</vt:lpstr>
      <vt:lpstr>Self Joins</vt:lpstr>
      <vt:lpstr>Self Joins</vt:lpstr>
      <vt:lpstr>Self Joins</vt:lpstr>
      <vt:lpstr>Self Joins</vt:lpstr>
      <vt:lpstr>Self Joins</vt:lpstr>
      <vt:lpstr>Self Joins</vt:lpstr>
      <vt:lpstr>Recap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Madden</dc:creator>
  <cp:lastModifiedBy>Samuel R Madden</cp:lastModifiedBy>
  <cp:revision>38</cp:revision>
  <cp:lastPrinted>2014-09-08T16:44:24Z</cp:lastPrinted>
  <dcterms:created xsi:type="dcterms:W3CDTF">2014-09-08T12:49:58Z</dcterms:created>
  <dcterms:modified xsi:type="dcterms:W3CDTF">2023-09-11T17:11:39Z</dcterms:modified>
</cp:coreProperties>
</file>