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93" r:id="rId3"/>
    <p:sldId id="295" r:id="rId4"/>
    <p:sldId id="296" r:id="rId5"/>
    <p:sldId id="297" r:id="rId6"/>
    <p:sldId id="273" r:id="rId7"/>
    <p:sldId id="270" r:id="rId8"/>
    <p:sldId id="272" r:id="rId9"/>
    <p:sldId id="271" r:id="rId10"/>
    <p:sldId id="301" r:id="rId11"/>
    <p:sldId id="274" r:id="rId12"/>
    <p:sldId id="298" r:id="rId13"/>
    <p:sldId id="299" r:id="rId14"/>
    <p:sldId id="300" r:id="rId15"/>
    <p:sldId id="275" r:id="rId16"/>
    <p:sldId id="277" r:id="rId17"/>
    <p:sldId id="276" r:id="rId18"/>
    <p:sldId id="292" r:id="rId19"/>
    <p:sldId id="257" r:id="rId20"/>
    <p:sldId id="281" r:id="rId21"/>
    <p:sldId id="280" r:id="rId22"/>
    <p:sldId id="283" r:id="rId23"/>
    <p:sldId id="284" r:id="rId24"/>
    <p:sldId id="285" r:id="rId25"/>
    <p:sldId id="286" r:id="rId26"/>
    <p:sldId id="287" r:id="rId27"/>
    <p:sldId id="288" r:id="rId28"/>
    <p:sldId id="302" r:id="rId29"/>
    <p:sldId id="303" r:id="rId30"/>
    <p:sldId id="278" r:id="rId31"/>
    <p:sldId id="279" r:id="rId32"/>
    <p:sldId id="290" r:id="rId33"/>
    <p:sldId id="289" r:id="rId34"/>
    <p:sldId id="291" r:id="rId35"/>
    <p:sldId id="259" r:id="rId36"/>
    <p:sldId id="258" r:id="rId37"/>
    <p:sldId id="260" r:id="rId38"/>
    <p:sldId id="263" r:id="rId39"/>
    <p:sldId id="262" r:id="rId40"/>
    <p:sldId id="265" r:id="rId41"/>
    <p:sldId id="264" r:id="rId42"/>
    <p:sldId id="266" r:id="rId43"/>
    <p:sldId id="268" r:id="rId44"/>
    <p:sldId id="282" r:id="rId45"/>
    <p:sldId id="26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4626"/>
  </p:normalViewPr>
  <p:slideViewPr>
    <p:cSldViewPr snapToGrid="0" snapToObjects="1">
      <p:cViewPr varScale="1">
        <p:scale>
          <a:sx n="96" d="100"/>
          <a:sy n="96" d="100"/>
        </p:scale>
        <p:origin x="176"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3B251-7CD0-E442-81FF-28F71B6BFB8E}"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34E25-54DC-6246-9DB9-009746113924}" type="slidenum">
              <a:rPr lang="en-US" smtClean="0"/>
              <a:t>‹#›</a:t>
            </a:fld>
            <a:endParaRPr lang="en-US"/>
          </a:p>
        </p:txBody>
      </p:sp>
    </p:spTree>
    <p:extLst>
      <p:ext uri="{BB962C8B-B14F-4D97-AF65-F5344CB8AC3E}">
        <p14:creationId xmlns:p14="http://schemas.microsoft.com/office/powerpoint/2010/main" val="99934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34E25-54DC-6246-9DB9-009746113924}" type="slidenum">
              <a:rPr lang="en-US" smtClean="0"/>
              <a:t>1</a:t>
            </a:fld>
            <a:endParaRPr lang="en-US"/>
          </a:p>
        </p:txBody>
      </p:sp>
    </p:spTree>
    <p:extLst>
      <p:ext uri="{BB962C8B-B14F-4D97-AF65-F5344CB8AC3E}">
        <p14:creationId xmlns:p14="http://schemas.microsoft.com/office/powerpoint/2010/main" val="45528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34E25-54DC-6246-9DB9-009746113924}" type="slidenum">
              <a:rPr lang="en-US" smtClean="0"/>
              <a:t>38</a:t>
            </a:fld>
            <a:endParaRPr lang="en-US"/>
          </a:p>
        </p:txBody>
      </p:sp>
    </p:spTree>
    <p:extLst>
      <p:ext uri="{BB962C8B-B14F-4D97-AF65-F5344CB8AC3E}">
        <p14:creationId xmlns:p14="http://schemas.microsoft.com/office/powerpoint/2010/main" val="180816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34E25-54DC-6246-9DB9-009746113924}" type="slidenum">
              <a:rPr lang="en-US" smtClean="0"/>
              <a:t>45</a:t>
            </a:fld>
            <a:endParaRPr lang="en-US"/>
          </a:p>
        </p:txBody>
      </p:sp>
    </p:spTree>
    <p:extLst>
      <p:ext uri="{BB962C8B-B14F-4D97-AF65-F5344CB8AC3E}">
        <p14:creationId xmlns:p14="http://schemas.microsoft.com/office/powerpoint/2010/main" val="48214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63042A-A345-8A42-BF12-6030401B827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201575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3042A-A345-8A42-BF12-6030401B827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65842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3042A-A345-8A42-BF12-6030401B827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11135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3042A-A345-8A42-BF12-6030401B827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47026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3042A-A345-8A42-BF12-6030401B827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151653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63042A-A345-8A42-BF12-6030401B8273}"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202968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63042A-A345-8A42-BF12-6030401B8273}" type="datetimeFigureOut">
              <a:rPr lang="en-US" smtClean="0"/>
              <a:t>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17707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63042A-A345-8A42-BF12-6030401B8273}"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177504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3042A-A345-8A42-BF12-6030401B8273}" type="datetimeFigureOut">
              <a:rPr lang="en-US" smtClean="0"/>
              <a:t>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29931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3042A-A345-8A42-BF12-6030401B8273}"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115964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3042A-A345-8A42-BF12-6030401B8273}"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C7F93-959F-7F44-B790-EAE141792D1C}" type="slidenum">
              <a:rPr lang="en-US" smtClean="0"/>
              <a:t>‹#›</a:t>
            </a:fld>
            <a:endParaRPr lang="en-US"/>
          </a:p>
        </p:txBody>
      </p:sp>
    </p:spTree>
    <p:extLst>
      <p:ext uri="{BB962C8B-B14F-4D97-AF65-F5344CB8AC3E}">
        <p14:creationId xmlns:p14="http://schemas.microsoft.com/office/powerpoint/2010/main" val="176024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3042A-A345-8A42-BF12-6030401B8273}" type="datetimeFigureOut">
              <a:rPr lang="en-US" smtClean="0"/>
              <a:t>11/6/23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C7F93-959F-7F44-B790-EAE141792D1C}" type="slidenum">
              <a:rPr lang="en-US" smtClean="0"/>
              <a:t>‹#›</a:t>
            </a:fld>
            <a:endParaRPr lang="en-US"/>
          </a:p>
        </p:txBody>
      </p:sp>
    </p:spTree>
    <p:extLst>
      <p:ext uri="{BB962C8B-B14F-4D97-AF65-F5344CB8AC3E}">
        <p14:creationId xmlns:p14="http://schemas.microsoft.com/office/powerpoint/2010/main" val="3397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9302" y="331314"/>
            <a:ext cx="10945906" cy="598618"/>
          </a:xfrm>
        </p:spPr>
        <p:txBody>
          <a:bodyPr>
            <a:normAutofit fontScale="92500"/>
          </a:bodyPr>
          <a:lstStyle/>
          <a:p>
            <a:r>
              <a:rPr lang="en-US" sz="3200" b="1">
                <a:latin typeface="Helvetica Neue" panose="02000503000000020004" pitchFamily="2" charset="0"/>
                <a:ea typeface="Helvetica Neue" panose="02000503000000020004" pitchFamily="2" charset="0"/>
                <a:cs typeface="Helvetica Neue" panose="02000503000000020004" pitchFamily="2" charset="0"/>
              </a:rPr>
              <a:t>Lecture 16: </a:t>
            </a:r>
            <a:r>
              <a:rPr lang="en-US" sz="3200" b="1" dirty="0">
                <a:latin typeface="Helvetica Neue" panose="02000503000000020004" pitchFamily="2" charset="0"/>
                <a:ea typeface="Helvetica Neue" panose="02000503000000020004" pitchFamily="2" charset="0"/>
                <a:cs typeface="Helvetica Neue" panose="02000503000000020004" pitchFamily="2" charset="0"/>
              </a:rPr>
              <a:t>Distributed Transactions &amp; Two-Phase Commit</a:t>
            </a:r>
          </a:p>
        </p:txBody>
      </p:sp>
      <p:pic>
        <p:nvPicPr>
          <p:cNvPr id="4" name="Picture 3">
            <a:extLst>
              <a:ext uri="{FF2B5EF4-FFF2-40B4-BE49-F238E27FC236}">
                <a16:creationId xmlns:a16="http://schemas.microsoft.com/office/drawing/2014/main" id="{5B4D9667-3688-FCF5-8555-E2F55A98710C}"/>
              </a:ext>
            </a:extLst>
          </p:cNvPr>
          <p:cNvPicPr>
            <a:picLocks noChangeAspect="1"/>
          </p:cNvPicPr>
          <p:nvPr/>
        </p:nvPicPr>
        <p:blipFill>
          <a:blip r:embed="rId3"/>
          <a:stretch>
            <a:fillRect/>
          </a:stretch>
        </p:blipFill>
        <p:spPr>
          <a:xfrm>
            <a:off x="3331688" y="1128157"/>
            <a:ext cx="5206671" cy="5206671"/>
          </a:xfrm>
          <a:prstGeom prst="rect">
            <a:avLst/>
          </a:prstGeom>
        </p:spPr>
      </p:pic>
      <p:sp>
        <p:nvSpPr>
          <p:cNvPr id="5" name="TextBox 4">
            <a:extLst>
              <a:ext uri="{FF2B5EF4-FFF2-40B4-BE49-F238E27FC236}">
                <a16:creationId xmlns:a16="http://schemas.microsoft.com/office/drawing/2014/main" id="{7C21BBD7-CFD1-606A-651E-BB1ECB2A2EAD}"/>
              </a:ext>
            </a:extLst>
          </p:cNvPr>
          <p:cNvSpPr txBox="1"/>
          <p:nvPr/>
        </p:nvSpPr>
        <p:spPr>
          <a:xfrm>
            <a:off x="9177867" y="1676400"/>
            <a:ext cx="2167466" cy="369332"/>
          </a:xfrm>
          <a:prstGeom prst="rect">
            <a:avLst/>
          </a:prstGeom>
          <a:noFill/>
        </p:spPr>
        <p:txBody>
          <a:bodyPr wrap="square" rtlCol="0">
            <a:spAutoFit/>
          </a:bodyPr>
          <a:lstStyle/>
          <a:p>
            <a:r>
              <a:rPr lang="en-US" dirty="0"/>
              <a:t>Lab 4 out today</a:t>
            </a:r>
          </a:p>
        </p:txBody>
      </p:sp>
    </p:spTree>
    <p:extLst>
      <p:ext uri="{BB962C8B-B14F-4D97-AF65-F5344CB8AC3E}">
        <p14:creationId xmlns:p14="http://schemas.microsoft.com/office/powerpoint/2010/main" val="4722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CC646-941B-26F2-DC50-1AAB2DF9F7B7}"/>
              </a:ext>
            </a:extLst>
          </p:cNvPr>
          <p:cNvSpPr>
            <a:spLocks noGrp="1"/>
          </p:cNvSpPr>
          <p:nvPr>
            <p:ph type="title"/>
          </p:nvPr>
        </p:nvSpPr>
        <p:spPr>
          <a:xfrm>
            <a:off x="6803409" y="762001"/>
            <a:ext cx="4156512" cy="1708244"/>
          </a:xfrm>
        </p:spPr>
        <p:txBody>
          <a:bodyPr anchor="ctr">
            <a:normAutofit/>
          </a:bodyPr>
          <a:lstStyle/>
          <a:p>
            <a:r>
              <a:rPr lang="en-US"/>
              <a:t>Two Phase Commit</a:t>
            </a:r>
            <a:endParaRPr lang="en-US" dirty="0"/>
          </a:p>
        </p:txBody>
      </p:sp>
      <p:pic>
        <p:nvPicPr>
          <p:cNvPr id="1026" name="Picture 2" descr="Generated by DALL·E">
            <a:extLst>
              <a:ext uri="{FF2B5EF4-FFF2-40B4-BE49-F238E27FC236}">
                <a16:creationId xmlns:a16="http://schemas.microsoft.com/office/drawing/2014/main" id="{F069B42E-A09F-C1FE-2C9A-B66572701B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2" r="7089"/>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33C10E-4E62-49AC-31F0-DB95DB1054E2}"/>
              </a:ext>
            </a:extLst>
          </p:cNvPr>
          <p:cNvSpPr>
            <a:spLocks noGrp="1"/>
          </p:cNvSpPr>
          <p:nvPr>
            <p:ph idx="1"/>
          </p:nvPr>
        </p:nvSpPr>
        <p:spPr>
          <a:xfrm>
            <a:off x="6803409" y="2470245"/>
            <a:ext cx="4156512" cy="3769835"/>
          </a:xfrm>
        </p:spPr>
        <p:txBody>
          <a:bodyPr anchor="ctr">
            <a:normAutofit/>
          </a:bodyPr>
          <a:lstStyle/>
          <a:p>
            <a:endParaRPr lang="en-US" sz="2000"/>
          </a:p>
        </p:txBody>
      </p:sp>
    </p:spTree>
    <p:extLst>
      <p:ext uri="{BB962C8B-B14F-4D97-AF65-F5344CB8AC3E}">
        <p14:creationId xmlns:p14="http://schemas.microsoft.com/office/powerpoint/2010/main" val="4609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2F9E-5B5A-B447-8472-D716C2D238CC}"/>
              </a:ext>
            </a:extLst>
          </p:cNvPr>
          <p:cNvSpPr>
            <a:spLocks noGrp="1"/>
          </p:cNvSpPr>
          <p:nvPr>
            <p:ph type="title"/>
          </p:nvPr>
        </p:nvSpPr>
        <p:spPr/>
        <p:txBody>
          <a:bodyPr/>
          <a:lstStyle/>
          <a:p>
            <a:r>
              <a:rPr lang="en-US" dirty="0"/>
              <a:t>Two-Phase Commit</a:t>
            </a:r>
          </a:p>
        </p:txBody>
      </p:sp>
      <p:sp>
        <p:nvSpPr>
          <p:cNvPr id="3" name="Content Placeholder 2">
            <a:extLst>
              <a:ext uri="{FF2B5EF4-FFF2-40B4-BE49-F238E27FC236}">
                <a16:creationId xmlns:a16="http://schemas.microsoft.com/office/drawing/2014/main" id="{230DEE36-4EB6-D34F-B5D0-8557C806D0A7}"/>
              </a:ext>
            </a:extLst>
          </p:cNvPr>
          <p:cNvSpPr>
            <a:spLocks noGrp="1"/>
          </p:cNvSpPr>
          <p:nvPr>
            <p:ph idx="1"/>
          </p:nvPr>
        </p:nvSpPr>
        <p:spPr>
          <a:xfrm>
            <a:off x="838200" y="1603376"/>
            <a:ext cx="10515600" cy="4351338"/>
          </a:xfrm>
        </p:spPr>
        <p:txBody>
          <a:bodyPr>
            <a:normAutofit/>
          </a:bodyPr>
          <a:lstStyle/>
          <a:p>
            <a:r>
              <a:rPr lang="en-US" dirty="0"/>
              <a:t>Key Idea:  Add a new state, “PREPARED” to transactions</a:t>
            </a:r>
          </a:p>
          <a:p>
            <a:endParaRPr lang="en-US" dirty="0"/>
          </a:p>
          <a:p>
            <a:r>
              <a:rPr lang="en-US" dirty="0"/>
              <a:t>Indicates that a node has done the work for a transaction, and the decision to COMMIT/ABORT will be done by a </a:t>
            </a:r>
            <a:r>
              <a:rPr lang="en-US" i="1" dirty="0"/>
              <a:t>coordinator</a:t>
            </a:r>
          </a:p>
          <a:p>
            <a:endParaRPr lang="en-US" dirty="0"/>
          </a:p>
          <a:p>
            <a:r>
              <a:rPr lang="en-US" dirty="0"/>
              <a:t>Once prepared, a node will not COMMIT or ABORT on its own</a:t>
            </a:r>
          </a:p>
          <a:p>
            <a:pPr>
              <a:buFont typeface="Wingdings" pitchFamily="2" charset="2"/>
              <a:buChar char="è"/>
            </a:pPr>
            <a:r>
              <a:rPr lang="en-US" dirty="0"/>
              <a:t>”Prepared” state must survive crashes</a:t>
            </a:r>
          </a:p>
          <a:p>
            <a:pPr>
              <a:buFont typeface="Wingdings" pitchFamily="2" charset="2"/>
              <a:buChar char="è"/>
            </a:pPr>
            <a:endParaRPr lang="en-US" dirty="0"/>
          </a:p>
          <a:p>
            <a:pPr marL="0" indent="0">
              <a:buNone/>
            </a:pPr>
            <a:endParaRPr lang="en-US" dirty="0"/>
          </a:p>
        </p:txBody>
      </p:sp>
      <p:pic>
        <p:nvPicPr>
          <p:cNvPr id="4" name="Picture 4" descr="Commitment Issues has this one - Yoda | Make a Meme">
            <a:extLst>
              <a:ext uri="{FF2B5EF4-FFF2-40B4-BE49-F238E27FC236}">
                <a16:creationId xmlns:a16="http://schemas.microsoft.com/office/drawing/2014/main" id="{820168CE-31B6-48EB-E457-B6914AB02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32" y="4455159"/>
            <a:ext cx="2002368" cy="240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6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9968-10DE-F448-A53C-BFFE3C9A31E9}"/>
              </a:ext>
            </a:extLst>
          </p:cNvPr>
          <p:cNvSpPr>
            <a:spLocks noGrp="1"/>
          </p:cNvSpPr>
          <p:nvPr>
            <p:ph type="title"/>
          </p:nvPr>
        </p:nvSpPr>
        <p:spPr/>
        <p:txBody>
          <a:bodyPr/>
          <a:lstStyle/>
          <a:p>
            <a:r>
              <a:rPr lang="en-US" dirty="0"/>
              <a:t>2PC Architecture</a:t>
            </a:r>
          </a:p>
        </p:txBody>
      </p:sp>
      <p:sp>
        <p:nvSpPr>
          <p:cNvPr id="4" name="Rectangle 3">
            <a:extLst>
              <a:ext uri="{FF2B5EF4-FFF2-40B4-BE49-F238E27FC236}">
                <a16:creationId xmlns:a16="http://schemas.microsoft.com/office/drawing/2014/main" id="{B4B93F45-BA92-F348-A3F8-0BF592571719}"/>
              </a:ext>
            </a:extLst>
          </p:cNvPr>
          <p:cNvSpPr/>
          <p:nvPr/>
        </p:nvSpPr>
        <p:spPr>
          <a:xfrm>
            <a:off x="1613647" y="3173507"/>
            <a:ext cx="2756647"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Coordinator</a:t>
            </a:r>
          </a:p>
        </p:txBody>
      </p:sp>
      <p:sp>
        <p:nvSpPr>
          <p:cNvPr id="5" name="Rectangle 4">
            <a:extLst>
              <a:ext uri="{FF2B5EF4-FFF2-40B4-BE49-F238E27FC236}">
                <a16:creationId xmlns:a16="http://schemas.microsoft.com/office/drawing/2014/main" id="{0585C7C9-D2F6-F74C-9578-B739FBDED832}"/>
              </a:ext>
            </a:extLst>
          </p:cNvPr>
          <p:cNvSpPr/>
          <p:nvPr/>
        </p:nvSpPr>
        <p:spPr>
          <a:xfrm>
            <a:off x="5625353" y="1927413"/>
            <a:ext cx="2756647"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Worker 1</a:t>
            </a:r>
          </a:p>
        </p:txBody>
      </p:sp>
      <p:sp>
        <p:nvSpPr>
          <p:cNvPr id="6" name="Rectangle 5">
            <a:extLst>
              <a:ext uri="{FF2B5EF4-FFF2-40B4-BE49-F238E27FC236}">
                <a16:creationId xmlns:a16="http://schemas.microsoft.com/office/drawing/2014/main" id="{A74532F9-9562-8C4D-9444-178914361A1A}"/>
              </a:ext>
            </a:extLst>
          </p:cNvPr>
          <p:cNvSpPr/>
          <p:nvPr/>
        </p:nvSpPr>
        <p:spPr>
          <a:xfrm>
            <a:off x="5625352" y="4387385"/>
            <a:ext cx="2756647"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Worker n</a:t>
            </a:r>
          </a:p>
        </p:txBody>
      </p:sp>
      <p:sp>
        <p:nvSpPr>
          <p:cNvPr id="7" name="TextBox 6">
            <a:extLst>
              <a:ext uri="{FF2B5EF4-FFF2-40B4-BE49-F238E27FC236}">
                <a16:creationId xmlns:a16="http://schemas.microsoft.com/office/drawing/2014/main" id="{E60705FA-EF19-934C-A945-49F60D2E25AA}"/>
              </a:ext>
            </a:extLst>
          </p:cNvPr>
          <p:cNvSpPr txBox="1"/>
          <p:nvPr/>
        </p:nvSpPr>
        <p:spPr>
          <a:xfrm>
            <a:off x="6252882" y="3173507"/>
            <a:ext cx="1398494" cy="369332"/>
          </a:xfrm>
          <a:prstGeom prst="rect">
            <a:avLst/>
          </a:prstGeom>
          <a:noFill/>
        </p:spPr>
        <p:txBody>
          <a:bodyPr wrap="square" rtlCol="0">
            <a:spAutoFit/>
          </a:bodyPr>
          <a:lstStyle/>
          <a:p>
            <a:pPr algn="ctr"/>
            <a:r>
              <a:rPr lang="en-US" dirty="0"/>
              <a:t>…</a:t>
            </a:r>
          </a:p>
        </p:txBody>
      </p:sp>
      <p:cxnSp>
        <p:nvCxnSpPr>
          <p:cNvPr id="9" name="Straight Arrow Connector 8">
            <a:extLst>
              <a:ext uri="{FF2B5EF4-FFF2-40B4-BE49-F238E27FC236}">
                <a16:creationId xmlns:a16="http://schemas.microsoft.com/office/drawing/2014/main" id="{BBB7D7FB-CA8A-0540-88F3-8F35C251E5FE}"/>
              </a:ext>
            </a:extLst>
          </p:cNvPr>
          <p:cNvCxnSpPr>
            <a:stCxn id="4" idx="3"/>
            <a:endCxn id="5" idx="1"/>
          </p:cNvCxnSpPr>
          <p:nvPr/>
        </p:nvCxnSpPr>
        <p:spPr>
          <a:xfrm flipV="1">
            <a:off x="4370294" y="2270313"/>
            <a:ext cx="1255059" cy="124609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B44214B-B44E-6542-904A-0134778D422C}"/>
              </a:ext>
            </a:extLst>
          </p:cNvPr>
          <p:cNvCxnSpPr>
            <a:cxnSpLocks/>
            <a:stCxn id="4" idx="3"/>
            <a:endCxn id="6" idx="1"/>
          </p:cNvCxnSpPr>
          <p:nvPr/>
        </p:nvCxnSpPr>
        <p:spPr>
          <a:xfrm>
            <a:off x="4370294" y="3516407"/>
            <a:ext cx="1255058" cy="121387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5F823A-C1DB-074F-B945-23888C065400}"/>
              </a:ext>
            </a:extLst>
          </p:cNvPr>
          <p:cNvSpPr txBox="1"/>
          <p:nvPr/>
        </p:nvSpPr>
        <p:spPr>
          <a:xfrm>
            <a:off x="4231342" y="2409216"/>
            <a:ext cx="1138517" cy="369332"/>
          </a:xfrm>
          <a:prstGeom prst="rect">
            <a:avLst/>
          </a:prstGeom>
          <a:noFill/>
        </p:spPr>
        <p:txBody>
          <a:bodyPr wrap="square" rtlCol="0">
            <a:spAutoFit/>
          </a:bodyPr>
          <a:lstStyle/>
          <a:p>
            <a:r>
              <a:rPr lang="en-US" dirty="0"/>
              <a:t>Prepare</a:t>
            </a:r>
          </a:p>
        </p:txBody>
      </p:sp>
    </p:spTree>
    <p:extLst>
      <p:ext uri="{BB962C8B-B14F-4D97-AF65-F5344CB8AC3E}">
        <p14:creationId xmlns:p14="http://schemas.microsoft.com/office/powerpoint/2010/main" val="107364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9968-10DE-F448-A53C-BFFE3C9A31E9}"/>
              </a:ext>
            </a:extLst>
          </p:cNvPr>
          <p:cNvSpPr>
            <a:spLocks noGrp="1"/>
          </p:cNvSpPr>
          <p:nvPr>
            <p:ph type="title"/>
          </p:nvPr>
        </p:nvSpPr>
        <p:spPr/>
        <p:txBody>
          <a:bodyPr/>
          <a:lstStyle/>
          <a:p>
            <a:r>
              <a:rPr lang="en-US" dirty="0"/>
              <a:t>2PC Architecture</a:t>
            </a:r>
          </a:p>
        </p:txBody>
      </p:sp>
      <p:sp>
        <p:nvSpPr>
          <p:cNvPr id="4" name="Rectangle 3">
            <a:extLst>
              <a:ext uri="{FF2B5EF4-FFF2-40B4-BE49-F238E27FC236}">
                <a16:creationId xmlns:a16="http://schemas.microsoft.com/office/drawing/2014/main" id="{B4B93F45-BA92-F348-A3F8-0BF592571719}"/>
              </a:ext>
            </a:extLst>
          </p:cNvPr>
          <p:cNvSpPr/>
          <p:nvPr/>
        </p:nvSpPr>
        <p:spPr>
          <a:xfrm>
            <a:off x="1613647" y="3173507"/>
            <a:ext cx="2756647"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Coordinator</a:t>
            </a:r>
          </a:p>
        </p:txBody>
      </p:sp>
      <p:sp>
        <p:nvSpPr>
          <p:cNvPr id="5" name="Rectangle 4">
            <a:extLst>
              <a:ext uri="{FF2B5EF4-FFF2-40B4-BE49-F238E27FC236}">
                <a16:creationId xmlns:a16="http://schemas.microsoft.com/office/drawing/2014/main" id="{0585C7C9-D2F6-F74C-9578-B739FBDED832}"/>
              </a:ext>
            </a:extLst>
          </p:cNvPr>
          <p:cNvSpPr/>
          <p:nvPr/>
        </p:nvSpPr>
        <p:spPr>
          <a:xfrm>
            <a:off x="5625353" y="1927413"/>
            <a:ext cx="2756647"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Worker 1</a:t>
            </a:r>
          </a:p>
        </p:txBody>
      </p:sp>
      <p:sp>
        <p:nvSpPr>
          <p:cNvPr id="6" name="Rectangle 5">
            <a:extLst>
              <a:ext uri="{FF2B5EF4-FFF2-40B4-BE49-F238E27FC236}">
                <a16:creationId xmlns:a16="http://schemas.microsoft.com/office/drawing/2014/main" id="{A74532F9-9562-8C4D-9444-178914361A1A}"/>
              </a:ext>
            </a:extLst>
          </p:cNvPr>
          <p:cNvSpPr/>
          <p:nvPr/>
        </p:nvSpPr>
        <p:spPr>
          <a:xfrm>
            <a:off x="5625352" y="4387385"/>
            <a:ext cx="2756647"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Worker n</a:t>
            </a:r>
          </a:p>
        </p:txBody>
      </p:sp>
      <p:sp>
        <p:nvSpPr>
          <p:cNvPr id="7" name="TextBox 6">
            <a:extLst>
              <a:ext uri="{FF2B5EF4-FFF2-40B4-BE49-F238E27FC236}">
                <a16:creationId xmlns:a16="http://schemas.microsoft.com/office/drawing/2014/main" id="{E60705FA-EF19-934C-A945-49F60D2E25AA}"/>
              </a:ext>
            </a:extLst>
          </p:cNvPr>
          <p:cNvSpPr txBox="1"/>
          <p:nvPr/>
        </p:nvSpPr>
        <p:spPr>
          <a:xfrm>
            <a:off x="6252882" y="3173507"/>
            <a:ext cx="1398494" cy="369332"/>
          </a:xfrm>
          <a:prstGeom prst="rect">
            <a:avLst/>
          </a:prstGeom>
          <a:noFill/>
        </p:spPr>
        <p:txBody>
          <a:bodyPr wrap="square" rtlCol="0">
            <a:spAutoFit/>
          </a:bodyPr>
          <a:lstStyle/>
          <a:p>
            <a:pPr algn="ctr"/>
            <a:r>
              <a:rPr lang="en-US" dirty="0"/>
              <a:t>…</a:t>
            </a:r>
          </a:p>
        </p:txBody>
      </p:sp>
      <p:cxnSp>
        <p:nvCxnSpPr>
          <p:cNvPr id="9" name="Straight Arrow Connector 8">
            <a:extLst>
              <a:ext uri="{FF2B5EF4-FFF2-40B4-BE49-F238E27FC236}">
                <a16:creationId xmlns:a16="http://schemas.microsoft.com/office/drawing/2014/main" id="{BBB7D7FB-CA8A-0540-88F3-8F35C251E5FE}"/>
              </a:ext>
            </a:extLst>
          </p:cNvPr>
          <p:cNvCxnSpPr>
            <a:stCxn id="4" idx="3"/>
            <a:endCxn id="5" idx="1"/>
          </p:cNvCxnSpPr>
          <p:nvPr/>
        </p:nvCxnSpPr>
        <p:spPr>
          <a:xfrm flipV="1">
            <a:off x="4370294" y="2270313"/>
            <a:ext cx="1255059" cy="1246094"/>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B44214B-B44E-6542-904A-0134778D422C}"/>
              </a:ext>
            </a:extLst>
          </p:cNvPr>
          <p:cNvCxnSpPr>
            <a:cxnSpLocks/>
            <a:stCxn id="4" idx="3"/>
            <a:endCxn id="6" idx="1"/>
          </p:cNvCxnSpPr>
          <p:nvPr/>
        </p:nvCxnSpPr>
        <p:spPr>
          <a:xfrm>
            <a:off x="4370294" y="3516407"/>
            <a:ext cx="1255058" cy="1213878"/>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5F823A-C1DB-074F-B945-23888C065400}"/>
              </a:ext>
            </a:extLst>
          </p:cNvPr>
          <p:cNvSpPr txBox="1"/>
          <p:nvPr/>
        </p:nvSpPr>
        <p:spPr>
          <a:xfrm>
            <a:off x="4069978" y="2237363"/>
            <a:ext cx="1138517" cy="646331"/>
          </a:xfrm>
          <a:prstGeom prst="rect">
            <a:avLst/>
          </a:prstGeom>
          <a:noFill/>
        </p:spPr>
        <p:txBody>
          <a:bodyPr wrap="square" rtlCol="0">
            <a:spAutoFit/>
          </a:bodyPr>
          <a:lstStyle/>
          <a:p>
            <a:r>
              <a:rPr lang="en-US" dirty="0"/>
              <a:t>Vote yes/no</a:t>
            </a:r>
          </a:p>
        </p:txBody>
      </p:sp>
    </p:spTree>
    <p:extLst>
      <p:ext uri="{BB962C8B-B14F-4D97-AF65-F5344CB8AC3E}">
        <p14:creationId xmlns:p14="http://schemas.microsoft.com/office/powerpoint/2010/main" val="3457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9968-10DE-F448-A53C-BFFE3C9A31E9}"/>
              </a:ext>
            </a:extLst>
          </p:cNvPr>
          <p:cNvSpPr>
            <a:spLocks noGrp="1"/>
          </p:cNvSpPr>
          <p:nvPr>
            <p:ph type="title"/>
          </p:nvPr>
        </p:nvSpPr>
        <p:spPr/>
        <p:txBody>
          <a:bodyPr/>
          <a:lstStyle/>
          <a:p>
            <a:r>
              <a:rPr lang="en-US" dirty="0"/>
              <a:t>2PC Architecture</a:t>
            </a:r>
          </a:p>
        </p:txBody>
      </p:sp>
      <p:sp>
        <p:nvSpPr>
          <p:cNvPr id="4" name="Rectangle 3">
            <a:extLst>
              <a:ext uri="{FF2B5EF4-FFF2-40B4-BE49-F238E27FC236}">
                <a16:creationId xmlns:a16="http://schemas.microsoft.com/office/drawing/2014/main" id="{B4B93F45-BA92-F348-A3F8-0BF592571719}"/>
              </a:ext>
            </a:extLst>
          </p:cNvPr>
          <p:cNvSpPr/>
          <p:nvPr/>
        </p:nvSpPr>
        <p:spPr>
          <a:xfrm>
            <a:off x="1613647" y="3173507"/>
            <a:ext cx="2756647"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Coordinator</a:t>
            </a:r>
          </a:p>
        </p:txBody>
      </p:sp>
      <p:sp>
        <p:nvSpPr>
          <p:cNvPr id="5" name="Rectangle 4">
            <a:extLst>
              <a:ext uri="{FF2B5EF4-FFF2-40B4-BE49-F238E27FC236}">
                <a16:creationId xmlns:a16="http://schemas.microsoft.com/office/drawing/2014/main" id="{0585C7C9-D2F6-F74C-9578-B739FBDED832}"/>
              </a:ext>
            </a:extLst>
          </p:cNvPr>
          <p:cNvSpPr/>
          <p:nvPr/>
        </p:nvSpPr>
        <p:spPr>
          <a:xfrm>
            <a:off x="5625353" y="1927413"/>
            <a:ext cx="2756647"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Worker 1</a:t>
            </a:r>
          </a:p>
        </p:txBody>
      </p:sp>
      <p:sp>
        <p:nvSpPr>
          <p:cNvPr id="6" name="Rectangle 5">
            <a:extLst>
              <a:ext uri="{FF2B5EF4-FFF2-40B4-BE49-F238E27FC236}">
                <a16:creationId xmlns:a16="http://schemas.microsoft.com/office/drawing/2014/main" id="{A74532F9-9562-8C4D-9444-178914361A1A}"/>
              </a:ext>
            </a:extLst>
          </p:cNvPr>
          <p:cNvSpPr/>
          <p:nvPr/>
        </p:nvSpPr>
        <p:spPr>
          <a:xfrm>
            <a:off x="5625352" y="4387385"/>
            <a:ext cx="2756647" cy="685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Worker n</a:t>
            </a:r>
          </a:p>
        </p:txBody>
      </p:sp>
      <p:sp>
        <p:nvSpPr>
          <p:cNvPr id="7" name="TextBox 6">
            <a:extLst>
              <a:ext uri="{FF2B5EF4-FFF2-40B4-BE49-F238E27FC236}">
                <a16:creationId xmlns:a16="http://schemas.microsoft.com/office/drawing/2014/main" id="{E60705FA-EF19-934C-A945-49F60D2E25AA}"/>
              </a:ext>
            </a:extLst>
          </p:cNvPr>
          <p:cNvSpPr txBox="1"/>
          <p:nvPr/>
        </p:nvSpPr>
        <p:spPr>
          <a:xfrm>
            <a:off x="6252882" y="3173507"/>
            <a:ext cx="1398494" cy="369332"/>
          </a:xfrm>
          <a:prstGeom prst="rect">
            <a:avLst/>
          </a:prstGeom>
          <a:noFill/>
        </p:spPr>
        <p:txBody>
          <a:bodyPr wrap="square" rtlCol="0">
            <a:spAutoFit/>
          </a:bodyPr>
          <a:lstStyle/>
          <a:p>
            <a:pPr algn="ctr"/>
            <a:r>
              <a:rPr lang="en-US" dirty="0"/>
              <a:t>…</a:t>
            </a:r>
          </a:p>
        </p:txBody>
      </p:sp>
      <p:cxnSp>
        <p:nvCxnSpPr>
          <p:cNvPr id="9" name="Straight Arrow Connector 8">
            <a:extLst>
              <a:ext uri="{FF2B5EF4-FFF2-40B4-BE49-F238E27FC236}">
                <a16:creationId xmlns:a16="http://schemas.microsoft.com/office/drawing/2014/main" id="{BBB7D7FB-CA8A-0540-88F3-8F35C251E5FE}"/>
              </a:ext>
            </a:extLst>
          </p:cNvPr>
          <p:cNvCxnSpPr>
            <a:stCxn id="4" idx="3"/>
            <a:endCxn id="5" idx="1"/>
          </p:cNvCxnSpPr>
          <p:nvPr/>
        </p:nvCxnSpPr>
        <p:spPr>
          <a:xfrm flipV="1">
            <a:off x="4370294" y="2270313"/>
            <a:ext cx="1255059" cy="124609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B44214B-B44E-6542-904A-0134778D422C}"/>
              </a:ext>
            </a:extLst>
          </p:cNvPr>
          <p:cNvCxnSpPr>
            <a:cxnSpLocks/>
            <a:stCxn id="4" idx="3"/>
            <a:endCxn id="6" idx="1"/>
          </p:cNvCxnSpPr>
          <p:nvPr/>
        </p:nvCxnSpPr>
        <p:spPr>
          <a:xfrm>
            <a:off x="4370294" y="3516407"/>
            <a:ext cx="1255058" cy="121387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5F823A-C1DB-074F-B945-23888C065400}"/>
              </a:ext>
            </a:extLst>
          </p:cNvPr>
          <p:cNvSpPr txBox="1"/>
          <p:nvPr/>
        </p:nvSpPr>
        <p:spPr>
          <a:xfrm>
            <a:off x="4231342" y="1970432"/>
            <a:ext cx="1138517" cy="923330"/>
          </a:xfrm>
          <a:prstGeom prst="rect">
            <a:avLst/>
          </a:prstGeom>
          <a:noFill/>
        </p:spPr>
        <p:txBody>
          <a:bodyPr wrap="square" rtlCol="0">
            <a:spAutoFit/>
          </a:bodyPr>
          <a:lstStyle/>
          <a:p>
            <a:r>
              <a:rPr lang="en-US" dirty="0"/>
              <a:t>Commit</a:t>
            </a:r>
          </a:p>
          <a:p>
            <a:r>
              <a:rPr lang="en-US" dirty="0"/>
              <a:t>If all</a:t>
            </a:r>
          </a:p>
          <a:p>
            <a:r>
              <a:rPr lang="en-US" dirty="0"/>
              <a:t>yes</a:t>
            </a:r>
          </a:p>
        </p:txBody>
      </p:sp>
    </p:spTree>
    <p:extLst>
      <p:ext uri="{BB962C8B-B14F-4D97-AF65-F5344CB8AC3E}">
        <p14:creationId xmlns:p14="http://schemas.microsoft.com/office/powerpoint/2010/main" val="7978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F95E-2FE9-4244-99F4-433C85169E8F}"/>
              </a:ext>
            </a:extLst>
          </p:cNvPr>
          <p:cNvSpPr>
            <a:spLocks noGrp="1"/>
          </p:cNvSpPr>
          <p:nvPr>
            <p:ph type="title"/>
          </p:nvPr>
        </p:nvSpPr>
        <p:spPr/>
        <p:txBody>
          <a:bodyPr/>
          <a:lstStyle/>
          <a:p>
            <a:r>
              <a:rPr lang="en-US" dirty="0"/>
              <a:t>Two-Phase Coordinator Overview</a:t>
            </a:r>
          </a:p>
        </p:txBody>
      </p:sp>
      <p:sp>
        <p:nvSpPr>
          <p:cNvPr id="15" name="Content Placeholder 14">
            <a:extLst>
              <a:ext uri="{FF2B5EF4-FFF2-40B4-BE49-F238E27FC236}">
                <a16:creationId xmlns:a16="http://schemas.microsoft.com/office/drawing/2014/main" id="{0DB3E744-885F-524F-9BAC-88AC8A622111}"/>
              </a:ext>
            </a:extLst>
          </p:cNvPr>
          <p:cNvSpPr>
            <a:spLocks noGrp="1"/>
          </p:cNvSpPr>
          <p:nvPr>
            <p:ph sz="half" idx="1"/>
          </p:nvPr>
        </p:nvSpPr>
        <p:spPr>
          <a:xfrm>
            <a:off x="838199" y="1825625"/>
            <a:ext cx="9870196" cy="4351338"/>
          </a:xfrm>
        </p:spPr>
        <p:txBody>
          <a:bodyPr>
            <a:normAutofit lnSpcReduction="10000"/>
          </a:bodyPr>
          <a:lstStyle/>
          <a:p>
            <a:pPr marL="0" indent="0">
              <a:buNone/>
            </a:pPr>
            <a:endParaRPr lang="en-US" dirty="0"/>
          </a:p>
          <a:p>
            <a:pPr marL="514350" indent="-514350">
              <a:buFont typeface="+mj-lt"/>
              <a:buAutoNum type="arabicPeriod"/>
            </a:pPr>
            <a:r>
              <a:rPr lang="en-US" dirty="0"/>
              <a:t>Log start of transaction</a:t>
            </a:r>
          </a:p>
          <a:p>
            <a:pPr marL="514350" indent="-514350">
              <a:buFont typeface="+mj-lt"/>
              <a:buAutoNum type="arabicPeriod"/>
            </a:pPr>
            <a:r>
              <a:rPr lang="en-US" dirty="0"/>
              <a:t>Execute transaction on </a:t>
            </a:r>
            <a:r>
              <a:rPr lang="en-US" i="1" dirty="0"/>
              <a:t>worker </a:t>
            </a:r>
            <a:r>
              <a:rPr lang="en-US" dirty="0"/>
              <a:t>nodes</a:t>
            </a:r>
            <a:endParaRPr lang="en-US" i="1" dirty="0"/>
          </a:p>
          <a:p>
            <a:pPr marL="514350" indent="-514350">
              <a:buFont typeface="+mj-lt"/>
              <a:buAutoNum type="arabicPeriod"/>
            </a:pPr>
            <a:r>
              <a:rPr lang="en-US" dirty="0"/>
              <a:t>PREPARE each worker</a:t>
            </a:r>
          </a:p>
          <a:p>
            <a:pPr marL="514350" indent="-514350">
              <a:buFont typeface="+mj-lt"/>
              <a:buAutoNum type="arabicPeriod"/>
            </a:pPr>
            <a:r>
              <a:rPr lang="en-US" dirty="0"/>
              <a:t>Once workers are all prepared, log transaction commit</a:t>
            </a:r>
          </a:p>
          <a:p>
            <a:pPr marL="514350" indent="-514350">
              <a:buFont typeface="+mj-lt"/>
              <a:buAutoNum type="arabicPeriod"/>
            </a:pPr>
            <a:r>
              <a:rPr lang="en-US" dirty="0"/>
              <a:t>Commit each worker</a:t>
            </a:r>
          </a:p>
          <a:p>
            <a:pPr marL="514350" indent="-514350">
              <a:buFont typeface="+mj-lt"/>
              <a:buAutoNum type="arabicPeriod"/>
            </a:pPr>
            <a:r>
              <a:rPr lang="en-US" dirty="0"/>
              <a:t>Log DONE, so we know all transactions are done</a:t>
            </a:r>
          </a:p>
          <a:p>
            <a:pPr marL="514350" indent="-514350">
              <a:buFont typeface="+mj-lt"/>
              <a:buAutoNum type="arabicPeriod"/>
            </a:pPr>
            <a:endParaRPr lang="en-US" dirty="0"/>
          </a:p>
          <a:p>
            <a:pPr marL="0" indent="0">
              <a:buNone/>
            </a:pPr>
            <a:r>
              <a:rPr lang="en-US" dirty="0"/>
              <a:t>(If one of the workers fails to prepare, abort each worker)</a:t>
            </a:r>
          </a:p>
          <a:p>
            <a:pPr marL="0" indent="0">
              <a:buNone/>
            </a:pPr>
            <a:endParaRPr lang="en-US" dirty="0"/>
          </a:p>
        </p:txBody>
      </p:sp>
      <p:cxnSp>
        <p:nvCxnSpPr>
          <p:cNvPr id="18" name="Straight Arrow Connector 17">
            <a:extLst>
              <a:ext uri="{FF2B5EF4-FFF2-40B4-BE49-F238E27FC236}">
                <a16:creationId xmlns:a16="http://schemas.microsoft.com/office/drawing/2014/main" id="{B6452446-3A4E-DD49-AC88-0AD69F0415F5}"/>
              </a:ext>
            </a:extLst>
          </p:cNvPr>
          <p:cNvCxnSpPr>
            <a:cxnSpLocks/>
          </p:cNvCxnSpPr>
          <p:nvPr/>
        </p:nvCxnSpPr>
        <p:spPr>
          <a:xfrm flipH="1">
            <a:off x="7260116" y="2610998"/>
            <a:ext cx="991519" cy="11347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D2D41E-C4F6-DF45-A8E5-CE8379AAD468}"/>
              </a:ext>
            </a:extLst>
          </p:cNvPr>
          <p:cNvSpPr txBox="1"/>
          <p:nvPr/>
        </p:nvSpPr>
        <p:spPr>
          <a:xfrm>
            <a:off x="8020280" y="1905918"/>
            <a:ext cx="2016086" cy="646331"/>
          </a:xfrm>
          <a:prstGeom prst="rect">
            <a:avLst/>
          </a:prstGeom>
          <a:noFill/>
        </p:spPr>
        <p:txBody>
          <a:bodyPr wrap="square" rtlCol="0">
            <a:spAutoFit/>
          </a:bodyPr>
          <a:lstStyle/>
          <a:p>
            <a:r>
              <a:rPr lang="en-US" dirty="0"/>
              <a:t>This commits the transaction</a:t>
            </a:r>
          </a:p>
        </p:txBody>
      </p:sp>
    </p:spTree>
    <p:extLst>
      <p:ext uri="{BB962C8B-B14F-4D97-AF65-F5344CB8AC3E}">
        <p14:creationId xmlns:p14="http://schemas.microsoft.com/office/powerpoint/2010/main" val="14072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53D9-FD6F-0440-8DF5-698D19C5CD2D}"/>
              </a:ext>
            </a:extLst>
          </p:cNvPr>
          <p:cNvSpPr>
            <a:spLocks noGrp="1"/>
          </p:cNvSpPr>
          <p:nvPr>
            <p:ph type="title"/>
          </p:nvPr>
        </p:nvSpPr>
        <p:spPr>
          <a:xfrm>
            <a:off x="0" y="500062"/>
            <a:ext cx="10515600" cy="1325563"/>
          </a:xfrm>
        </p:spPr>
        <p:txBody>
          <a:bodyPr/>
          <a:lstStyle/>
          <a:p>
            <a:r>
              <a:rPr lang="en-US" dirty="0"/>
              <a:t>What If Coordinator Crashes/Fails?</a:t>
            </a:r>
          </a:p>
        </p:txBody>
      </p:sp>
      <p:sp>
        <p:nvSpPr>
          <p:cNvPr id="5" name="Content Placeholder 4">
            <a:extLst>
              <a:ext uri="{FF2B5EF4-FFF2-40B4-BE49-F238E27FC236}">
                <a16:creationId xmlns:a16="http://schemas.microsoft.com/office/drawing/2014/main" id="{52EDC12C-D400-984D-B475-F3414CE9D602}"/>
              </a:ext>
            </a:extLst>
          </p:cNvPr>
          <p:cNvSpPr>
            <a:spLocks noGrp="1"/>
          </p:cNvSpPr>
          <p:nvPr>
            <p:ph idx="1"/>
          </p:nvPr>
        </p:nvSpPr>
        <p:spPr>
          <a:xfrm>
            <a:off x="838200" y="2015859"/>
            <a:ext cx="10515600" cy="4351338"/>
          </a:xfrm>
        </p:spPr>
        <p:txBody>
          <a:bodyPr/>
          <a:lstStyle/>
          <a:p>
            <a:r>
              <a:rPr lang="en-US" dirty="0"/>
              <a:t>Log tells us which transactions were running</a:t>
            </a:r>
          </a:p>
          <a:p>
            <a:r>
              <a:rPr lang="en-US" dirty="0"/>
              <a:t>If before Coordinator COMMIT, all workers should abort</a:t>
            </a:r>
          </a:p>
          <a:p>
            <a:pPr lvl="1"/>
            <a:r>
              <a:rPr lang="en-US" dirty="0"/>
              <a:t>Some may have prepared, some may not</a:t>
            </a:r>
          </a:p>
          <a:p>
            <a:pPr lvl="1"/>
            <a:r>
              <a:rPr lang="en-US" dirty="0"/>
              <a:t>(Workers may be asked to abort unprepared transactions)</a:t>
            </a:r>
          </a:p>
          <a:p>
            <a:r>
              <a:rPr lang="en-US" dirty="0"/>
              <a:t>If after Coordinator COMMIT, but not DONE all workers should commit</a:t>
            </a:r>
          </a:p>
          <a:p>
            <a:pPr lvl="1"/>
            <a:r>
              <a:rPr lang="en-US" dirty="0"/>
              <a:t>Some may have committed, some may not</a:t>
            </a:r>
          </a:p>
          <a:p>
            <a:pPr lvl="1"/>
            <a:r>
              <a:rPr lang="en-US" dirty="0"/>
              <a:t>(Workers must be asked to commit transactions again)</a:t>
            </a:r>
          </a:p>
        </p:txBody>
      </p:sp>
      <p:pic>
        <p:nvPicPr>
          <p:cNvPr id="3074" name="Picture 2" descr="Star Wars meme.Now your failure is complete – Kung Fu Tea">
            <a:extLst>
              <a:ext uri="{FF2B5EF4-FFF2-40B4-BE49-F238E27FC236}">
                <a16:creationId xmlns:a16="http://schemas.microsoft.com/office/drawing/2014/main" id="{A387F14C-D8E4-78A4-2981-B9355AB9F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419" y="309828"/>
            <a:ext cx="2820362" cy="204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4F2F7-604C-4044-B15B-30056488AB9C}"/>
              </a:ext>
            </a:extLst>
          </p:cNvPr>
          <p:cNvSpPr>
            <a:spLocks noGrp="1"/>
          </p:cNvSpPr>
          <p:nvPr>
            <p:ph type="title"/>
          </p:nvPr>
        </p:nvSpPr>
        <p:spPr/>
        <p:txBody>
          <a:bodyPr/>
          <a:lstStyle/>
          <a:p>
            <a:r>
              <a:rPr lang="en-US" dirty="0"/>
              <a:t>What Happens in Worker PREPARE?</a:t>
            </a:r>
          </a:p>
        </p:txBody>
      </p:sp>
      <p:sp>
        <p:nvSpPr>
          <p:cNvPr id="6" name="Content Placeholder 5">
            <a:extLst>
              <a:ext uri="{FF2B5EF4-FFF2-40B4-BE49-F238E27FC236}">
                <a16:creationId xmlns:a16="http://schemas.microsoft.com/office/drawing/2014/main" id="{12A4607D-34DA-9444-A250-C4FC05475C28}"/>
              </a:ext>
            </a:extLst>
          </p:cNvPr>
          <p:cNvSpPr>
            <a:spLocks noGrp="1"/>
          </p:cNvSpPr>
          <p:nvPr>
            <p:ph idx="1"/>
          </p:nvPr>
        </p:nvSpPr>
        <p:spPr/>
        <p:txBody>
          <a:bodyPr/>
          <a:lstStyle/>
          <a:p>
            <a:r>
              <a:rPr lang="en-US" dirty="0"/>
              <a:t>Because </a:t>
            </a:r>
            <a:r>
              <a:rPr lang="en-US" dirty="0" err="1"/>
              <a:t>PREPAREd</a:t>
            </a:r>
            <a:r>
              <a:rPr lang="en-US" dirty="0"/>
              <a:t> state is not committed, a worker must:</a:t>
            </a:r>
          </a:p>
          <a:p>
            <a:pPr lvl="1"/>
            <a:r>
              <a:rPr lang="en-US" dirty="0"/>
              <a:t>Hold locks until COMMIT or ABORT</a:t>
            </a:r>
          </a:p>
          <a:p>
            <a:pPr lvl="1"/>
            <a:r>
              <a:rPr lang="en-US" dirty="0"/>
              <a:t>Be able to COMMIT / ABORT even if it crashes</a:t>
            </a:r>
          </a:p>
          <a:p>
            <a:pPr marL="457200" lvl="1" indent="0">
              <a:buNone/>
            </a:pPr>
            <a:endParaRPr lang="en-US" dirty="0"/>
          </a:p>
          <a:p>
            <a:r>
              <a:rPr lang="en-US" dirty="0"/>
              <a:t>Because </a:t>
            </a:r>
            <a:r>
              <a:rPr lang="en-US" dirty="0" err="1"/>
              <a:t>PREPAREd</a:t>
            </a:r>
            <a:r>
              <a:rPr lang="en-US" dirty="0"/>
              <a:t> state must survive a crash, a worker must</a:t>
            </a:r>
          </a:p>
          <a:p>
            <a:pPr lvl="1"/>
            <a:r>
              <a:rPr lang="en-US" dirty="0"/>
              <a:t>Log that it is prepared (before acknowledging the prepare to </a:t>
            </a:r>
            <a:r>
              <a:rPr lang="en-US" dirty="0" err="1"/>
              <a:t>coord</a:t>
            </a:r>
            <a:r>
              <a:rPr lang="en-US" dirty="0"/>
              <a:t>)</a:t>
            </a:r>
          </a:p>
          <a:p>
            <a:pPr lvl="1"/>
            <a:r>
              <a:rPr lang="en-US" dirty="0"/>
              <a:t>Recover back into the </a:t>
            </a:r>
            <a:r>
              <a:rPr lang="en-US" dirty="0" err="1"/>
              <a:t>PREPAREd</a:t>
            </a:r>
            <a:r>
              <a:rPr lang="en-US" dirty="0"/>
              <a:t> state (re-acquiring locks!)</a:t>
            </a:r>
          </a:p>
          <a:p>
            <a:pPr marL="457200" lvl="1" indent="0">
              <a:buNone/>
            </a:pPr>
            <a:endParaRPr lang="en-US" dirty="0"/>
          </a:p>
          <a:p>
            <a:r>
              <a:rPr lang="en-US" dirty="0"/>
              <a:t>Requires logging locked objects, and forcing log to disk before acknowledging PREPARE</a:t>
            </a:r>
          </a:p>
        </p:txBody>
      </p:sp>
    </p:spTree>
    <p:extLst>
      <p:ext uri="{BB962C8B-B14F-4D97-AF65-F5344CB8AC3E}">
        <p14:creationId xmlns:p14="http://schemas.microsoft.com/office/powerpoint/2010/main" val="71835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EBB2-7BBF-5A43-BD4B-6FA443A9215A}"/>
              </a:ext>
            </a:extLst>
          </p:cNvPr>
          <p:cNvSpPr>
            <a:spLocks noGrp="1"/>
          </p:cNvSpPr>
          <p:nvPr>
            <p:ph type="title"/>
          </p:nvPr>
        </p:nvSpPr>
        <p:spPr/>
        <p:txBody>
          <a:bodyPr/>
          <a:lstStyle/>
          <a:p>
            <a:r>
              <a:rPr lang="en-US" dirty="0"/>
              <a:t>Worker Recovery Process</a:t>
            </a:r>
          </a:p>
        </p:txBody>
      </p:sp>
      <p:sp>
        <p:nvSpPr>
          <p:cNvPr id="3" name="Content Placeholder 2">
            <a:extLst>
              <a:ext uri="{FF2B5EF4-FFF2-40B4-BE49-F238E27FC236}">
                <a16:creationId xmlns:a16="http://schemas.microsoft.com/office/drawing/2014/main" id="{63160700-75E3-1646-8D61-CF984D50F944}"/>
              </a:ext>
            </a:extLst>
          </p:cNvPr>
          <p:cNvSpPr>
            <a:spLocks noGrp="1"/>
          </p:cNvSpPr>
          <p:nvPr>
            <p:ph idx="1"/>
          </p:nvPr>
        </p:nvSpPr>
        <p:spPr/>
        <p:txBody>
          <a:bodyPr/>
          <a:lstStyle/>
          <a:p>
            <a:r>
              <a:rPr lang="en-US" dirty="0"/>
              <a:t>Each worker has a </a:t>
            </a:r>
            <a:r>
              <a:rPr lang="en-US" i="1" dirty="0"/>
              <a:t>recovery process</a:t>
            </a:r>
            <a:r>
              <a:rPr lang="en-US" dirty="0"/>
              <a:t> that keeps track of the outcome of transactions running on the site</a:t>
            </a:r>
          </a:p>
          <a:p>
            <a:r>
              <a:rPr lang="en-US" dirty="0"/>
              <a:t>If a site is prepared and crashes, it needs to ask coordinator about the outcome of the transaction on recovery</a:t>
            </a:r>
          </a:p>
          <a:p>
            <a:endParaRPr lang="en-US" dirty="0"/>
          </a:p>
          <a:p>
            <a:r>
              <a:rPr lang="en-US" dirty="0"/>
              <a:t>This is not handled in our pseudocode, or Postgres</a:t>
            </a:r>
          </a:p>
          <a:p>
            <a:r>
              <a:rPr lang="en-US" dirty="0"/>
              <a:t>Would require a separate monitor for each DB</a:t>
            </a:r>
          </a:p>
          <a:p>
            <a:endParaRPr lang="en-US" dirty="0"/>
          </a:p>
        </p:txBody>
      </p:sp>
    </p:spTree>
    <p:extLst>
      <p:ext uri="{BB962C8B-B14F-4D97-AF65-F5344CB8AC3E}">
        <p14:creationId xmlns:p14="http://schemas.microsoft.com/office/powerpoint/2010/main" val="32033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214812"/>
            <a:ext cx="10515600" cy="1325563"/>
          </a:xfrm>
        </p:spPr>
        <p:txBody>
          <a:bodyPr/>
          <a:lstStyle/>
          <a:p>
            <a:r>
              <a:rPr lang="en-US" b="1" i="1" dirty="0"/>
              <a:t>Two-phase commit protocol</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242160"/>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2870549"/>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045914"/>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sp>
        <p:nvSpPr>
          <p:cNvPr id="17" name="TextBox 16"/>
          <p:cNvSpPr txBox="1"/>
          <p:nvPr/>
        </p:nvSpPr>
        <p:spPr>
          <a:xfrm>
            <a:off x="1081414" y="3736932"/>
            <a:ext cx="2517731" cy="1200329"/>
          </a:xfrm>
          <a:prstGeom prst="rect">
            <a:avLst/>
          </a:prstGeom>
          <a:noFill/>
        </p:spPr>
        <p:txBody>
          <a:bodyPr wrap="square" rtlCol="0">
            <a:spAutoFit/>
          </a:bodyPr>
          <a:lstStyle/>
          <a:p>
            <a:r>
              <a:rPr lang="en-US" dirty="0"/>
              <a:t>If all yes</a:t>
            </a:r>
          </a:p>
          <a:p>
            <a:r>
              <a:rPr lang="en-US" dirty="0"/>
              <a:t>	FW(COMMIT)</a:t>
            </a:r>
          </a:p>
          <a:p>
            <a:r>
              <a:rPr lang="en-US" dirty="0"/>
              <a:t>Else</a:t>
            </a:r>
          </a:p>
          <a:p>
            <a:r>
              <a:rPr lang="en-US" dirty="0"/>
              <a:t>	FW(ABORT)</a:t>
            </a:r>
          </a:p>
        </p:txBody>
      </p:sp>
      <p:grpSp>
        <p:nvGrpSpPr>
          <p:cNvPr id="33" name="Group 32"/>
          <p:cNvGrpSpPr/>
          <p:nvPr/>
        </p:nvGrpSpPr>
        <p:grpSpPr>
          <a:xfrm>
            <a:off x="2407085" y="4789119"/>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8209" y="4789119"/>
              <a:ext cx="2288088" cy="369332"/>
            </a:xfrm>
            <a:prstGeom prst="rect">
              <a:avLst/>
            </a:prstGeom>
            <a:noFill/>
          </p:spPr>
          <p:txBody>
            <a:bodyPr wrap="square" rtlCol="0">
              <a:spAutoFit/>
            </a:bodyPr>
            <a:lstStyle/>
            <a:p>
              <a:r>
                <a:rPr lang="en-US" dirty="0"/>
                <a:t>COMMIT/ABORT(T)</a:t>
              </a:r>
            </a:p>
          </p:txBody>
        </p:sp>
      </p:grpSp>
      <p:sp>
        <p:nvSpPr>
          <p:cNvPr id="23" name="TextBox 22"/>
          <p:cNvSpPr txBox="1"/>
          <p:nvPr/>
        </p:nvSpPr>
        <p:spPr>
          <a:xfrm>
            <a:off x="8033359" y="5189951"/>
            <a:ext cx="2517731" cy="369332"/>
          </a:xfrm>
          <a:prstGeom prst="rect">
            <a:avLst/>
          </a:prstGeom>
          <a:noFill/>
        </p:spPr>
        <p:txBody>
          <a:bodyPr wrap="square" rtlCol="0">
            <a:spAutoFit/>
          </a:bodyPr>
          <a:lstStyle/>
          <a:p>
            <a:r>
              <a:rPr lang="en-US" dirty="0"/>
              <a:t>FW(COMMIT/ABORT</a:t>
            </a:r>
            <a:r>
              <a:rPr lang="is-IS" dirty="0"/>
              <a:t>)</a:t>
            </a:r>
            <a:endParaRPr lang="en-US" dirty="0"/>
          </a:p>
        </p:txBody>
      </p:sp>
      <p:sp>
        <p:nvSpPr>
          <p:cNvPr id="24" name="TextBox 23"/>
          <p:cNvSpPr txBox="1"/>
          <p:nvPr/>
        </p:nvSpPr>
        <p:spPr>
          <a:xfrm>
            <a:off x="8041709" y="3594970"/>
            <a:ext cx="3457184" cy="1200329"/>
          </a:xfrm>
          <a:prstGeom prst="rect">
            <a:avLst/>
          </a:prstGeom>
          <a:noFill/>
        </p:spPr>
        <p:txBody>
          <a:bodyPr wrap="square" rtlCol="0">
            <a:spAutoFit/>
          </a:bodyPr>
          <a:lstStyle/>
          <a:p>
            <a:r>
              <a:rPr lang="en-US" b="1" dirty="0"/>
              <a:t>Prepared worker’s wait to hear outcome from </a:t>
            </a:r>
            <a:r>
              <a:rPr lang="en-US" b="1" dirty="0" err="1"/>
              <a:t>coord</a:t>
            </a:r>
            <a:endParaRPr lang="en-US" b="1" dirty="0"/>
          </a:p>
          <a:p>
            <a:r>
              <a:rPr lang="en-US" b="1" i="1" dirty="0"/>
              <a:t>Recover into prepared state and ask </a:t>
            </a:r>
            <a:r>
              <a:rPr lang="en-US" b="1" i="1" dirty="0" err="1"/>
              <a:t>coord</a:t>
            </a:r>
            <a:r>
              <a:rPr lang="en-US" b="1" i="1" dirty="0"/>
              <a:t> for outcome</a:t>
            </a:r>
          </a:p>
        </p:txBody>
      </p:sp>
      <p:sp>
        <p:nvSpPr>
          <p:cNvPr id="25" name="TextBox 24"/>
          <p:cNvSpPr txBox="1"/>
          <p:nvPr/>
        </p:nvSpPr>
        <p:spPr>
          <a:xfrm>
            <a:off x="1647172" y="6056334"/>
            <a:ext cx="2517731" cy="646331"/>
          </a:xfrm>
          <a:prstGeom prst="rect">
            <a:avLst/>
          </a:prstGeom>
          <a:noFill/>
        </p:spPr>
        <p:txBody>
          <a:bodyPr wrap="square" rtlCol="0">
            <a:spAutoFit/>
          </a:bodyPr>
          <a:lstStyle/>
          <a:p>
            <a:r>
              <a:rPr lang="en-US" dirty="0"/>
              <a:t>W(DONE), once all W’s ACK</a:t>
            </a:r>
          </a:p>
        </p:txBody>
      </p:sp>
      <p:grpSp>
        <p:nvGrpSpPr>
          <p:cNvPr id="34" name="Group 33"/>
          <p:cNvGrpSpPr/>
          <p:nvPr/>
        </p:nvGrpSpPr>
        <p:grpSpPr>
          <a:xfrm>
            <a:off x="2407085" y="5417508"/>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
        <p:nvSpPr>
          <p:cNvPr id="28" name="Rectangle 27"/>
          <p:cNvSpPr/>
          <p:nvPr/>
        </p:nvSpPr>
        <p:spPr>
          <a:xfrm>
            <a:off x="10232213" y="5160816"/>
            <a:ext cx="1604884" cy="1200329"/>
          </a:xfrm>
          <a:prstGeom prst="rect">
            <a:avLst/>
          </a:prstGeom>
        </p:spPr>
        <p:txBody>
          <a:bodyPr wrap="square">
            <a:spAutoFit/>
          </a:bodyPr>
          <a:lstStyle/>
          <a:p>
            <a:r>
              <a:rPr lang="en-US" b="1" dirty="0"/>
              <a:t>Worker can forget about transaction at this point</a:t>
            </a:r>
          </a:p>
        </p:txBody>
      </p:sp>
      <p:sp>
        <p:nvSpPr>
          <p:cNvPr id="29" name="Rectangle 28"/>
          <p:cNvSpPr/>
          <p:nvPr/>
        </p:nvSpPr>
        <p:spPr>
          <a:xfrm>
            <a:off x="2505741" y="6488668"/>
            <a:ext cx="4734302" cy="369332"/>
          </a:xfrm>
          <a:prstGeom prst="rect">
            <a:avLst/>
          </a:prstGeom>
        </p:spPr>
        <p:txBody>
          <a:bodyPr wrap="square">
            <a:spAutoFit/>
          </a:bodyPr>
          <a:lstStyle/>
          <a:p>
            <a:r>
              <a:rPr lang="en-US" b="1" dirty="0"/>
              <a:t>Coord can forget about transaction at this point</a:t>
            </a:r>
          </a:p>
        </p:txBody>
      </p:sp>
      <p:sp>
        <p:nvSpPr>
          <p:cNvPr id="30" name="Rectangle 29"/>
          <p:cNvSpPr/>
          <p:nvPr/>
        </p:nvSpPr>
        <p:spPr>
          <a:xfrm>
            <a:off x="939452" y="5173342"/>
            <a:ext cx="3245504" cy="646331"/>
          </a:xfrm>
          <a:prstGeom prst="rect">
            <a:avLst/>
          </a:prstGeom>
        </p:spPr>
        <p:txBody>
          <a:bodyPr wrap="none">
            <a:spAutoFit/>
          </a:bodyPr>
          <a:lstStyle/>
          <a:p>
            <a:r>
              <a:rPr lang="en-US" b="1" dirty="0"/>
              <a:t>Coord must remember outcome</a:t>
            </a:r>
          </a:p>
          <a:p>
            <a:r>
              <a:rPr lang="en-US" b="1" dirty="0"/>
              <a:t>until all </a:t>
            </a:r>
            <a:r>
              <a:rPr lang="en-US" b="1" dirty="0" err="1"/>
              <a:t>workers’s</a:t>
            </a:r>
            <a:r>
              <a:rPr lang="en-US" b="1" dirty="0"/>
              <a:t> ack</a:t>
            </a:r>
          </a:p>
        </p:txBody>
      </p:sp>
      <p:sp>
        <p:nvSpPr>
          <p:cNvPr id="6" name="Oval 5">
            <a:extLst>
              <a:ext uri="{FF2B5EF4-FFF2-40B4-BE49-F238E27FC236}">
                <a16:creationId xmlns:a16="http://schemas.microsoft.com/office/drawing/2014/main" id="{00922DBF-F87E-2D4E-8FE4-9B517B57E4D2}"/>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a:extLst>
              <a:ext uri="{FF2B5EF4-FFF2-40B4-BE49-F238E27FC236}">
                <a16:creationId xmlns:a16="http://schemas.microsoft.com/office/drawing/2014/main" id="{1336D232-1C99-4747-9CDA-01B5DD76A35E}"/>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a:extLst>
              <a:ext uri="{FF2B5EF4-FFF2-40B4-BE49-F238E27FC236}">
                <a16:creationId xmlns:a16="http://schemas.microsoft.com/office/drawing/2014/main" id="{DC9B5BCF-2BA9-5446-BC85-1C3FC6231B6E}"/>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TextBox 9">
            <a:extLst>
              <a:ext uri="{FF2B5EF4-FFF2-40B4-BE49-F238E27FC236}">
                <a16:creationId xmlns:a16="http://schemas.microsoft.com/office/drawing/2014/main" id="{0E6FD0B6-493B-3D4E-BACE-E2DF1C49BD65}"/>
              </a:ext>
            </a:extLst>
          </p:cNvPr>
          <p:cNvSpPr txBox="1"/>
          <p:nvPr/>
        </p:nvSpPr>
        <p:spPr>
          <a:xfrm>
            <a:off x="8403533" y="703227"/>
            <a:ext cx="3296380" cy="369332"/>
          </a:xfrm>
          <a:prstGeom prst="rect">
            <a:avLst/>
          </a:prstGeom>
          <a:noFill/>
        </p:spPr>
        <p:txBody>
          <a:bodyPr wrap="square" rtlCol="0">
            <a:spAutoFit/>
          </a:bodyPr>
          <a:lstStyle/>
          <a:p>
            <a:r>
              <a:rPr lang="en-US" dirty="0"/>
              <a:t>FW = Force Write</a:t>
            </a:r>
          </a:p>
        </p:txBody>
      </p:sp>
      <p:sp>
        <p:nvSpPr>
          <p:cNvPr id="37" name="Oval 36">
            <a:extLst>
              <a:ext uri="{FF2B5EF4-FFF2-40B4-BE49-F238E27FC236}">
                <a16:creationId xmlns:a16="http://schemas.microsoft.com/office/drawing/2014/main" id="{133909DE-1A6F-5C47-9693-13C35E7C33EC}"/>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8" name="Oval 37">
            <a:extLst>
              <a:ext uri="{FF2B5EF4-FFF2-40B4-BE49-F238E27FC236}">
                <a16:creationId xmlns:a16="http://schemas.microsoft.com/office/drawing/2014/main" id="{3600CCB2-552C-C94E-8B13-9B8206B2BD2C}"/>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a:extLst>
              <a:ext uri="{FF2B5EF4-FFF2-40B4-BE49-F238E27FC236}">
                <a16:creationId xmlns:a16="http://schemas.microsoft.com/office/drawing/2014/main" id="{38678655-3FF7-574E-BF4C-B8672DC3592B}"/>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Oval 39">
            <a:extLst>
              <a:ext uri="{FF2B5EF4-FFF2-40B4-BE49-F238E27FC236}">
                <a16:creationId xmlns:a16="http://schemas.microsoft.com/office/drawing/2014/main" id="{1C28293A-5F1A-534D-B408-63AFBA5C720E}"/>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1" name="Oval 40">
            <a:extLst>
              <a:ext uri="{FF2B5EF4-FFF2-40B4-BE49-F238E27FC236}">
                <a16:creationId xmlns:a16="http://schemas.microsoft.com/office/drawing/2014/main" id="{7A823F56-983B-4048-A4D6-DBFD653B5084}"/>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Tree>
    <p:extLst>
      <p:ext uri="{BB962C8B-B14F-4D97-AF65-F5344CB8AC3E}">
        <p14:creationId xmlns:p14="http://schemas.microsoft.com/office/powerpoint/2010/main" val="10587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3" grpId="0"/>
      <p:bldP spid="24" grpId="0"/>
      <p:bldP spid="25" grpId="0"/>
      <p:bldP spid="28" grpId="0"/>
      <p:bldP spid="29" grpId="0"/>
      <p:bldP spid="30" grpId="0"/>
      <p:bldP spid="6" grpId="0" animBg="1"/>
      <p:bldP spid="35" grpId="0" animBg="1"/>
      <p:bldP spid="36" grpId="0" animBg="1"/>
      <p:bldP spid="37" grpId="0" animBg="1"/>
      <p:bldP spid="38" grpId="0" animBg="1"/>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5180-5103-1346-8FFD-316F57B658FF}"/>
              </a:ext>
            </a:extLst>
          </p:cNvPr>
          <p:cNvSpPr>
            <a:spLocks noGrp="1"/>
          </p:cNvSpPr>
          <p:nvPr>
            <p:ph type="title"/>
          </p:nvPr>
        </p:nvSpPr>
        <p:spPr/>
        <p:txBody>
          <a:bodyPr/>
          <a:lstStyle/>
          <a:p>
            <a:r>
              <a:rPr lang="en-US" dirty="0"/>
              <a:t>Parallel DB Recap</a:t>
            </a:r>
          </a:p>
        </p:txBody>
      </p:sp>
      <p:sp>
        <p:nvSpPr>
          <p:cNvPr id="3" name="Content Placeholder 2">
            <a:extLst>
              <a:ext uri="{FF2B5EF4-FFF2-40B4-BE49-F238E27FC236}">
                <a16:creationId xmlns:a16="http://schemas.microsoft.com/office/drawing/2014/main" id="{AC2997E7-CAD4-3A49-B7A2-B03EDC0A7138}"/>
              </a:ext>
            </a:extLst>
          </p:cNvPr>
          <p:cNvSpPr>
            <a:spLocks noGrp="1"/>
          </p:cNvSpPr>
          <p:nvPr>
            <p:ph idx="1"/>
          </p:nvPr>
        </p:nvSpPr>
        <p:spPr/>
        <p:txBody>
          <a:bodyPr/>
          <a:lstStyle/>
          <a:p>
            <a:r>
              <a:rPr lang="en-US" dirty="0"/>
              <a:t>Last time:  discussed parallel query execution</a:t>
            </a:r>
          </a:p>
          <a:p>
            <a:r>
              <a:rPr lang="en-US" dirty="0"/>
              <a:t>Focused on </a:t>
            </a:r>
            <a:r>
              <a:rPr lang="en-US" i="1" dirty="0"/>
              <a:t>partitioned parallelism</a:t>
            </a:r>
            <a:endParaRPr lang="en-US" dirty="0"/>
          </a:p>
        </p:txBody>
      </p:sp>
      <p:grpSp>
        <p:nvGrpSpPr>
          <p:cNvPr id="4" name="Group 3">
            <a:extLst>
              <a:ext uri="{FF2B5EF4-FFF2-40B4-BE49-F238E27FC236}">
                <a16:creationId xmlns:a16="http://schemas.microsoft.com/office/drawing/2014/main" id="{E4D14FE2-8F7E-6C42-A67F-D0047AEC08C5}"/>
              </a:ext>
            </a:extLst>
          </p:cNvPr>
          <p:cNvGrpSpPr/>
          <p:nvPr/>
        </p:nvGrpSpPr>
        <p:grpSpPr>
          <a:xfrm>
            <a:off x="4855507" y="4180380"/>
            <a:ext cx="1842247" cy="1749907"/>
            <a:chOff x="766481" y="4502976"/>
            <a:chExt cx="1842247" cy="1749907"/>
          </a:xfrm>
        </p:grpSpPr>
        <p:sp>
          <p:nvSpPr>
            <p:cNvPr id="5" name="Rectangle 4">
              <a:extLst>
                <a:ext uri="{FF2B5EF4-FFF2-40B4-BE49-F238E27FC236}">
                  <a16:creationId xmlns:a16="http://schemas.microsoft.com/office/drawing/2014/main" id="{31C78438-5CB2-3442-97F6-DD0EAD5812F3}"/>
                </a:ext>
              </a:extLst>
            </p:cNvPr>
            <p:cNvSpPr/>
            <p:nvPr/>
          </p:nvSpPr>
          <p:spPr>
            <a:xfrm>
              <a:off x="766481" y="4502977"/>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a:extLst>
                <a:ext uri="{FF2B5EF4-FFF2-40B4-BE49-F238E27FC236}">
                  <a16:creationId xmlns:a16="http://schemas.microsoft.com/office/drawing/2014/main" id="{58991A25-6560-E644-97FB-E71852FB8FEA}"/>
                </a:ext>
              </a:extLst>
            </p:cNvPr>
            <p:cNvSpPr/>
            <p:nvPr/>
          </p:nvSpPr>
          <p:spPr>
            <a:xfrm>
              <a:off x="954741" y="5432612"/>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A2</a:t>
              </a:r>
            </a:p>
          </p:txBody>
        </p:sp>
        <p:sp>
          <p:nvSpPr>
            <p:cNvPr id="7" name="Can 6">
              <a:extLst>
                <a:ext uri="{FF2B5EF4-FFF2-40B4-BE49-F238E27FC236}">
                  <a16:creationId xmlns:a16="http://schemas.microsoft.com/office/drawing/2014/main" id="{44D3DC44-E56E-1042-AB17-AC4B77D54F58}"/>
                </a:ext>
              </a:extLst>
            </p:cNvPr>
            <p:cNvSpPr/>
            <p:nvPr/>
          </p:nvSpPr>
          <p:spPr>
            <a:xfrm>
              <a:off x="1845609" y="5432612"/>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B2</a:t>
              </a:r>
            </a:p>
          </p:txBody>
        </p:sp>
        <p:sp>
          <p:nvSpPr>
            <p:cNvPr id="8" name="TextBox 7">
              <a:extLst>
                <a:ext uri="{FF2B5EF4-FFF2-40B4-BE49-F238E27FC236}">
                  <a16:creationId xmlns:a16="http://schemas.microsoft.com/office/drawing/2014/main" id="{26B8B793-BC8D-274A-8446-67A165103591}"/>
                </a:ext>
              </a:extLst>
            </p:cNvPr>
            <p:cNvSpPr txBox="1"/>
            <p:nvPr/>
          </p:nvSpPr>
          <p:spPr>
            <a:xfrm>
              <a:off x="1385047" y="4502976"/>
              <a:ext cx="608480" cy="584775"/>
            </a:xfrm>
            <a:prstGeom prst="rect">
              <a:avLst/>
            </a:prstGeom>
            <a:noFill/>
          </p:spPr>
          <p:txBody>
            <a:bodyPr wrap="square" rtlCol="0">
              <a:spAutoFit/>
            </a:bodyPr>
            <a:lstStyle/>
            <a:p>
              <a:r>
                <a:rPr lang="en-US" sz="3200" dirty="0"/>
                <a:t>⨝</a:t>
              </a:r>
            </a:p>
          </p:txBody>
        </p:sp>
        <p:cxnSp>
          <p:nvCxnSpPr>
            <p:cNvPr id="9" name="Straight Arrow Connector 8">
              <a:extLst>
                <a:ext uri="{FF2B5EF4-FFF2-40B4-BE49-F238E27FC236}">
                  <a16:creationId xmlns:a16="http://schemas.microsoft.com/office/drawing/2014/main" id="{32BEE60E-214D-314B-88BC-401D93F2EBA3}"/>
                </a:ext>
              </a:extLst>
            </p:cNvPr>
            <p:cNvCxnSpPr>
              <a:stCxn id="6" idx="1"/>
              <a:endCxn id="8" idx="2"/>
            </p:cNvCxnSpPr>
            <p:nvPr/>
          </p:nvCxnSpPr>
          <p:spPr>
            <a:xfrm flipV="1">
              <a:off x="1237130" y="5087751"/>
              <a:ext cx="452157"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3952477-BD32-644B-9889-D3F982031DE4}"/>
                </a:ext>
              </a:extLst>
            </p:cNvPr>
            <p:cNvCxnSpPr>
              <a:stCxn id="7" idx="1"/>
              <a:endCxn id="8" idx="2"/>
            </p:cNvCxnSpPr>
            <p:nvPr/>
          </p:nvCxnSpPr>
          <p:spPr>
            <a:xfrm flipH="1" flipV="1">
              <a:off x="1689287" y="5087751"/>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C142CC6-54F4-C24D-A6F4-37875C81686C}"/>
              </a:ext>
            </a:extLst>
          </p:cNvPr>
          <p:cNvGrpSpPr/>
          <p:nvPr/>
        </p:nvGrpSpPr>
        <p:grpSpPr>
          <a:xfrm>
            <a:off x="2394694" y="4180380"/>
            <a:ext cx="1842247" cy="1749907"/>
            <a:chOff x="766481" y="4502976"/>
            <a:chExt cx="1842247" cy="1749907"/>
          </a:xfrm>
        </p:grpSpPr>
        <p:sp>
          <p:nvSpPr>
            <p:cNvPr id="12" name="Rectangle 11">
              <a:extLst>
                <a:ext uri="{FF2B5EF4-FFF2-40B4-BE49-F238E27FC236}">
                  <a16:creationId xmlns:a16="http://schemas.microsoft.com/office/drawing/2014/main" id="{6DB4DB9F-370E-2B4A-8DC4-879F0C9B345C}"/>
                </a:ext>
              </a:extLst>
            </p:cNvPr>
            <p:cNvSpPr/>
            <p:nvPr/>
          </p:nvSpPr>
          <p:spPr>
            <a:xfrm>
              <a:off x="766481" y="4502977"/>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a:extLst>
                <a:ext uri="{FF2B5EF4-FFF2-40B4-BE49-F238E27FC236}">
                  <a16:creationId xmlns:a16="http://schemas.microsoft.com/office/drawing/2014/main" id="{387ECDC9-2B3E-B345-83EF-1156C3E1A38A}"/>
                </a:ext>
              </a:extLst>
            </p:cNvPr>
            <p:cNvSpPr/>
            <p:nvPr/>
          </p:nvSpPr>
          <p:spPr>
            <a:xfrm>
              <a:off x="954741" y="5432612"/>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A1</a:t>
              </a:r>
            </a:p>
          </p:txBody>
        </p:sp>
        <p:sp>
          <p:nvSpPr>
            <p:cNvPr id="14" name="Can 13">
              <a:extLst>
                <a:ext uri="{FF2B5EF4-FFF2-40B4-BE49-F238E27FC236}">
                  <a16:creationId xmlns:a16="http://schemas.microsoft.com/office/drawing/2014/main" id="{094601F6-669A-A44D-881E-5AB8F8355135}"/>
                </a:ext>
              </a:extLst>
            </p:cNvPr>
            <p:cNvSpPr/>
            <p:nvPr/>
          </p:nvSpPr>
          <p:spPr>
            <a:xfrm>
              <a:off x="1845609" y="5432612"/>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a:t>
              </a:r>
            </a:p>
          </p:txBody>
        </p:sp>
        <p:sp>
          <p:nvSpPr>
            <p:cNvPr id="15" name="TextBox 14">
              <a:extLst>
                <a:ext uri="{FF2B5EF4-FFF2-40B4-BE49-F238E27FC236}">
                  <a16:creationId xmlns:a16="http://schemas.microsoft.com/office/drawing/2014/main" id="{2971E443-5563-B242-B70A-03F876036015}"/>
                </a:ext>
              </a:extLst>
            </p:cNvPr>
            <p:cNvSpPr txBox="1"/>
            <p:nvPr/>
          </p:nvSpPr>
          <p:spPr>
            <a:xfrm>
              <a:off x="1385047" y="4502976"/>
              <a:ext cx="608480" cy="584775"/>
            </a:xfrm>
            <a:prstGeom prst="rect">
              <a:avLst/>
            </a:prstGeom>
            <a:noFill/>
          </p:spPr>
          <p:txBody>
            <a:bodyPr wrap="square" rtlCol="0">
              <a:spAutoFit/>
            </a:bodyPr>
            <a:lstStyle/>
            <a:p>
              <a:r>
                <a:rPr lang="en-US" sz="3200" dirty="0"/>
                <a:t>⨝</a:t>
              </a:r>
            </a:p>
          </p:txBody>
        </p:sp>
        <p:cxnSp>
          <p:nvCxnSpPr>
            <p:cNvPr id="16" name="Straight Arrow Connector 15">
              <a:extLst>
                <a:ext uri="{FF2B5EF4-FFF2-40B4-BE49-F238E27FC236}">
                  <a16:creationId xmlns:a16="http://schemas.microsoft.com/office/drawing/2014/main" id="{E1CD41FB-3EBE-3240-9E04-1DA5AACE87CE}"/>
                </a:ext>
              </a:extLst>
            </p:cNvPr>
            <p:cNvCxnSpPr>
              <a:stCxn id="13" idx="1"/>
              <a:endCxn id="15" idx="2"/>
            </p:cNvCxnSpPr>
            <p:nvPr/>
          </p:nvCxnSpPr>
          <p:spPr>
            <a:xfrm flipV="1">
              <a:off x="1237130" y="5087751"/>
              <a:ext cx="452157"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FC419F4-FEB5-714B-AB08-D61F70B2D38B}"/>
                </a:ext>
              </a:extLst>
            </p:cNvPr>
            <p:cNvCxnSpPr>
              <a:stCxn id="14" idx="1"/>
              <a:endCxn id="15" idx="2"/>
            </p:cNvCxnSpPr>
            <p:nvPr/>
          </p:nvCxnSpPr>
          <p:spPr>
            <a:xfrm flipH="1" flipV="1">
              <a:off x="1689287" y="5087751"/>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780F1B7-1B59-CE40-8CB4-E24A77500921}"/>
              </a:ext>
            </a:extLst>
          </p:cNvPr>
          <p:cNvGrpSpPr/>
          <p:nvPr/>
        </p:nvGrpSpPr>
        <p:grpSpPr>
          <a:xfrm>
            <a:off x="7934886" y="4235062"/>
            <a:ext cx="1842247" cy="1749907"/>
            <a:chOff x="766481" y="4502976"/>
            <a:chExt cx="1842247" cy="1749907"/>
          </a:xfrm>
        </p:grpSpPr>
        <p:sp>
          <p:nvSpPr>
            <p:cNvPr id="19" name="Rectangle 18">
              <a:extLst>
                <a:ext uri="{FF2B5EF4-FFF2-40B4-BE49-F238E27FC236}">
                  <a16:creationId xmlns:a16="http://schemas.microsoft.com/office/drawing/2014/main" id="{58184608-18E3-9F4B-AA11-2C7AD6270F86}"/>
                </a:ext>
              </a:extLst>
            </p:cNvPr>
            <p:cNvSpPr/>
            <p:nvPr/>
          </p:nvSpPr>
          <p:spPr>
            <a:xfrm>
              <a:off x="766481" y="4502977"/>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a:extLst>
                <a:ext uri="{FF2B5EF4-FFF2-40B4-BE49-F238E27FC236}">
                  <a16:creationId xmlns:a16="http://schemas.microsoft.com/office/drawing/2014/main" id="{C1D980C8-F0A7-894A-B899-CE3E99AB18A0}"/>
                </a:ext>
              </a:extLst>
            </p:cNvPr>
            <p:cNvSpPr/>
            <p:nvPr/>
          </p:nvSpPr>
          <p:spPr>
            <a:xfrm>
              <a:off x="954741" y="5432612"/>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t>
              </a:r>
            </a:p>
          </p:txBody>
        </p:sp>
        <p:sp>
          <p:nvSpPr>
            <p:cNvPr id="21" name="Can 20">
              <a:extLst>
                <a:ext uri="{FF2B5EF4-FFF2-40B4-BE49-F238E27FC236}">
                  <a16:creationId xmlns:a16="http://schemas.microsoft.com/office/drawing/2014/main" id="{084473E0-5FCD-8641-9D7A-39E9B4D873AE}"/>
                </a:ext>
              </a:extLst>
            </p:cNvPr>
            <p:cNvSpPr/>
            <p:nvPr/>
          </p:nvSpPr>
          <p:spPr>
            <a:xfrm>
              <a:off x="1845609" y="5432612"/>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Bn</a:t>
              </a:r>
              <a:endParaRPr lang="en-US" dirty="0"/>
            </a:p>
          </p:txBody>
        </p:sp>
        <p:sp>
          <p:nvSpPr>
            <p:cNvPr id="22" name="TextBox 21">
              <a:extLst>
                <a:ext uri="{FF2B5EF4-FFF2-40B4-BE49-F238E27FC236}">
                  <a16:creationId xmlns:a16="http://schemas.microsoft.com/office/drawing/2014/main" id="{94B7DACA-FC04-DB42-AA82-0FD35601BC31}"/>
                </a:ext>
              </a:extLst>
            </p:cNvPr>
            <p:cNvSpPr txBox="1"/>
            <p:nvPr/>
          </p:nvSpPr>
          <p:spPr>
            <a:xfrm>
              <a:off x="1385047" y="4502976"/>
              <a:ext cx="608480" cy="584775"/>
            </a:xfrm>
            <a:prstGeom prst="rect">
              <a:avLst/>
            </a:prstGeom>
            <a:noFill/>
          </p:spPr>
          <p:txBody>
            <a:bodyPr wrap="square" rtlCol="0">
              <a:spAutoFit/>
            </a:bodyPr>
            <a:lstStyle/>
            <a:p>
              <a:r>
                <a:rPr lang="en-US" sz="3200" dirty="0"/>
                <a:t>⨝</a:t>
              </a:r>
            </a:p>
          </p:txBody>
        </p:sp>
        <p:cxnSp>
          <p:nvCxnSpPr>
            <p:cNvPr id="23" name="Straight Arrow Connector 22">
              <a:extLst>
                <a:ext uri="{FF2B5EF4-FFF2-40B4-BE49-F238E27FC236}">
                  <a16:creationId xmlns:a16="http://schemas.microsoft.com/office/drawing/2014/main" id="{B72CFCB8-B133-584C-9C65-E7D4F28E31B2}"/>
                </a:ext>
              </a:extLst>
            </p:cNvPr>
            <p:cNvCxnSpPr>
              <a:stCxn id="20" idx="1"/>
              <a:endCxn id="22" idx="2"/>
            </p:cNvCxnSpPr>
            <p:nvPr/>
          </p:nvCxnSpPr>
          <p:spPr>
            <a:xfrm flipV="1">
              <a:off x="1237130" y="5087751"/>
              <a:ext cx="452157"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8F000B1-55ED-9B4C-BC0A-0DE63FCCDDD1}"/>
                </a:ext>
              </a:extLst>
            </p:cNvPr>
            <p:cNvCxnSpPr>
              <a:stCxn id="21" idx="1"/>
              <a:endCxn id="22" idx="2"/>
            </p:cNvCxnSpPr>
            <p:nvPr/>
          </p:nvCxnSpPr>
          <p:spPr>
            <a:xfrm flipH="1" flipV="1">
              <a:off x="1689287" y="5087751"/>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A83228F5-B02D-C44A-905F-F72B66D1BF2B}"/>
              </a:ext>
            </a:extLst>
          </p:cNvPr>
          <p:cNvSpPr txBox="1"/>
          <p:nvPr/>
        </p:nvSpPr>
        <p:spPr>
          <a:xfrm>
            <a:off x="2713756" y="5905815"/>
            <a:ext cx="1324842" cy="369332"/>
          </a:xfrm>
          <a:prstGeom prst="rect">
            <a:avLst/>
          </a:prstGeom>
          <a:noFill/>
        </p:spPr>
        <p:txBody>
          <a:bodyPr wrap="square" rtlCol="0">
            <a:spAutoFit/>
          </a:bodyPr>
          <a:lstStyle/>
          <a:p>
            <a:r>
              <a:rPr lang="en-US"/>
              <a:t>Processor  1</a:t>
            </a:r>
          </a:p>
        </p:txBody>
      </p:sp>
      <p:sp>
        <p:nvSpPr>
          <p:cNvPr id="26" name="TextBox 25">
            <a:extLst>
              <a:ext uri="{FF2B5EF4-FFF2-40B4-BE49-F238E27FC236}">
                <a16:creationId xmlns:a16="http://schemas.microsoft.com/office/drawing/2014/main" id="{DD30E96B-2F41-DA41-B624-41F3845FBD24}"/>
              </a:ext>
            </a:extLst>
          </p:cNvPr>
          <p:cNvSpPr txBox="1"/>
          <p:nvPr/>
        </p:nvSpPr>
        <p:spPr>
          <a:xfrm>
            <a:off x="5118844" y="5905815"/>
            <a:ext cx="1324842" cy="369332"/>
          </a:xfrm>
          <a:prstGeom prst="rect">
            <a:avLst/>
          </a:prstGeom>
          <a:noFill/>
        </p:spPr>
        <p:txBody>
          <a:bodyPr wrap="square" rtlCol="0">
            <a:spAutoFit/>
          </a:bodyPr>
          <a:lstStyle/>
          <a:p>
            <a:r>
              <a:rPr lang="en-US" dirty="0"/>
              <a:t>Processor  2</a:t>
            </a:r>
          </a:p>
        </p:txBody>
      </p:sp>
      <p:sp>
        <p:nvSpPr>
          <p:cNvPr id="27" name="TextBox 26">
            <a:extLst>
              <a:ext uri="{FF2B5EF4-FFF2-40B4-BE49-F238E27FC236}">
                <a16:creationId xmlns:a16="http://schemas.microsoft.com/office/drawing/2014/main" id="{D128A227-83F8-3045-B19F-EC3626852C3B}"/>
              </a:ext>
            </a:extLst>
          </p:cNvPr>
          <p:cNvSpPr txBox="1"/>
          <p:nvPr/>
        </p:nvSpPr>
        <p:spPr>
          <a:xfrm>
            <a:off x="8123145" y="5984968"/>
            <a:ext cx="1324842" cy="369332"/>
          </a:xfrm>
          <a:prstGeom prst="rect">
            <a:avLst/>
          </a:prstGeom>
          <a:noFill/>
        </p:spPr>
        <p:txBody>
          <a:bodyPr wrap="square" rtlCol="0">
            <a:spAutoFit/>
          </a:bodyPr>
          <a:lstStyle/>
          <a:p>
            <a:r>
              <a:rPr lang="en-US" dirty="0"/>
              <a:t>Processor  n</a:t>
            </a:r>
          </a:p>
        </p:txBody>
      </p:sp>
      <p:sp>
        <p:nvSpPr>
          <p:cNvPr id="28" name="TextBox 27">
            <a:extLst>
              <a:ext uri="{FF2B5EF4-FFF2-40B4-BE49-F238E27FC236}">
                <a16:creationId xmlns:a16="http://schemas.microsoft.com/office/drawing/2014/main" id="{599BA07B-B0EF-5E4A-AB28-FF91022B6093}"/>
              </a:ext>
            </a:extLst>
          </p:cNvPr>
          <p:cNvSpPr txBox="1"/>
          <p:nvPr/>
        </p:nvSpPr>
        <p:spPr>
          <a:xfrm>
            <a:off x="7089784" y="4992266"/>
            <a:ext cx="1324842" cy="369332"/>
          </a:xfrm>
          <a:prstGeom prst="rect">
            <a:avLst/>
          </a:prstGeom>
          <a:noFill/>
        </p:spPr>
        <p:txBody>
          <a:bodyPr wrap="square" rtlCol="0">
            <a:spAutoFit/>
          </a:bodyPr>
          <a:lstStyle/>
          <a:p>
            <a:r>
              <a:rPr lang="mr-IN" dirty="0"/>
              <a:t>…</a:t>
            </a:r>
            <a:endParaRPr lang="en-US" dirty="0"/>
          </a:p>
        </p:txBody>
      </p:sp>
      <p:sp>
        <p:nvSpPr>
          <p:cNvPr id="29" name="Rectangle 28">
            <a:extLst>
              <a:ext uri="{FF2B5EF4-FFF2-40B4-BE49-F238E27FC236}">
                <a16:creationId xmlns:a16="http://schemas.microsoft.com/office/drawing/2014/main" id="{9B74AF40-27AC-C342-84ED-EBBEA54A9FA6}"/>
              </a:ext>
            </a:extLst>
          </p:cNvPr>
          <p:cNvSpPr/>
          <p:nvPr/>
        </p:nvSpPr>
        <p:spPr>
          <a:xfrm>
            <a:off x="5358245" y="2971800"/>
            <a:ext cx="147550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merge</a:t>
            </a:r>
          </a:p>
        </p:txBody>
      </p:sp>
      <p:cxnSp>
        <p:nvCxnSpPr>
          <p:cNvPr id="30" name="Straight Arrow Connector 29">
            <a:extLst>
              <a:ext uri="{FF2B5EF4-FFF2-40B4-BE49-F238E27FC236}">
                <a16:creationId xmlns:a16="http://schemas.microsoft.com/office/drawing/2014/main" id="{BC499983-9ADF-A64E-8829-C64EC7F4DF57}"/>
              </a:ext>
            </a:extLst>
          </p:cNvPr>
          <p:cNvCxnSpPr>
            <a:stCxn id="15" idx="0"/>
            <a:endCxn id="29" idx="2"/>
          </p:cNvCxnSpPr>
          <p:nvPr/>
        </p:nvCxnSpPr>
        <p:spPr>
          <a:xfrm flipV="1">
            <a:off x="3317499" y="3429001"/>
            <a:ext cx="2778500" cy="75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1FF6AC-3A8D-8B4F-82D9-D662419FEF71}"/>
              </a:ext>
            </a:extLst>
          </p:cNvPr>
          <p:cNvCxnSpPr>
            <a:stCxn id="5" idx="0"/>
            <a:endCxn id="29" idx="2"/>
          </p:cNvCxnSpPr>
          <p:nvPr/>
        </p:nvCxnSpPr>
        <p:spPr>
          <a:xfrm flipV="1">
            <a:off x="5776631" y="3429000"/>
            <a:ext cx="319369" cy="751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A929A0-F648-8843-8C80-DEE327DA3C56}"/>
              </a:ext>
            </a:extLst>
          </p:cNvPr>
          <p:cNvCxnSpPr>
            <a:stCxn id="19" idx="0"/>
            <a:endCxn id="29" idx="2"/>
          </p:cNvCxnSpPr>
          <p:nvPr/>
        </p:nvCxnSpPr>
        <p:spPr>
          <a:xfrm flipH="1" flipV="1">
            <a:off x="6095999" y="3429000"/>
            <a:ext cx="2760010" cy="80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1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BA60-1F14-5B46-9DBD-45ABF6A092DC}"/>
              </a:ext>
            </a:extLst>
          </p:cNvPr>
          <p:cNvSpPr>
            <a:spLocks noGrp="1"/>
          </p:cNvSpPr>
          <p:nvPr>
            <p:ph type="title"/>
          </p:nvPr>
        </p:nvSpPr>
        <p:spPr/>
        <p:txBody>
          <a:bodyPr/>
          <a:lstStyle/>
          <a:p>
            <a:r>
              <a:rPr lang="en-US" dirty="0"/>
              <a:t>Failure Cases</a:t>
            </a:r>
          </a:p>
        </p:txBody>
      </p:sp>
      <p:sp>
        <p:nvSpPr>
          <p:cNvPr id="3" name="Content Placeholder 2">
            <a:extLst>
              <a:ext uri="{FF2B5EF4-FFF2-40B4-BE49-F238E27FC236}">
                <a16:creationId xmlns:a16="http://schemas.microsoft.com/office/drawing/2014/main" id="{9B55F749-A797-6246-AFF8-BB6AD12AEC0C}"/>
              </a:ext>
            </a:extLst>
          </p:cNvPr>
          <p:cNvSpPr>
            <a:spLocks noGrp="1"/>
          </p:cNvSpPr>
          <p:nvPr>
            <p:ph idx="1"/>
          </p:nvPr>
        </p:nvSpPr>
        <p:spPr>
          <a:xfrm>
            <a:off x="499755" y="1508357"/>
            <a:ext cx="5694935" cy="5161384"/>
          </a:xfrm>
        </p:spPr>
        <p:txBody>
          <a:bodyPr>
            <a:normAutofit lnSpcReduction="10000"/>
          </a:bodyPr>
          <a:lstStyle/>
          <a:p>
            <a:pPr marL="514350" indent="-514350">
              <a:buAutoNum type="arabicParenBoth"/>
            </a:pPr>
            <a:r>
              <a:rPr lang="en-US" dirty="0"/>
              <a:t>Coordinator crashes before sending PREPARE</a:t>
            </a:r>
          </a:p>
          <a:p>
            <a:endParaRPr lang="en-US" dirty="0"/>
          </a:p>
          <a:p>
            <a:r>
              <a:rPr lang="en-US" dirty="0"/>
              <a:t>Coord – will recover, abort transaction just as in normal recovery, discarding all state</a:t>
            </a:r>
          </a:p>
          <a:p>
            <a:endParaRPr lang="en-US" dirty="0"/>
          </a:p>
          <a:p>
            <a:r>
              <a:rPr lang="en-US" dirty="0"/>
              <a:t>Worker – can safely abort; </a:t>
            </a:r>
          </a:p>
          <a:p>
            <a:pPr lvl="1"/>
            <a:r>
              <a:rPr lang="en-US" dirty="0"/>
              <a:t>Add </a:t>
            </a:r>
            <a:r>
              <a:rPr lang="en-US" i="1" u="sng" dirty="0"/>
              <a:t>recovery process </a:t>
            </a:r>
            <a:r>
              <a:rPr lang="en-US" dirty="0"/>
              <a:t>that polls coordinator for status of outstanding </a:t>
            </a:r>
            <a:r>
              <a:rPr lang="en-US" dirty="0" err="1"/>
              <a:t>txns</a:t>
            </a:r>
            <a:endParaRPr lang="en-US" dirty="0"/>
          </a:p>
          <a:p>
            <a:pPr lvl="1"/>
            <a:r>
              <a:rPr lang="en-US" i="1" dirty="0"/>
              <a:t>Coord</a:t>
            </a:r>
            <a:r>
              <a:rPr lang="en-US" dirty="0"/>
              <a:t>, which has no record of </a:t>
            </a:r>
            <a:r>
              <a:rPr lang="en-US" dirty="0" err="1"/>
              <a:t>txn</a:t>
            </a:r>
            <a:r>
              <a:rPr lang="en-US" dirty="0"/>
              <a:t>, will tell worker to abort</a:t>
            </a:r>
          </a:p>
          <a:p>
            <a:pPr marL="514350" indent="-514350">
              <a:buAutoNum type="arabicParenBoth"/>
            </a:pPr>
            <a:endParaRPr lang="en-US" dirty="0"/>
          </a:p>
        </p:txBody>
      </p:sp>
      <p:grpSp>
        <p:nvGrpSpPr>
          <p:cNvPr id="30" name="Group 29">
            <a:extLst>
              <a:ext uri="{FF2B5EF4-FFF2-40B4-BE49-F238E27FC236}">
                <a16:creationId xmlns:a16="http://schemas.microsoft.com/office/drawing/2014/main" id="{7B112316-AA26-244E-BB64-A39E1EC7C11B}"/>
              </a:ext>
            </a:extLst>
          </p:cNvPr>
          <p:cNvGrpSpPr/>
          <p:nvPr/>
        </p:nvGrpSpPr>
        <p:grpSpPr>
          <a:xfrm>
            <a:off x="5901063" y="1027906"/>
            <a:ext cx="6156467" cy="3883265"/>
            <a:chOff x="1582003" y="1672958"/>
            <a:chExt cx="8306490" cy="4720064"/>
          </a:xfrm>
        </p:grpSpPr>
        <p:sp>
          <p:nvSpPr>
            <p:cNvPr id="4" name="TextBox 3">
              <a:extLst>
                <a:ext uri="{FF2B5EF4-FFF2-40B4-BE49-F238E27FC236}">
                  <a16:creationId xmlns:a16="http://schemas.microsoft.com/office/drawing/2014/main" id="{8AC04B16-EC80-8044-A931-D1FEAA5D6623}"/>
                </a:ext>
              </a:extLst>
            </p:cNvPr>
            <p:cNvSpPr txBox="1"/>
            <p:nvPr/>
          </p:nvSpPr>
          <p:spPr>
            <a:xfrm>
              <a:off x="1582003" y="1672958"/>
              <a:ext cx="2570206" cy="336689"/>
            </a:xfrm>
            <a:prstGeom prst="rect">
              <a:avLst/>
            </a:prstGeom>
            <a:noFill/>
          </p:spPr>
          <p:txBody>
            <a:bodyPr wrap="square" rtlCol="0">
              <a:spAutoFit/>
            </a:bodyPr>
            <a:lstStyle/>
            <a:p>
              <a:r>
                <a:rPr lang="en-US" sz="1200" b="1"/>
                <a:t>Coordinator</a:t>
              </a:r>
            </a:p>
          </p:txBody>
        </p:sp>
        <p:sp>
          <p:nvSpPr>
            <p:cNvPr id="5" name="TextBox 4">
              <a:extLst>
                <a:ext uri="{FF2B5EF4-FFF2-40B4-BE49-F238E27FC236}">
                  <a16:creationId xmlns:a16="http://schemas.microsoft.com/office/drawing/2014/main" id="{B0A1E50B-5388-9A43-B047-2277EDB3349A}"/>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6" name="Group 5">
              <a:extLst>
                <a:ext uri="{FF2B5EF4-FFF2-40B4-BE49-F238E27FC236}">
                  <a16:creationId xmlns:a16="http://schemas.microsoft.com/office/drawing/2014/main" id="{88B9AAA2-A878-0045-8BF8-0DB4548F30BC}"/>
                </a:ext>
              </a:extLst>
            </p:cNvPr>
            <p:cNvGrpSpPr/>
            <p:nvPr/>
          </p:nvGrpSpPr>
          <p:grpSpPr>
            <a:xfrm>
              <a:off x="2407085" y="2242160"/>
              <a:ext cx="5496838" cy="651352"/>
              <a:chOff x="1507524" y="2242160"/>
              <a:chExt cx="5496838" cy="651352"/>
            </a:xfrm>
          </p:grpSpPr>
          <p:cxnSp>
            <p:nvCxnSpPr>
              <p:cNvPr id="7" name="Straight Arrow Connector 6">
                <a:extLst>
                  <a:ext uri="{FF2B5EF4-FFF2-40B4-BE49-F238E27FC236}">
                    <a16:creationId xmlns:a16="http://schemas.microsoft.com/office/drawing/2014/main" id="{0BE8776A-0C69-424D-A9D9-CF4065744054}"/>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BB6F54-AC8B-E242-9798-BDF8E304316A}"/>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9" name="TextBox 8">
              <a:extLst>
                <a:ext uri="{FF2B5EF4-FFF2-40B4-BE49-F238E27FC236}">
                  <a16:creationId xmlns:a16="http://schemas.microsoft.com/office/drawing/2014/main" id="{314A15F0-6A93-3645-8F23-926D18B0A1A2}"/>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10" name="Group 9">
              <a:extLst>
                <a:ext uri="{FF2B5EF4-FFF2-40B4-BE49-F238E27FC236}">
                  <a16:creationId xmlns:a16="http://schemas.microsoft.com/office/drawing/2014/main" id="{E9E90BE6-39F0-8F48-8682-511F1B569D85}"/>
                </a:ext>
              </a:extLst>
            </p:cNvPr>
            <p:cNvGrpSpPr/>
            <p:nvPr/>
          </p:nvGrpSpPr>
          <p:grpSpPr>
            <a:xfrm>
              <a:off x="2407085" y="3045914"/>
              <a:ext cx="5509364" cy="561582"/>
              <a:chOff x="1553227" y="3045914"/>
              <a:chExt cx="5509364" cy="561582"/>
            </a:xfrm>
          </p:grpSpPr>
          <p:cxnSp>
            <p:nvCxnSpPr>
              <p:cNvPr id="11" name="Straight Arrow Connector 10">
                <a:extLst>
                  <a:ext uri="{FF2B5EF4-FFF2-40B4-BE49-F238E27FC236}">
                    <a16:creationId xmlns:a16="http://schemas.microsoft.com/office/drawing/2014/main" id="{ED43DFD5-B052-0941-A2D6-B281CAE54399}"/>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1E910DA-2527-D74B-9C41-18FDB50E07CF}"/>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13" name="TextBox 12">
              <a:extLst>
                <a:ext uri="{FF2B5EF4-FFF2-40B4-BE49-F238E27FC236}">
                  <a16:creationId xmlns:a16="http://schemas.microsoft.com/office/drawing/2014/main" id="{FC9C990B-20A8-0949-9C92-92DAB14DCB4E}"/>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14" name="Group 13">
              <a:extLst>
                <a:ext uri="{FF2B5EF4-FFF2-40B4-BE49-F238E27FC236}">
                  <a16:creationId xmlns:a16="http://schemas.microsoft.com/office/drawing/2014/main" id="{6A660569-D772-0348-93E6-E4E434BD8E0E}"/>
                </a:ext>
              </a:extLst>
            </p:cNvPr>
            <p:cNvGrpSpPr/>
            <p:nvPr/>
          </p:nvGrpSpPr>
          <p:grpSpPr>
            <a:xfrm>
              <a:off x="2637826" y="4528386"/>
              <a:ext cx="5205554" cy="694967"/>
              <a:chOff x="1871651" y="4528386"/>
              <a:chExt cx="5205554" cy="694967"/>
            </a:xfrm>
          </p:grpSpPr>
          <p:cxnSp>
            <p:nvCxnSpPr>
              <p:cNvPr id="15" name="Straight Arrow Connector 14">
                <a:extLst>
                  <a:ext uri="{FF2B5EF4-FFF2-40B4-BE49-F238E27FC236}">
                    <a16:creationId xmlns:a16="http://schemas.microsoft.com/office/drawing/2014/main" id="{5FB8DBA8-6705-AE4D-8343-C3373E20DD2A}"/>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321ADC2-253A-D241-A6BD-F537B1F4619E}"/>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17" name="TextBox 16">
              <a:extLst>
                <a:ext uri="{FF2B5EF4-FFF2-40B4-BE49-F238E27FC236}">
                  <a16:creationId xmlns:a16="http://schemas.microsoft.com/office/drawing/2014/main" id="{D72403FD-6EF1-A64D-8507-8DF7F1853544}"/>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18" name="TextBox 17">
              <a:extLst>
                <a:ext uri="{FF2B5EF4-FFF2-40B4-BE49-F238E27FC236}">
                  <a16:creationId xmlns:a16="http://schemas.microsoft.com/office/drawing/2014/main" id="{897FC229-7828-6849-81B9-31749BA98EE2}"/>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19" name="Group 18">
              <a:extLst>
                <a:ext uri="{FF2B5EF4-FFF2-40B4-BE49-F238E27FC236}">
                  <a16:creationId xmlns:a16="http://schemas.microsoft.com/office/drawing/2014/main" id="{C1EADE04-0ACF-6041-AFB3-D48ACE74DB0A}"/>
                </a:ext>
              </a:extLst>
            </p:cNvPr>
            <p:cNvGrpSpPr/>
            <p:nvPr/>
          </p:nvGrpSpPr>
          <p:grpSpPr>
            <a:xfrm>
              <a:off x="2407085" y="5417508"/>
              <a:ext cx="5421682" cy="509391"/>
              <a:chOff x="1329847" y="5417508"/>
              <a:chExt cx="5421682" cy="509391"/>
            </a:xfrm>
          </p:grpSpPr>
          <p:cxnSp>
            <p:nvCxnSpPr>
              <p:cNvPr id="20" name="Straight Arrow Connector 19">
                <a:extLst>
                  <a:ext uri="{FF2B5EF4-FFF2-40B4-BE49-F238E27FC236}">
                    <a16:creationId xmlns:a16="http://schemas.microsoft.com/office/drawing/2014/main" id="{59D46665-8758-254A-9EAA-EF096910B9C5}"/>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A27DD3-AD74-3C48-8F55-3DF554A5A5EC}"/>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22" name="Oval 21">
              <a:extLst>
                <a:ext uri="{FF2B5EF4-FFF2-40B4-BE49-F238E27FC236}">
                  <a16:creationId xmlns:a16="http://schemas.microsoft.com/office/drawing/2014/main" id="{8B27A9DF-8475-2246-B625-2AF60DBE1842}"/>
                </a:ext>
              </a:extLst>
            </p:cNvPr>
            <p:cNvSpPr/>
            <p:nvPr/>
          </p:nvSpPr>
          <p:spPr>
            <a:xfrm>
              <a:off x="2235812" y="1966263"/>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23" name="Oval 22">
              <a:extLst>
                <a:ext uri="{FF2B5EF4-FFF2-40B4-BE49-F238E27FC236}">
                  <a16:creationId xmlns:a16="http://schemas.microsoft.com/office/drawing/2014/main" id="{6636757A-8F09-E340-83AB-E99F21F27BB4}"/>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24" name="Oval 23">
              <a:extLst>
                <a:ext uri="{FF2B5EF4-FFF2-40B4-BE49-F238E27FC236}">
                  <a16:creationId xmlns:a16="http://schemas.microsoft.com/office/drawing/2014/main" id="{DC1287DE-E234-294A-A894-892F39F7A9E5}"/>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25" name="Oval 24">
              <a:extLst>
                <a:ext uri="{FF2B5EF4-FFF2-40B4-BE49-F238E27FC236}">
                  <a16:creationId xmlns:a16="http://schemas.microsoft.com/office/drawing/2014/main" id="{1F34ED82-A5F3-C645-80C2-FBC54191216D}"/>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26" name="Oval 25">
              <a:extLst>
                <a:ext uri="{FF2B5EF4-FFF2-40B4-BE49-F238E27FC236}">
                  <a16:creationId xmlns:a16="http://schemas.microsoft.com/office/drawing/2014/main" id="{070770FA-8DE0-3A46-994A-B4ABFD2AF6C5}"/>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7" name="Oval 26">
              <a:extLst>
                <a:ext uri="{FF2B5EF4-FFF2-40B4-BE49-F238E27FC236}">
                  <a16:creationId xmlns:a16="http://schemas.microsoft.com/office/drawing/2014/main" id="{EC52AB5F-05CC-CD40-A8D4-B50498C294E1}"/>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8" name="Oval 27">
              <a:extLst>
                <a:ext uri="{FF2B5EF4-FFF2-40B4-BE49-F238E27FC236}">
                  <a16:creationId xmlns:a16="http://schemas.microsoft.com/office/drawing/2014/main" id="{18222A14-4482-6044-935B-30ECF88C2819}"/>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9" name="Oval 28">
              <a:extLst>
                <a:ext uri="{FF2B5EF4-FFF2-40B4-BE49-F238E27FC236}">
                  <a16:creationId xmlns:a16="http://schemas.microsoft.com/office/drawing/2014/main" id="{54194D2C-92F3-984C-BEB0-2182A1D0C5D1}"/>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329735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9488-D199-DB4D-B825-C7AB5B51490E}"/>
              </a:ext>
            </a:extLst>
          </p:cNvPr>
          <p:cNvSpPr>
            <a:spLocks noGrp="1"/>
          </p:cNvSpPr>
          <p:nvPr>
            <p:ph type="title"/>
          </p:nvPr>
        </p:nvSpPr>
        <p:spPr/>
        <p:txBody>
          <a:bodyPr/>
          <a:lstStyle/>
          <a:p>
            <a:r>
              <a:rPr lang="en-US" dirty="0"/>
              <a:t>Failure Cases</a:t>
            </a:r>
          </a:p>
        </p:txBody>
      </p:sp>
      <p:sp>
        <p:nvSpPr>
          <p:cNvPr id="3" name="Content Placeholder 2">
            <a:extLst>
              <a:ext uri="{FF2B5EF4-FFF2-40B4-BE49-F238E27FC236}">
                <a16:creationId xmlns:a16="http://schemas.microsoft.com/office/drawing/2014/main" id="{3550EB20-4120-6F4A-AF4B-4BFCEBBF3CB8}"/>
              </a:ext>
            </a:extLst>
          </p:cNvPr>
          <p:cNvSpPr>
            <a:spLocks noGrp="1"/>
          </p:cNvSpPr>
          <p:nvPr>
            <p:ph idx="1"/>
          </p:nvPr>
        </p:nvSpPr>
        <p:spPr>
          <a:xfrm>
            <a:off x="838200" y="1825625"/>
            <a:ext cx="5257800" cy="4351338"/>
          </a:xfrm>
        </p:spPr>
        <p:txBody>
          <a:bodyPr>
            <a:normAutofit/>
          </a:bodyPr>
          <a:lstStyle/>
          <a:p>
            <a:pPr marL="0" indent="0">
              <a:buNone/>
            </a:pPr>
            <a:r>
              <a:rPr lang="en-US" dirty="0"/>
              <a:t>(2) Worker crashes before receiving PREPARE</a:t>
            </a:r>
          </a:p>
          <a:p>
            <a:pPr marL="0" indent="0">
              <a:buNone/>
            </a:pPr>
            <a:endParaRPr lang="en-US" dirty="0"/>
          </a:p>
          <a:p>
            <a:r>
              <a:rPr lang="en-US" dirty="0"/>
              <a:t>Coord – will never hear reply, will abort</a:t>
            </a:r>
          </a:p>
          <a:p>
            <a:r>
              <a:rPr lang="en-US" dirty="0"/>
              <a:t>Worker – will recover, rollback </a:t>
            </a:r>
            <a:r>
              <a:rPr lang="en-US" dirty="0" err="1"/>
              <a:t>txn</a:t>
            </a:r>
            <a:r>
              <a:rPr lang="en-US" dirty="0"/>
              <a:t> during recovery </a:t>
            </a:r>
          </a:p>
          <a:p>
            <a:pPr marL="0" indent="0">
              <a:buNone/>
            </a:pPr>
            <a:endParaRPr lang="en-US" dirty="0"/>
          </a:p>
        </p:txBody>
      </p:sp>
      <p:grpSp>
        <p:nvGrpSpPr>
          <p:cNvPr id="4" name="Group 3">
            <a:extLst>
              <a:ext uri="{FF2B5EF4-FFF2-40B4-BE49-F238E27FC236}">
                <a16:creationId xmlns:a16="http://schemas.microsoft.com/office/drawing/2014/main" id="{5C4F9C8D-8DCC-B349-BDE6-8A3872D3401C}"/>
              </a:ext>
            </a:extLst>
          </p:cNvPr>
          <p:cNvGrpSpPr/>
          <p:nvPr/>
        </p:nvGrpSpPr>
        <p:grpSpPr>
          <a:xfrm>
            <a:off x="6035533" y="1487367"/>
            <a:ext cx="6156467" cy="3883265"/>
            <a:chOff x="1582003" y="1672958"/>
            <a:chExt cx="8306490" cy="4720064"/>
          </a:xfrm>
        </p:grpSpPr>
        <p:sp>
          <p:nvSpPr>
            <p:cNvPr id="5" name="TextBox 4">
              <a:extLst>
                <a:ext uri="{FF2B5EF4-FFF2-40B4-BE49-F238E27FC236}">
                  <a16:creationId xmlns:a16="http://schemas.microsoft.com/office/drawing/2014/main" id="{BA916C54-CCAD-3E43-BB46-BC1C5BB75EAB}"/>
                </a:ext>
              </a:extLst>
            </p:cNvPr>
            <p:cNvSpPr txBox="1"/>
            <p:nvPr/>
          </p:nvSpPr>
          <p:spPr>
            <a:xfrm>
              <a:off x="1582003" y="1672958"/>
              <a:ext cx="2570206" cy="336689"/>
            </a:xfrm>
            <a:prstGeom prst="rect">
              <a:avLst/>
            </a:prstGeom>
            <a:noFill/>
          </p:spPr>
          <p:txBody>
            <a:bodyPr wrap="square" rtlCol="0">
              <a:spAutoFit/>
            </a:bodyPr>
            <a:lstStyle/>
            <a:p>
              <a:r>
                <a:rPr lang="en-US" sz="1200" b="1"/>
                <a:t>Coordinator</a:t>
              </a:r>
            </a:p>
          </p:txBody>
        </p:sp>
        <p:sp>
          <p:nvSpPr>
            <p:cNvPr id="6" name="TextBox 5">
              <a:extLst>
                <a:ext uri="{FF2B5EF4-FFF2-40B4-BE49-F238E27FC236}">
                  <a16:creationId xmlns:a16="http://schemas.microsoft.com/office/drawing/2014/main" id="{A6220552-2D61-D34D-8052-498A69D3DE71}"/>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7" name="Group 6">
              <a:extLst>
                <a:ext uri="{FF2B5EF4-FFF2-40B4-BE49-F238E27FC236}">
                  <a16:creationId xmlns:a16="http://schemas.microsoft.com/office/drawing/2014/main" id="{D50CD279-118C-7840-972F-86568AD1F458}"/>
                </a:ext>
              </a:extLst>
            </p:cNvPr>
            <p:cNvGrpSpPr/>
            <p:nvPr/>
          </p:nvGrpSpPr>
          <p:grpSpPr>
            <a:xfrm>
              <a:off x="2407085" y="2242160"/>
              <a:ext cx="5496838" cy="651352"/>
              <a:chOff x="1507524" y="2242160"/>
              <a:chExt cx="5496838" cy="651352"/>
            </a:xfrm>
          </p:grpSpPr>
          <p:cxnSp>
            <p:nvCxnSpPr>
              <p:cNvPr id="29" name="Straight Arrow Connector 28">
                <a:extLst>
                  <a:ext uri="{FF2B5EF4-FFF2-40B4-BE49-F238E27FC236}">
                    <a16:creationId xmlns:a16="http://schemas.microsoft.com/office/drawing/2014/main" id="{C07D5F23-9FE3-9442-8F51-B4BF300876C8}"/>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2832DA1-2824-3B4A-BA8D-1AC0B5E67152}"/>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8" name="TextBox 7">
              <a:extLst>
                <a:ext uri="{FF2B5EF4-FFF2-40B4-BE49-F238E27FC236}">
                  <a16:creationId xmlns:a16="http://schemas.microsoft.com/office/drawing/2014/main" id="{81517E99-99F4-2743-A052-7495D7AD45C1}"/>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9" name="Group 8">
              <a:extLst>
                <a:ext uri="{FF2B5EF4-FFF2-40B4-BE49-F238E27FC236}">
                  <a16:creationId xmlns:a16="http://schemas.microsoft.com/office/drawing/2014/main" id="{8146C885-90FC-7B4B-ACE0-137566C1E329}"/>
                </a:ext>
              </a:extLst>
            </p:cNvPr>
            <p:cNvGrpSpPr/>
            <p:nvPr/>
          </p:nvGrpSpPr>
          <p:grpSpPr>
            <a:xfrm>
              <a:off x="2407085" y="3045914"/>
              <a:ext cx="5509364" cy="561582"/>
              <a:chOff x="1553227" y="3045914"/>
              <a:chExt cx="5509364" cy="561582"/>
            </a:xfrm>
          </p:grpSpPr>
          <p:cxnSp>
            <p:nvCxnSpPr>
              <p:cNvPr id="27" name="Straight Arrow Connector 26">
                <a:extLst>
                  <a:ext uri="{FF2B5EF4-FFF2-40B4-BE49-F238E27FC236}">
                    <a16:creationId xmlns:a16="http://schemas.microsoft.com/office/drawing/2014/main" id="{225195B7-113E-3249-815A-63E8770CC3D3}"/>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3010F1-D0A7-564F-99F1-E77A0573E6EC}"/>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10" name="TextBox 9">
              <a:extLst>
                <a:ext uri="{FF2B5EF4-FFF2-40B4-BE49-F238E27FC236}">
                  <a16:creationId xmlns:a16="http://schemas.microsoft.com/office/drawing/2014/main" id="{EF4754A5-F020-6946-A7C9-786C21D758A5}"/>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11" name="Group 10">
              <a:extLst>
                <a:ext uri="{FF2B5EF4-FFF2-40B4-BE49-F238E27FC236}">
                  <a16:creationId xmlns:a16="http://schemas.microsoft.com/office/drawing/2014/main" id="{6EA6F6C0-CC52-CE40-91BA-61BD5520A34D}"/>
                </a:ext>
              </a:extLst>
            </p:cNvPr>
            <p:cNvGrpSpPr/>
            <p:nvPr/>
          </p:nvGrpSpPr>
          <p:grpSpPr>
            <a:xfrm>
              <a:off x="2637826" y="4528386"/>
              <a:ext cx="5205554" cy="694967"/>
              <a:chOff x="1871651" y="4528386"/>
              <a:chExt cx="5205554" cy="694967"/>
            </a:xfrm>
          </p:grpSpPr>
          <p:cxnSp>
            <p:nvCxnSpPr>
              <p:cNvPr id="25" name="Straight Arrow Connector 24">
                <a:extLst>
                  <a:ext uri="{FF2B5EF4-FFF2-40B4-BE49-F238E27FC236}">
                    <a16:creationId xmlns:a16="http://schemas.microsoft.com/office/drawing/2014/main" id="{7E63B37C-2F6B-CF44-BB1C-9A9F85CB3C18}"/>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7400449-DC81-0947-8EA6-00B70DFF82FC}"/>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12" name="TextBox 11">
              <a:extLst>
                <a:ext uri="{FF2B5EF4-FFF2-40B4-BE49-F238E27FC236}">
                  <a16:creationId xmlns:a16="http://schemas.microsoft.com/office/drawing/2014/main" id="{D86BDEA5-06B8-714C-A04C-E2D82B9EB6AB}"/>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13" name="TextBox 12">
              <a:extLst>
                <a:ext uri="{FF2B5EF4-FFF2-40B4-BE49-F238E27FC236}">
                  <a16:creationId xmlns:a16="http://schemas.microsoft.com/office/drawing/2014/main" id="{CBC4B018-CE16-1A42-B6EF-87750F367149}"/>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14" name="Group 13">
              <a:extLst>
                <a:ext uri="{FF2B5EF4-FFF2-40B4-BE49-F238E27FC236}">
                  <a16:creationId xmlns:a16="http://schemas.microsoft.com/office/drawing/2014/main" id="{98BBC635-0236-EC48-A03B-50CC77106B3A}"/>
                </a:ext>
              </a:extLst>
            </p:cNvPr>
            <p:cNvGrpSpPr/>
            <p:nvPr/>
          </p:nvGrpSpPr>
          <p:grpSpPr>
            <a:xfrm>
              <a:off x="2407085" y="5417508"/>
              <a:ext cx="5421682" cy="509391"/>
              <a:chOff x="1329847" y="5417508"/>
              <a:chExt cx="5421682" cy="509391"/>
            </a:xfrm>
          </p:grpSpPr>
          <p:cxnSp>
            <p:nvCxnSpPr>
              <p:cNvPr id="23" name="Straight Arrow Connector 22">
                <a:extLst>
                  <a:ext uri="{FF2B5EF4-FFF2-40B4-BE49-F238E27FC236}">
                    <a16:creationId xmlns:a16="http://schemas.microsoft.com/office/drawing/2014/main" id="{9949EABE-87A7-2040-BFE5-0B690EB67CE8}"/>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B8E2448-2493-624C-A766-F50454D0A0B8}"/>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15" name="Oval 14">
              <a:extLst>
                <a:ext uri="{FF2B5EF4-FFF2-40B4-BE49-F238E27FC236}">
                  <a16:creationId xmlns:a16="http://schemas.microsoft.com/office/drawing/2014/main" id="{C2AAE11F-EE9E-4544-B330-B3B0F93E4E79}"/>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6" name="Oval 15">
              <a:extLst>
                <a:ext uri="{FF2B5EF4-FFF2-40B4-BE49-F238E27FC236}">
                  <a16:creationId xmlns:a16="http://schemas.microsoft.com/office/drawing/2014/main" id="{0F01B043-FFD6-FF47-8557-BBB4ABD69055}"/>
                </a:ext>
              </a:extLst>
            </p:cNvPr>
            <p:cNvSpPr/>
            <p:nvPr/>
          </p:nvSpPr>
          <p:spPr>
            <a:xfrm>
              <a:off x="8217022" y="2340669"/>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7" name="Oval 16">
              <a:extLst>
                <a:ext uri="{FF2B5EF4-FFF2-40B4-BE49-F238E27FC236}">
                  <a16:creationId xmlns:a16="http://schemas.microsoft.com/office/drawing/2014/main" id="{2187EBA9-B3C7-0C44-BAF8-871870B42BE5}"/>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8" name="Oval 17">
              <a:extLst>
                <a:ext uri="{FF2B5EF4-FFF2-40B4-BE49-F238E27FC236}">
                  <a16:creationId xmlns:a16="http://schemas.microsoft.com/office/drawing/2014/main" id="{86714C69-D71F-3B4F-B80A-1C94E59C7E07}"/>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9" name="Oval 18">
              <a:extLst>
                <a:ext uri="{FF2B5EF4-FFF2-40B4-BE49-F238E27FC236}">
                  <a16:creationId xmlns:a16="http://schemas.microsoft.com/office/drawing/2014/main" id="{2A9F120F-F296-054B-BEB1-E85B4B0F04B2}"/>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0" name="Oval 19">
              <a:extLst>
                <a:ext uri="{FF2B5EF4-FFF2-40B4-BE49-F238E27FC236}">
                  <a16:creationId xmlns:a16="http://schemas.microsoft.com/office/drawing/2014/main" id="{484A19BD-D591-164F-8999-C8B937B73CF3}"/>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1" name="Oval 20">
              <a:extLst>
                <a:ext uri="{FF2B5EF4-FFF2-40B4-BE49-F238E27FC236}">
                  <a16:creationId xmlns:a16="http://schemas.microsoft.com/office/drawing/2014/main" id="{B10E728C-6728-5C41-B0C7-51B994FC976A}"/>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2" name="Oval 21">
              <a:extLst>
                <a:ext uri="{FF2B5EF4-FFF2-40B4-BE49-F238E27FC236}">
                  <a16:creationId xmlns:a16="http://schemas.microsoft.com/office/drawing/2014/main" id="{CF42C064-1C57-1746-8F13-65B16384F780}"/>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277735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9488-D199-DB4D-B825-C7AB5B51490E}"/>
              </a:ext>
            </a:extLst>
          </p:cNvPr>
          <p:cNvSpPr>
            <a:spLocks noGrp="1"/>
          </p:cNvSpPr>
          <p:nvPr>
            <p:ph type="title"/>
          </p:nvPr>
        </p:nvSpPr>
        <p:spPr/>
        <p:txBody>
          <a:bodyPr/>
          <a:lstStyle/>
          <a:p>
            <a:r>
              <a:rPr lang="en-US"/>
              <a:t>Failure Cases</a:t>
            </a:r>
            <a:endParaRPr lang="en-US" dirty="0"/>
          </a:p>
        </p:txBody>
      </p:sp>
      <p:sp>
        <p:nvSpPr>
          <p:cNvPr id="3" name="Content Placeholder 2">
            <a:extLst>
              <a:ext uri="{FF2B5EF4-FFF2-40B4-BE49-F238E27FC236}">
                <a16:creationId xmlns:a16="http://schemas.microsoft.com/office/drawing/2014/main" id="{3550EB20-4120-6F4A-AF4B-4BFCEBBF3CB8}"/>
              </a:ext>
            </a:extLst>
          </p:cNvPr>
          <p:cNvSpPr>
            <a:spLocks noGrp="1"/>
          </p:cNvSpPr>
          <p:nvPr>
            <p:ph idx="1"/>
          </p:nvPr>
        </p:nvSpPr>
        <p:spPr>
          <a:xfrm>
            <a:off x="353619" y="1523299"/>
            <a:ext cx="5822449" cy="5065760"/>
          </a:xfrm>
        </p:spPr>
        <p:txBody>
          <a:bodyPr>
            <a:normAutofit fontScale="92500" lnSpcReduction="10000"/>
          </a:bodyPr>
          <a:lstStyle/>
          <a:p>
            <a:pPr marL="0" indent="0">
              <a:buNone/>
            </a:pPr>
            <a:r>
              <a:rPr lang="en-US" dirty="0"/>
              <a:t>(3) Worker crashes after PREPARE</a:t>
            </a:r>
          </a:p>
          <a:p>
            <a:pPr marL="0" indent="0">
              <a:buNone/>
            </a:pPr>
            <a:r>
              <a:rPr lang="en-US" dirty="0"/>
              <a:t>Must determine outcome from </a:t>
            </a:r>
            <a:r>
              <a:rPr lang="en-US" dirty="0" err="1"/>
              <a:t>coord</a:t>
            </a:r>
            <a:r>
              <a:rPr lang="en-US" dirty="0"/>
              <a:t>:</a:t>
            </a:r>
          </a:p>
          <a:p>
            <a:pPr marL="0" indent="0">
              <a:buNone/>
            </a:pPr>
            <a:r>
              <a:rPr lang="en-US" dirty="0"/>
              <a:t>Two cases</a:t>
            </a:r>
          </a:p>
          <a:p>
            <a:pPr marL="514350" indent="-514350">
              <a:buAutoNum type="alphaLcParenBoth"/>
            </a:pPr>
            <a:r>
              <a:rPr lang="en-US" dirty="0"/>
              <a:t>It already sent its vote, and </a:t>
            </a:r>
            <a:r>
              <a:rPr lang="en-US" dirty="0" err="1"/>
              <a:t>coord</a:t>
            </a:r>
            <a:r>
              <a:rPr lang="en-US" dirty="0"/>
              <a:t> is waiting for an ack -- thus,  worker can learn fate by contacting </a:t>
            </a:r>
            <a:r>
              <a:rPr lang="en-US" dirty="0" err="1"/>
              <a:t>coord</a:t>
            </a:r>
            <a:endParaRPr lang="en-US" dirty="0"/>
          </a:p>
          <a:p>
            <a:pPr marL="514350" indent="-514350">
              <a:buAutoNum type="alphaLcParenBoth"/>
            </a:pPr>
            <a:r>
              <a:rPr lang="en-US" dirty="0"/>
              <a:t>It didn't send its vote, in which case </a:t>
            </a:r>
            <a:r>
              <a:rPr lang="en-US" dirty="0" err="1"/>
              <a:t>coord</a:t>
            </a:r>
            <a:r>
              <a:rPr lang="en-US" dirty="0"/>
              <a:t> may or may not have timed out.  </a:t>
            </a:r>
          </a:p>
          <a:p>
            <a:pPr lvl="1"/>
            <a:r>
              <a:rPr lang="en-US" dirty="0"/>
              <a:t>If it has not timed out, it can vote. </a:t>
            </a:r>
          </a:p>
          <a:p>
            <a:pPr lvl="1"/>
            <a:r>
              <a:rPr lang="en-US" dirty="0"/>
              <a:t>If it has timed out, it </a:t>
            </a:r>
            <a:r>
              <a:rPr lang="en-US" i="1" dirty="0"/>
              <a:t>must</a:t>
            </a:r>
            <a:r>
              <a:rPr lang="en-US" dirty="0"/>
              <a:t> have aborted, and will tell the worker this. </a:t>
            </a:r>
          </a:p>
          <a:p>
            <a:pPr marL="0" indent="0">
              <a:buNone/>
            </a:pPr>
            <a:endParaRPr lang="en-US" dirty="0"/>
          </a:p>
        </p:txBody>
      </p:sp>
      <p:grpSp>
        <p:nvGrpSpPr>
          <p:cNvPr id="4" name="Group 3">
            <a:extLst>
              <a:ext uri="{FF2B5EF4-FFF2-40B4-BE49-F238E27FC236}">
                <a16:creationId xmlns:a16="http://schemas.microsoft.com/office/drawing/2014/main" id="{F6AF9C53-F892-B04A-9DF8-05617547D208}"/>
              </a:ext>
            </a:extLst>
          </p:cNvPr>
          <p:cNvGrpSpPr/>
          <p:nvPr/>
        </p:nvGrpSpPr>
        <p:grpSpPr>
          <a:xfrm>
            <a:off x="6221508" y="1384800"/>
            <a:ext cx="6156467" cy="3883265"/>
            <a:chOff x="1582003" y="1672958"/>
            <a:chExt cx="8306490" cy="4720064"/>
          </a:xfrm>
        </p:grpSpPr>
        <p:sp>
          <p:nvSpPr>
            <p:cNvPr id="5" name="TextBox 4">
              <a:extLst>
                <a:ext uri="{FF2B5EF4-FFF2-40B4-BE49-F238E27FC236}">
                  <a16:creationId xmlns:a16="http://schemas.microsoft.com/office/drawing/2014/main" id="{4290CF12-902D-2144-B0F1-279A9B6E4AB1}"/>
                </a:ext>
              </a:extLst>
            </p:cNvPr>
            <p:cNvSpPr txBox="1"/>
            <p:nvPr/>
          </p:nvSpPr>
          <p:spPr>
            <a:xfrm>
              <a:off x="1582003" y="1672958"/>
              <a:ext cx="2570206" cy="336689"/>
            </a:xfrm>
            <a:prstGeom prst="rect">
              <a:avLst/>
            </a:prstGeom>
            <a:noFill/>
          </p:spPr>
          <p:txBody>
            <a:bodyPr wrap="square" rtlCol="0">
              <a:spAutoFit/>
            </a:bodyPr>
            <a:lstStyle/>
            <a:p>
              <a:r>
                <a:rPr lang="en-US" sz="1200" b="1"/>
                <a:t>Coordinator</a:t>
              </a:r>
            </a:p>
          </p:txBody>
        </p:sp>
        <p:sp>
          <p:nvSpPr>
            <p:cNvPr id="6" name="TextBox 5">
              <a:extLst>
                <a:ext uri="{FF2B5EF4-FFF2-40B4-BE49-F238E27FC236}">
                  <a16:creationId xmlns:a16="http://schemas.microsoft.com/office/drawing/2014/main" id="{F940E362-D8AD-E247-B1E9-29776366EF34}"/>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7" name="Group 6">
              <a:extLst>
                <a:ext uri="{FF2B5EF4-FFF2-40B4-BE49-F238E27FC236}">
                  <a16:creationId xmlns:a16="http://schemas.microsoft.com/office/drawing/2014/main" id="{C8914714-758E-E84C-BF39-519561ED0AAB}"/>
                </a:ext>
              </a:extLst>
            </p:cNvPr>
            <p:cNvGrpSpPr/>
            <p:nvPr/>
          </p:nvGrpSpPr>
          <p:grpSpPr>
            <a:xfrm>
              <a:off x="2407085" y="2242160"/>
              <a:ext cx="5496838" cy="651352"/>
              <a:chOff x="1507524" y="2242160"/>
              <a:chExt cx="5496838" cy="651352"/>
            </a:xfrm>
          </p:grpSpPr>
          <p:cxnSp>
            <p:nvCxnSpPr>
              <p:cNvPr id="29" name="Straight Arrow Connector 28">
                <a:extLst>
                  <a:ext uri="{FF2B5EF4-FFF2-40B4-BE49-F238E27FC236}">
                    <a16:creationId xmlns:a16="http://schemas.microsoft.com/office/drawing/2014/main" id="{A92F7139-9308-654E-B62B-85423278A73B}"/>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D64003-F32C-F541-92D1-E1A1594F47B7}"/>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8" name="TextBox 7">
              <a:extLst>
                <a:ext uri="{FF2B5EF4-FFF2-40B4-BE49-F238E27FC236}">
                  <a16:creationId xmlns:a16="http://schemas.microsoft.com/office/drawing/2014/main" id="{907D2D65-60E5-144E-A6F1-68209A8CF7EE}"/>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9" name="Group 8">
              <a:extLst>
                <a:ext uri="{FF2B5EF4-FFF2-40B4-BE49-F238E27FC236}">
                  <a16:creationId xmlns:a16="http://schemas.microsoft.com/office/drawing/2014/main" id="{43D79CA8-462A-EC4E-9313-F8778732C8CC}"/>
                </a:ext>
              </a:extLst>
            </p:cNvPr>
            <p:cNvGrpSpPr/>
            <p:nvPr/>
          </p:nvGrpSpPr>
          <p:grpSpPr>
            <a:xfrm>
              <a:off x="2407085" y="3045914"/>
              <a:ext cx="5509364" cy="561582"/>
              <a:chOff x="1553227" y="3045914"/>
              <a:chExt cx="5509364" cy="561582"/>
            </a:xfrm>
          </p:grpSpPr>
          <p:cxnSp>
            <p:nvCxnSpPr>
              <p:cNvPr id="27" name="Straight Arrow Connector 26">
                <a:extLst>
                  <a:ext uri="{FF2B5EF4-FFF2-40B4-BE49-F238E27FC236}">
                    <a16:creationId xmlns:a16="http://schemas.microsoft.com/office/drawing/2014/main" id="{FB298D36-8A73-8E42-B9DE-CAF9AF3D4E26}"/>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9EE0B92-4DE4-1149-AEDC-016128BAD887}"/>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10" name="TextBox 9">
              <a:extLst>
                <a:ext uri="{FF2B5EF4-FFF2-40B4-BE49-F238E27FC236}">
                  <a16:creationId xmlns:a16="http://schemas.microsoft.com/office/drawing/2014/main" id="{CA96C811-82D4-1E48-9D38-4FB33FEE5839}"/>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11" name="Group 10">
              <a:extLst>
                <a:ext uri="{FF2B5EF4-FFF2-40B4-BE49-F238E27FC236}">
                  <a16:creationId xmlns:a16="http://schemas.microsoft.com/office/drawing/2014/main" id="{92424302-5C96-F54A-A4DA-6E7933E9F574}"/>
                </a:ext>
              </a:extLst>
            </p:cNvPr>
            <p:cNvGrpSpPr/>
            <p:nvPr/>
          </p:nvGrpSpPr>
          <p:grpSpPr>
            <a:xfrm>
              <a:off x="2637826" y="4528386"/>
              <a:ext cx="5205554" cy="694967"/>
              <a:chOff x="1871651" y="4528386"/>
              <a:chExt cx="5205554" cy="694967"/>
            </a:xfrm>
          </p:grpSpPr>
          <p:cxnSp>
            <p:nvCxnSpPr>
              <p:cNvPr id="25" name="Straight Arrow Connector 24">
                <a:extLst>
                  <a:ext uri="{FF2B5EF4-FFF2-40B4-BE49-F238E27FC236}">
                    <a16:creationId xmlns:a16="http://schemas.microsoft.com/office/drawing/2014/main" id="{CA1D0D09-5D67-D243-A2BA-5EEACF2C2089}"/>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0E8BF6B-7E05-E247-A86A-A6DDCA18CAD9}"/>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12" name="TextBox 11">
              <a:extLst>
                <a:ext uri="{FF2B5EF4-FFF2-40B4-BE49-F238E27FC236}">
                  <a16:creationId xmlns:a16="http://schemas.microsoft.com/office/drawing/2014/main" id="{AE643DFD-1B40-704A-83D9-B421F966D837}"/>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13" name="TextBox 12">
              <a:extLst>
                <a:ext uri="{FF2B5EF4-FFF2-40B4-BE49-F238E27FC236}">
                  <a16:creationId xmlns:a16="http://schemas.microsoft.com/office/drawing/2014/main" id="{9ABCA212-34BC-5544-9944-1F9529002E0C}"/>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14" name="Group 13">
              <a:extLst>
                <a:ext uri="{FF2B5EF4-FFF2-40B4-BE49-F238E27FC236}">
                  <a16:creationId xmlns:a16="http://schemas.microsoft.com/office/drawing/2014/main" id="{ADDE090D-0661-7546-8040-A78CFD4160A0}"/>
                </a:ext>
              </a:extLst>
            </p:cNvPr>
            <p:cNvGrpSpPr/>
            <p:nvPr/>
          </p:nvGrpSpPr>
          <p:grpSpPr>
            <a:xfrm>
              <a:off x="2407085" y="5417508"/>
              <a:ext cx="5421682" cy="509391"/>
              <a:chOff x="1329847" y="5417508"/>
              <a:chExt cx="5421682" cy="509391"/>
            </a:xfrm>
          </p:grpSpPr>
          <p:cxnSp>
            <p:nvCxnSpPr>
              <p:cNvPr id="23" name="Straight Arrow Connector 22">
                <a:extLst>
                  <a:ext uri="{FF2B5EF4-FFF2-40B4-BE49-F238E27FC236}">
                    <a16:creationId xmlns:a16="http://schemas.microsoft.com/office/drawing/2014/main" id="{5487EE5C-C47C-D648-9963-E3C2DC2C6DF1}"/>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0B4E853-3C6C-A74B-BAB1-12C1476AEC4F}"/>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15" name="Oval 14">
              <a:extLst>
                <a:ext uri="{FF2B5EF4-FFF2-40B4-BE49-F238E27FC236}">
                  <a16:creationId xmlns:a16="http://schemas.microsoft.com/office/drawing/2014/main" id="{7655AA30-012B-9A41-A952-4F050BB1C7A4}"/>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6" name="Oval 15">
              <a:extLst>
                <a:ext uri="{FF2B5EF4-FFF2-40B4-BE49-F238E27FC236}">
                  <a16:creationId xmlns:a16="http://schemas.microsoft.com/office/drawing/2014/main" id="{E5274908-BA3E-A444-A053-00D7DB5EAE0A}"/>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7" name="Oval 16">
              <a:extLst>
                <a:ext uri="{FF2B5EF4-FFF2-40B4-BE49-F238E27FC236}">
                  <a16:creationId xmlns:a16="http://schemas.microsoft.com/office/drawing/2014/main" id="{BD2D41CD-9543-D64E-9BFF-34C1F44AB869}"/>
                </a:ext>
              </a:extLst>
            </p:cNvPr>
            <p:cNvSpPr/>
            <p:nvPr/>
          </p:nvSpPr>
          <p:spPr>
            <a:xfrm>
              <a:off x="8205595" y="3223540"/>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8" name="Oval 17">
              <a:extLst>
                <a:ext uri="{FF2B5EF4-FFF2-40B4-BE49-F238E27FC236}">
                  <a16:creationId xmlns:a16="http://schemas.microsoft.com/office/drawing/2014/main" id="{DA277B1E-CC2E-1E4F-A890-AC0056D8E340}"/>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9" name="Oval 18">
              <a:extLst>
                <a:ext uri="{FF2B5EF4-FFF2-40B4-BE49-F238E27FC236}">
                  <a16:creationId xmlns:a16="http://schemas.microsoft.com/office/drawing/2014/main" id="{D4C5024C-6290-344A-A515-3310C53F3A30}"/>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0" name="Oval 19">
              <a:extLst>
                <a:ext uri="{FF2B5EF4-FFF2-40B4-BE49-F238E27FC236}">
                  <a16:creationId xmlns:a16="http://schemas.microsoft.com/office/drawing/2014/main" id="{0A44EA01-ADA2-794F-B163-5CAB60E51228}"/>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1" name="Oval 20">
              <a:extLst>
                <a:ext uri="{FF2B5EF4-FFF2-40B4-BE49-F238E27FC236}">
                  <a16:creationId xmlns:a16="http://schemas.microsoft.com/office/drawing/2014/main" id="{70F9F26B-4BC9-7D43-8AA0-3C2294E943E4}"/>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2" name="Oval 21">
              <a:extLst>
                <a:ext uri="{FF2B5EF4-FFF2-40B4-BE49-F238E27FC236}">
                  <a16:creationId xmlns:a16="http://schemas.microsoft.com/office/drawing/2014/main" id="{9BFA083A-EDB7-9A47-8115-5E4F9D6FD445}"/>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2597635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9488-D199-DB4D-B825-C7AB5B51490E}"/>
              </a:ext>
            </a:extLst>
          </p:cNvPr>
          <p:cNvSpPr>
            <a:spLocks noGrp="1"/>
          </p:cNvSpPr>
          <p:nvPr>
            <p:ph type="title"/>
          </p:nvPr>
        </p:nvSpPr>
        <p:spPr/>
        <p:txBody>
          <a:bodyPr/>
          <a:lstStyle/>
          <a:p>
            <a:r>
              <a:rPr lang="en-US"/>
              <a:t>Failure Cases</a:t>
            </a:r>
            <a:endParaRPr lang="en-US" dirty="0"/>
          </a:p>
        </p:txBody>
      </p:sp>
      <p:sp>
        <p:nvSpPr>
          <p:cNvPr id="3" name="Content Placeholder 2">
            <a:extLst>
              <a:ext uri="{FF2B5EF4-FFF2-40B4-BE49-F238E27FC236}">
                <a16:creationId xmlns:a16="http://schemas.microsoft.com/office/drawing/2014/main" id="{3550EB20-4120-6F4A-AF4B-4BFCEBBF3CB8}"/>
              </a:ext>
            </a:extLst>
          </p:cNvPr>
          <p:cNvSpPr>
            <a:spLocks noGrp="1"/>
          </p:cNvSpPr>
          <p:nvPr>
            <p:ph idx="1"/>
          </p:nvPr>
        </p:nvSpPr>
        <p:spPr>
          <a:xfrm>
            <a:off x="838200" y="1825625"/>
            <a:ext cx="5576047" cy="4351338"/>
          </a:xfrm>
        </p:spPr>
        <p:txBody>
          <a:bodyPr>
            <a:normAutofit/>
          </a:bodyPr>
          <a:lstStyle/>
          <a:p>
            <a:pPr marL="0" indent="0">
              <a:buNone/>
            </a:pPr>
            <a:r>
              <a:rPr lang="en-US" dirty="0"/>
              <a:t>(4) Coordinator crashes before receiving all votes</a:t>
            </a:r>
          </a:p>
          <a:p>
            <a:pPr marL="0" indent="0">
              <a:buNone/>
            </a:pPr>
            <a:r>
              <a:rPr lang="en-US" dirty="0"/>
              <a:t>Coord aborts during recovery, informs workers</a:t>
            </a:r>
          </a:p>
          <a:p>
            <a:pPr marL="0" indent="0">
              <a:buNone/>
            </a:pPr>
            <a:endParaRPr lang="en-US" dirty="0"/>
          </a:p>
          <a:p>
            <a:pPr marL="0" indent="0">
              <a:buNone/>
            </a:pPr>
            <a:r>
              <a:rPr lang="en-US" dirty="0"/>
              <a:t>Note that workers who have prepared must wait for coordinator to restart to hear outcome</a:t>
            </a:r>
          </a:p>
        </p:txBody>
      </p:sp>
      <p:grpSp>
        <p:nvGrpSpPr>
          <p:cNvPr id="4" name="Group 3">
            <a:extLst>
              <a:ext uri="{FF2B5EF4-FFF2-40B4-BE49-F238E27FC236}">
                <a16:creationId xmlns:a16="http://schemas.microsoft.com/office/drawing/2014/main" id="{4D76E9B4-407A-744F-B84F-4328287B9332}"/>
              </a:ext>
            </a:extLst>
          </p:cNvPr>
          <p:cNvGrpSpPr/>
          <p:nvPr/>
        </p:nvGrpSpPr>
        <p:grpSpPr>
          <a:xfrm>
            <a:off x="6035533" y="1487367"/>
            <a:ext cx="6156467" cy="3883265"/>
            <a:chOff x="1582003" y="1672958"/>
            <a:chExt cx="8306490" cy="4720064"/>
          </a:xfrm>
        </p:grpSpPr>
        <p:sp>
          <p:nvSpPr>
            <p:cNvPr id="5" name="TextBox 4">
              <a:extLst>
                <a:ext uri="{FF2B5EF4-FFF2-40B4-BE49-F238E27FC236}">
                  <a16:creationId xmlns:a16="http://schemas.microsoft.com/office/drawing/2014/main" id="{862B4AD2-3ADA-D64B-B886-AC2BDF648C14}"/>
                </a:ext>
              </a:extLst>
            </p:cNvPr>
            <p:cNvSpPr txBox="1"/>
            <p:nvPr/>
          </p:nvSpPr>
          <p:spPr>
            <a:xfrm>
              <a:off x="1582003" y="1672958"/>
              <a:ext cx="2570206" cy="336689"/>
            </a:xfrm>
            <a:prstGeom prst="rect">
              <a:avLst/>
            </a:prstGeom>
            <a:noFill/>
          </p:spPr>
          <p:txBody>
            <a:bodyPr wrap="square" rtlCol="0">
              <a:spAutoFit/>
            </a:bodyPr>
            <a:lstStyle/>
            <a:p>
              <a:r>
                <a:rPr lang="en-US" sz="1200" b="1" dirty="0"/>
                <a:t>Coordinator</a:t>
              </a:r>
            </a:p>
          </p:txBody>
        </p:sp>
        <p:sp>
          <p:nvSpPr>
            <p:cNvPr id="6" name="TextBox 5">
              <a:extLst>
                <a:ext uri="{FF2B5EF4-FFF2-40B4-BE49-F238E27FC236}">
                  <a16:creationId xmlns:a16="http://schemas.microsoft.com/office/drawing/2014/main" id="{A0524F11-8C80-0447-B621-8FC32F1A8F19}"/>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7" name="Group 6">
              <a:extLst>
                <a:ext uri="{FF2B5EF4-FFF2-40B4-BE49-F238E27FC236}">
                  <a16:creationId xmlns:a16="http://schemas.microsoft.com/office/drawing/2014/main" id="{32F42F28-0349-9142-A46F-68A1ADD0DFF1}"/>
                </a:ext>
              </a:extLst>
            </p:cNvPr>
            <p:cNvGrpSpPr/>
            <p:nvPr/>
          </p:nvGrpSpPr>
          <p:grpSpPr>
            <a:xfrm>
              <a:off x="2407085" y="2242160"/>
              <a:ext cx="5496838" cy="651352"/>
              <a:chOff x="1507524" y="2242160"/>
              <a:chExt cx="5496838" cy="651352"/>
            </a:xfrm>
          </p:grpSpPr>
          <p:cxnSp>
            <p:nvCxnSpPr>
              <p:cNvPr id="29" name="Straight Arrow Connector 28">
                <a:extLst>
                  <a:ext uri="{FF2B5EF4-FFF2-40B4-BE49-F238E27FC236}">
                    <a16:creationId xmlns:a16="http://schemas.microsoft.com/office/drawing/2014/main" id="{4520E637-286A-5644-88AF-15827507A12E}"/>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077A9C5-63A9-AF41-83A9-B250E07BBDA2}"/>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8" name="TextBox 7">
              <a:extLst>
                <a:ext uri="{FF2B5EF4-FFF2-40B4-BE49-F238E27FC236}">
                  <a16:creationId xmlns:a16="http://schemas.microsoft.com/office/drawing/2014/main" id="{B760E175-4B49-4D4C-8852-F7FCFBE2C123}"/>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9" name="Group 8">
              <a:extLst>
                <a:ext uri="{FF2B5EF4-FFF2-40B4-BE49-F238E27FC236}">
                  <a16:creationId xmlns:a16="http://schemas.microsoft.com/office/drawing/2014/main" id="{C778FADE-27DF-194A-B6D3-CB107371BA8D}"/>
                </a:ext>
              </a:extLst>
            </p:cNvPr>
            <p:cNvGrpSpPr/>
            <p:nvPr/>
          </p:nvGrpSpPr>
          <p:grpSpPr>
            <a:xfrm>
              <a:off x="2407085" y="3045914"/>
              <a:ext cx="5509364" cy="561582"/>
              <a:chOff x="1553227" y="3045914"/>
              <a:chExt cx="5509364" cy="561582"/>
            </a:xfrm>
          </p:grpSpPr>
          <p:cxnSp>
            <p:nvCxnSpPr>
              <p:cNvPr id="27" name="Straight Arrow Connector 26">
                <a:extLst>
                  <a:ext uri="{FF2B5EF4-FFF2-40B4-BE49-F238E27FC236}">
                    <a16:creationId xmlns:a16="http://schemas.microsoft.com/office/drawing/2014/main" id="{3FA785E4-54E2-7D4A-A78F-CD232CAC3828}"/>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36671E-EDE0-EC49-AE2F-A244FA6DD0A9}"/>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10" name="TextBox 9">
              <a:extLst>
                <a:ext uri="{FF2B5EF4-FFF2-40B4-BE49-F238E27FC236}">
                  <a16:creationId xmlns:a16="http://schemas.microsoft.com/office/drawing/2014/main" id="{8841EC16-F1B1-FF4C-A862-7F20435EC290}"/>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11" name="Group 10">
              <a:extLst>
                <a:ext uri="{FF2B5EF4-FFF2-40B4-BE49-F238E27FC236}">
                  <a16:creationId xmlns:a16="http://schemas.microsoft.com/office/drawing/2014/main" id="{3507861A-E3EC-5545-A79B-07DC1C37183A}"/>
                </a:ext>
              </a:extLst>
            </p:cNvPr>
            <p:cNvGrpSpPr/>
            <p:nvPr/>
          </p:nvGrpSpPr>
          <p:grpSpPr>
            <a:xfrm>
              <a:off x="2637826" y="4528386"/>
              <a:ext cx="5205554" cy="694967"/>
              <a:chOff x="1871651" y="4528386"/>
              <a:chExt cx="5205554" cy="694967"/>
            </a:xfrm>
          </p:grpSpPr>
          <p:cxnSp>
            <p:nvCxnSpPr>
              <p:cNvPr id="25" name="Straight Arrow Connector 24">
                <a:extLst>
                  <a:ext uri="{FF2B5EF4-FFF2-40B4-BE49-F238E27FC236}">
                    <a16:creationId xmlns:a16="http://schemas.microsoft.com/office/drawing/2014/main" id="{E7828455-FAED-9A4F-949F-F6A35D708130}"/>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34ED73-C3B5-9640-8A5F-EC2CF0E174F2}"/>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12" name="TextBox 11">
              <a:extLst>
                <a:ext uri="{FF2B5EF4-FFF2-40B4-BE49-F238E27FC236}">
                  <a16:creationId xmlns:a16="http://schemas.microsoft.com/office/drawing/2014/main" id="{BA1C713C-B2BE-0B49-A987-426217DDA2E6}"/>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13" name="TextBox 12">
              <a:extLst>
                <a:ext uri="{FF2B5EF4-FFF2-40B4-BE49-F238E27FC236}">
                  <a16:creationId xmlns:a16="http://schemas.microsoft.com/office/drawing/2014/main" id="{FCEB3F59-5204-A544-B44B-E021CF5699DC}"/>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14" name="Group 13">
              <a:extLst>
                <a:ext uri="{FF2B5EF4-FFF2-40B4-BE49-F238E27FC236}">
                  <a16:creationId xmlns:a16="http://schemas.microsoft.com/office/drawing/2014/main" id="{3280EF73-30F6-4846-8678-084C3B2DD942}"/>
                </a:ext>
              </a:extLst>
            </p:cNvPr>
            <p:cNvGrpSpPr/>
            <p:nvPr/>
          </p:nvGrpSpPr>
          <p:grpSpPr>
            <a:xfrm>
              <a:off x="2407085" y="5417508"/>
              <a:ext cx="5421682" cy="509391"/>
              <a:chOff x="1329847" y="5417508"/>
              <a:chExt cx="5421682" cy="509391"/>
            </a:xfrm>
          </p:grpSpPr>
          <p:cxnSp>
            <p:nvCxnSpPr>
              <p:cNvPr id="23" name="Straight Arrow Connector 22">
                <a:extLst>
                  <a:ext uri="{FF2B5EF4-FFF2-40B4-BE49-F238E27FC236}">
                    <a16:creationId xmlns:a16="http://schemas.microsoft.com/office/drawing/2014/main" id="{24763440-4E9A-3343-BC8A-BCDF50D3DB5B}"/>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D13AF96-A83C-134E-BB84-50389629F470}"/>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15" name="Oval 14">
              <a:extLst>
                <a:ext uri="{FF2B5EF4-FFF2-40B4-BE49-F238E27FC236}">
                  <a16:creationId xmlns:a16="http://schemas.microsoft.com/office/drawing/2014/main" id="{8CF29BCB-2796-4B4C-803B-9B0E699C31CF}"/>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6" name="Oval 15">
              <a:extLst>
                <a:ext uri="{FF2B5EF4-FFF2-40B4-BE49-F238E27FC236}">
                  <a16:creationId xmlns:a16="http://schemas.microsoft.com/office/drawing/2014/main" id="{2D24A8F5-5E66-704D-9B91-8FBB17784F80}"/>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7" name="Oval 16">
              <a:extLst>
                <a:ext uri="{FF2B5EF4-FFF2-40B4-BE49-F238E27FC236}">
                  <a16:creationId xmlns:a16="http://schemas.microsoft.com/office/drawing/2014/main" id="{019EA487-7A7C-4C4B-98D7-1083A0B3DB7E}"/>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8" name="Oval 17">
              <a:extLst>
                <a:ext uri="{FF2B5EF4-FFF2-40B4-BE49-F238E27FC236}">
                  <a16:creationId xmlns:a16="http://schemas.microsoft.com/office/drawing/2014/main" id="{60D0C9E8-A06A-034A-8725-9FB5113ED003}"/>
                </a:ext>
              </a:extLst>
            </p:cNvPr>
            <p:cNvSpPr/>
            <p:nvPr/>
          </p:nvSpPr>
          <p:spPr>
            <a:xfrm>
              <a:off x="1978826" y="3555166"/>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9" name="Oval 18">
              <a:extLst>
                <a:ext uri="{FF2B5EF4-FFF2-40B4-BE49-F238E27FC236}">
                  <a16:creationId xmlns:a16="http://schemas.microsoft.com/office/drawing/2014/main" id="{81597ACD-060D-E44A-8EA3-7A0D3D4B9704}"/>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0" name="Oval 19">
              <a:extLst>
                <a:ext uri="{FF2B5EF4-FFF2-40B4-BE49-F238E27FC236}">
                  <a16:creationId xmlns:a16="http://schemas.microsoft.com/office/drawing/2014/main" id="{D0B322E2-F9B3-6141-8BA5-E223C349B126}"/>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1" name="Oval 20">
              <a:extLst>
                <a:ext uri="{FF2B5EF4-FFF2-40B4-BE49-F238E27FC236}">
                  <a16:creationId xmlns:a16="http://schemas.microsoft.com/office/drawing/2014/main" id="{E6D3FB71-209B-B846-A9FB-BC80DFF2D3BE}"/>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2" name="Oval 21">
              <a:extLst>
                <a:ext uri="{FF2B5EF4-FFF2-40B4-BE49-F238E27FC236}">
                  <a16:creationId xmlns:a16="http://schemas.microsoft.com/office/drawing/2014/main" id="{9B7BE1AA-63E3-0845-A863-05A8CFE32B45}"/>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1604853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6EFF-E8A3-8448-9DCF-096C10A4940C}"/>
              </a:ext>
            </a:extLst>
          </p:cNvPr>
          <p:cNvSpPr>
            <a:spLocks noGrp="1"/>
          </p:cNvSpPr>
          <p:nvPr>
            <p:ph type="title"/>
          </p:nvPr>
        </p:nvSpPr>
        <p:spPr/>
        <p:txBody>
          <a:bodyPr/>
          <a:lstStyle/>
          <a:p>
            <a:r>
              <a:rPr lang="en-US" dirty="0"/>
              <a:t>Failure Cases</a:t>
            </a:r>
          </a:p>
        </p:txBody>
      </p:sp>
      <p:sp>
        <p:nvSpPr>
          <p:cNvPr id="3" name="Content Placeholder 2">
            <a:extLst>
              <a:ext uri="{FF2B5EF4-FFF2-40B4-BE49-F238E27FC236}">
                <a16:creationId xmlns:a16="http://schemas.microsoft.com/office/drawing/2014/main" id="{82E002A3-3C9E-734A-8FDF-F74426501ADC}"/>
              </a:ext>
            </a:extLst>
          </p:cNvPr>
          <p:cNvSpPr>
            <a:spLocks noGrp="1"/>
          </p:cNvSpPr>
          <p:nvPr>
            <p:ph idx="1"/>
          </p:nvPr>
        </p:nvSpPr>
        <p:spPr>
          <a:xfrm>
            <a:off x="838200" y="1825625"/>
            <a:ext cx="5257800" cy="4351338"/>
          </a:xfrm>
        </p:spPr>
        <p:txBody>
          <a:bodyPr>
            <a:normAutofit/>
          </a:bodyPr>
          <a:lstStyle/>
          <a:p>
            <a:pPr marL="0" indent="0">
              <a:buNone/>
            </a:pPr>
            <a:r>
              <a:rPr lang="en-US" dirty="0"/>
              <a:t>(5) Coordinator crashes after writing COMMIT</a:t>
            </a:r>
          </a:p>
          <a:p>
            <a:pPr marL="0" indent="0">
              <a:buNone/>
            </a:pPr>
            <a:endParaRPr lang="en-US" dirty="0"/>
          </a:p>
          <a:p>
            <a:pPr marL="0" indent="0">
              <a:buNone/>
            </a:pPr>
            <a:r>
              <a:rPr lang="en-US" dirty="0"/>
              <a:t>No DONE record;  coordinator sends commits to all workers</a:t>
            </a:r>
          </a:p>
          <a:p>
            <a:pPr marL="0" indent="0">
              <a:buNone/>
            </a:pPr>
            <a:endParaRPr lang="en-US" dirty="0"/>
          </a:p>
          <a:p>
            <a:pPr marL="0" indent="0">
              <a:buNone/>
            </a:pPr>
            <a:r>
              <a:rPr lang="en-US" dirty="0"/>
              <a:t>Workers must wait to hear outcome</a:t>
            </a:r>
          </a:p>
        </p:txBody>
      </p:sp>
      <p:grpSp>
        <p:nvGrpSpPr>
          <p:cNvPr id="4" name="Group 3">
            <a:extLst>
              <a:ext uri="{FF2B5EF4-FFF2-40B4-BE49-F238E27FC236}">
                <a16:creationId xmlns:a16="http://schemas.microsoft.com/office/drawing/2014/main" id="{8BEC5DD3-85DB-4642-876D-1E27E2E5EA53}"/>
              </a:ext>
            </a:extLst>
          </p:cNvPr>
          <p:cNvGrpSpPr/>
          <p:nvPr/>
        </p:nvGrpSpPr>
        <p:grpSpPr>
          <a:xfrm>
            <a:off x="6035533" y="1487367"/>
            <a:ext cx="6156467" cy="3883265"/>
            <a:chOff x="1582003" y="1672958"/>
            <a:chExt cx="8306490" cy="4720064"/>
          </a:xfrm>
        </p:grpSpPr>
        <p:sp>
          <p:nvSpPr>
            <p:cNvPr id="5" name="TextBox 4">
              <a:extLst>
                <a:ext uri="{FF2B5EF4-FFF2-40B4-BE49-F238E27FC236}">
                  <a16:creationId xmlns:a16="http://schemas.microsoft.com/office/drawing/2014/main" id="{8ED8BD1F-CFDB-3C48-91E0-79E879F6E14D}"/>
                </a:ext>
              </a:extLst>
            </p:cNvPr>
            <p:cNvSpPr txBox="1"/>
            <p:nvPr/>
          </p:nvSpPr>
          <p:spPr>
            <a:xfrm>
              <a:off x="1582003" y="1672958"/>
              <a:ext cx="2570206" cy="336689"/>
            </a:xfrm>
            <a:prstGeom prst="rect">
              <a:avLst/>
            </a:prstGeom>
            <a:noFill/>
          </p:spPr>
          <p:txBody>
            <a:bodyPr wrap="square" rtlCol="0">
              <a:spAutoFit/>
            </a:bodyPr>
            <a:lstStyle/>
            <a:p>
              <a:r>
                <a:rPr lang="en-US" sz="1200" b="1"/>
                <a:t>Coordinator</a:t>
              </a:r>
            </a:p>
          </p:txBody>
        </p:sp>
        <p:sp>
          <p:nvSpPr>
            <p:cNvPr id="6" name="TextBox 5">
              <a:extLst>
                <a:ext uri="{FF2B5EF4-FFF2-40B4-BE49-F238E27FC236}">
                  <a16:creationId xmlns:a16="http://schemas.microsoft.com/office/drawing/2014/main" id="{8A88756B-B3D7-F448-AE89-BF6F744305E1}"/>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7" name="Group 6">
              <a:extLst>
                <a:ext uri="{FF2B5EF4-FFF2-40B4-BE49-F238E27FC236}">
                  <a16:creationId xmlns:a16="http://schemas.microsoft.com/office/drawing/2014/main" id="{E90F77D4-85AB-A44F-8852-125E767DBAA2}"/>
                </a:ext>
              </a:extLst>
            </p:cNvPr>
            <p:cNvGrpSpPr/>
            <p:nvPr/>
          </p:nvGrpSpPr>
          <p:grpSpPr>
            <a:xfrm>
              <a:off x="2407085" y="2242160"/>
              <a:ext cx="5496838" cy="651352"/>
              <a:chOff x="1507524" y="2242160"/>
              <a:chExt cx="5496838" cy="651352"/>
            </a:xfrm>
          </p:grpSpPr>
          <p:cxnSp>
            <p:nvCxnSpPr>
              <p:cNvPr id="29" name="Straight Arrow Connector 28">
                <a:extLst>
                  <a:ext uri="{FF2B5EF4-FFF2-40B4-BE49-F238E27FC236}">
                    <a16:creationId xmlns:a16="http://schemas.microsoft.com/office/drawing/2014/main" id="{4551BCA4-9839-5C45-B184-D42B26218453}"/>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8C0EA9D-EBD0-AC43-8245-070D147C0A5E}"/>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8" name="TextBox 7">
              <a:extLst>
                <a:ext uri="{FF2B5EF4-FFF2-40B4-BE49-F238E27FC236}">
                  <a16:creationId xmlns:a16="http://schemas.microsoft.com/office/drawing/2014/main" id="{CECBE880-9AEB-234B-8D53-033ACBE4CC07}"/>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9" name="Group 8">
              <a:extLst>
                <a:ext uri="{FF2B5EF4-FFF2-40B4-BE49-F238E27FC236}">
                  <a16:creationId xmlns:a16="http://schemas.microsoft.com/office/drawing/2014/main" id="{BACED4CD-955F-9F4C-8013-A65E9C2A7891}"/>
                </a:ext>
              </a:extLst>
            </p:cNvPr>
            <p:cNvGrpSpPr/>
            <p:nvPr/>
          </p:nvGrpSpPr>
          <p:grpSpPr>
            <a:xfrm>
              <a:off x="2407085" y="3045914"/>
              <a:ext cx="5509364" cy="561582"/>
              <a:chOff x="1553227" y="3045914"/>
              <a:chExt cx="5509364" cy="561582"/>
            </a:xfrm>
          </p:grpSpPr>
          <p:cxnSp>
            <p:nvCxnSpPr>
              <p:cNvPr id="27" name="Straight Arrow Connector 26">
                <a:extLst>
                  <a:ext uri="{FF2B5EF4-FFF2-40B4-BE49-F238E27FC236}">
                    <a16:creationId xmlns:a16="http://schemas.microsoft.com/office/drawing/2014/main" id="{C508DBCA-737A-A442-93A7-AAD3F536A229}"/>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5219DB-C4C5-844C-9CD2-B0D7ADC54B18}"/>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10" name="TextBox 9">
              <a:extLst>
                <a:ext uri="{FF2B5EF4-FFF2-40B4-BE49-F238E27FC236}">
                  <a16:creationId xmlns:a16="http://schemas.microsoft.com/office/drawing/2014/main" id="{12B81F08-9DBD-E048-89C7-8610256C81D1}"/>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11" name="Group 10">
              <a:extLst>
                <a:ext uri="{FF2B5EF4-FFF2-40B4-BE49-F238E27FC236}">
                  <a16:creationId xmlns:a16="http://schemas.microsoft.com/office/drawing/2014/main" id="{04AA46E5-EAE3-2846-B01B-099FD8D42FA4}"/>
                </a:ext>
              </a:extLst>
            </p:cNvPr>
            <p:cNvGrpSpPr/>
            <p:nvPr/>
          </p:nvGrpSpPr>
          <p:grpSpPr>
            <a:xfrm>
              <a:off x="2637826" y="4528386"/>
              <a:ext cx="5205554" cy="694967"/>
              <a:chOff x="1871651" y="4528386"/>
              <a:chExt cx="5205554" cy="694967"/>
            </a:xfrm>
          </p:grpSpPr>
          <p:cxnSp>
            <p:nvCxnSpPr>
              <p:cNvPr id="25" name="Straight Arrow Connector 24">
                <a:extLst>
                  <a:ext uri="{FF2B5EF4-FFF2-40B4-BE49-F238E27FC236}">
                    <a16:creationId xmlns:a16="http://schemas.microsoft.com/office/drawing/2014/main" id="{DCB4C0AC-9766-A84E-A8DA-A3C3BEED2A62}"/>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40F4830-6554-C748-B88C-46F696F2C57C}"/>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12" name="TextBox 11">
              <a:extLst>
                <a:ext uri="{FF2B5EF4-FFF2-40B4-BE49-F238E27FC236}">
                  <a16:creationId xmlns:a16="http://schemas.microsoft.com/office/drawing/2014/main" id="{F34818FB-5710-464C-8B75-804B891EA71F}"/>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13" name="TextBox 12">
              <a:extLst>
                <a:ext uri="{FF2B5EF4-FFF2-40B4-BE49-F238E27FC236}">
                  <a16:creationId xmlns:a16="http://schemas.microsoft.com/office/drawing/2014/main" id="{BE92CBEE-EF69-894D-838D-C39C709C8E0F}"/>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14" name="Group 13">
              <a:extLst>
                <a:ext uri="{FF2B5EF4-FFF2-40B4-BE49-F238E27FC236}">
                  <a16:creationId xmlns:a16="http://schemas.microsoft.com/office/drawing/2014/main" id="{3AF05D37-769A-7544-AF99-6BAC37D4A765}"/>
                </a:ext>
              </a:extLst>
            </p:cNvPr>
            <p:cNvGrpSpPr/>
            <p:nvPr/>
          </p:nvGrpSpPr>
          <p:grpSpPr>
            <a:xfrm>
              <a:off x="2407085" y="5417508"/>
              <a:ext cx="5421682" cy="509391"/>
              <a:chOff x="1329847" y="5417508"/>
              <a:chExt cx="5421682" cy="509391"/>
            </a:xfrm>
          </p:grpSpPr>
          <p:cxnSp>
            <p:nvCxnSpPr>
              <p:cNvPr id="23" name="Straight Arrow Connector 22">
                <a:extLst>
                  <a:ext uri="{FF2B5EF4-FFF2-40B4-BE49-F238E27FC236}">
                    <a16:creationId xmlns:a16="http://schemas.microsoft.com/office/drawing/2014/main" id="{308AD13F-C86F-884F-88CB-BE36C501C40F}"/>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BABD8E4-900E-E24D-AA0C-06774F7A7CDD}"/>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15" name="Oval 14">
              <a:extLst>
                <a:ext uri="{FF2B5EF4-FFF2-40B4-BE49-F238E27FC236}">
                  <a16:creationId xmlns:a16="http://schemas.microsoft.com/office/drawing/2014/main" id="{BB58F05D-A020-1F4D-B1FA-505684C449BF}"/>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6" name="Oval 15">
              <a:extLst>
                <a:ext uri="{FF2B5EF4-FFF2-40B4-BE49-F238E27FC236}">
                  <a16:creationId xmlns:a16="http://schemas.microsoft.com/office/drawing/2014/main" id="{EF303C3C-389F-7F41-9A28-31850BD44E46}"/>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7" name="Oval 16">
              <a:extLst>
                <a:ext uri="{FF2B5EF4-FFF2-40B4-BE49-F238E27FC236}">
                  <a16:creationId xmlns:a16="http://schemas.microsoft.com/office/drawing/2014/main" id="{C02E83C3-5B6C-104B-B402-5F11D5913F05}"/>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8" name="Oval 17">
              <a:extLst>
                <a:ext uri="{FF2B5EF4-FFF2-40B4-BE49-F238E27FC236}">
                  <a16:creationId xmlns:a16="http://schemas.microsoft.com/office/drawing/2014/main" id="{0D0D28A1-7E73-A44B-97EA-F122AFF60486}"/>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9" name="Oval 18">
              <a:extLst>
                <a:ext uri="{FF2B5EF4-FFF2-40B4-BE49-F238E27FC236}">
                  <a16:creationId xmlns:a16="http://schemas.microsoft.com/office/drawing/2014/main" id="{2082DEDC-ECE3-584A-9A08-2FDCECE5B28C}"/>
                </a:ext>
              </a:extLst>
            </p:cNvPr>
            <p:cNvSpPr/>
            <p:nvPr/>
          </p:nvSpPr>
          <p:spPr>
            <a:xfrm>
              <a:off x="1951477" y="4387104"/>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0" name="Oval 19">
              <a:extLst>
                <a:ext uri="{FF2B5EF4-FFF2-40B4-BE49-F238E27FC236}">
                  <a16:creationId xmlns:a16="http://schemas.microsoft.com/office/drawing/2014/main" id="{0F9DF51D-2318-CC40-BE75-EEB1875B89F8}"/>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1" name="Oval 20">
              <a:extLst>
                <a:ext uri="{FF2B5EF4-FFF2-40B4-BE49-F238E27FC236}">
                  <a16:creationId xmlns:a16="http://schemas.microsoft.com/office/drawing/2014/main" id="{9B4B2249-70FD-474A-B4D7-A8672DCD93CA}"/>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2" name="Oval 21">
              <a:extLst>
                <a:ext uri="{FF2B5EF4-FFF2-40B4-BE49-F238E27FC236}">
                  <a16:creationId xmlns:a16="http://schemas.microsoft.com/office/drawing/2014/main" id="{BC2687B5-C8DE-3A49-BB38-BDE808E0E8B0}"/>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3665403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6EFF-E8A3-8448-9DCF-096C10A4940C}"/>
              </a:ext>
            </a:extLst>
          </p:cNvPr>
          <p:cNvSpPr>
            <a:spLocks noGrp="1"/>
          </p:cNvSpPr>
          <p:nvPr>
            <p:ph type="title"/>
          </p:nvPr>
        </p:nvSpPr>
        <p:spPr/>
        <p:txBody>
          <a:bodyPr/>
          <a:lstStyle/>
          <a:p>
            <a:r>
              <a:rPr lang="en-US" dirty="0"/>
              <a:t>Failure Cases</a:t>
            </a:r>
          </a:p>
        </p:txBody>
      </p:sp>
      <p:sp>
        <p:nvSpPr>
          <p:cNvPr id="3" name="Content Placeholder 2">
            <a:extLst>
              <a:ext uri="{FF2B5EF4-FFF2-40B4-BE49-F238E27FC236}">
                <a16:creationId xmlns:a16="http://schemas.microsoft.com/office/drawing/2014/main" id="{82E002A3-3C9E-734A-8FDF-F74426501ADC}"/>
              </a:ext>
            </a:extLst>
          </p:cNvPr>
          <p:cNvSpPr>
            <a:spLocks noGrp="1"/>
          </p:cNvSpPr>
          <p:nvPr>
            <p:ph idx="1"/>
          </p:nvPr>
        </p:nvSpPr>
        <p:spPr>
          <a:xfrm>
            <a:off x="433831" y="1767387"/>
            <a:ext cx="5508812" cy="4351338"/>
          </a:xfrm>
        </p:spPr>
        <p:txBody>
          <a:bodyPr/>
          <a:lstStyle/>
          <a:p>
            <a:pPr marL="0" indent="0">
              <a:buNone/>
            </a:pPr>
            <a:r>
              <a:rPr lang="en-US" dirty="0"/>
              <a:t>(6) Worker crashes before receiving COMMIT / ABORT</a:t>
            </a:r>
          </a:p>
          <a:p>
            <a:pPr marL="0" indent="0">
              <a:buNone/>
            </a:pPr>
            <a:endParaRPr lang="en-US" dirty="0"/>
          </a:p>
          <a:p>
            <a:pPr marL="0" indent="0">
              <a:buNone/>
            </a:pPr>
            <a:r>
              <a:rPr lang="en-US" dirty="0"/>
              <a:t>Upon recovery, recovery process polls for outcome.</a:t>
            </a:r>
          </a:p>
          <a:p>
            <a:pPr marL="0" indent="0">
              <a:buNone/>
            </a:pPr>
            <a:r>
              <a:rPr lang="en-US" dirty="0"/>
              <a:t>Since coordinator has not received ACK, it still knows state.</a:t>
            </a:r>
          </a:p>
          <a:p>
            <a:pPr marL="0" indent="0">
              <a:buNone/>
            </a:pPr>
            <a:endParaRPr lang="en-US" dirty="0"/>
          </a:p>
        </p:txBody>
      </p:sp>
      <p:grpSp>
        <p:nvGrpSpPr>
          <p:cNvPr id="4" name="Group 3">
            <a:extLst>
              <a:ext uri="{FF2B5EF4-FFF2-40B4-BE49-F238E27FC236}">
                <a16:creationId xmlns:a16="http://schemas.microsoft.com/office/drawing/2014/main" id="{BA27B058-D0ED-BA4D-A693-466A72BE89A0}"/>
              </a:ext>
            </a:extLst>
          </p:cNvPr>
          <p:cNvGrpSpPr/>
          <p:nvPr/>
        </p:nvGrpSpPr>
        <p:grpSpPr>
          <a:xfrm>
            <a:off x="6035533" y="1487367"/>
            <a:ext cx="6156467" cy="3883265"/>
            <a:chOff x="1582003" y="1672958"/>
            <a:chExt cx="8306490" cy="4720064"/>
          </a:xfrm>
        </p:grpSpPr>
        <p:sp>
          <p:nvSpPr>
            <p:cNvPr id="5" name="TextBox 4">
              <a:extLst>
                <a:ext uri="{FF2B5EF4-FFF2-40B4-BE49-F238E27FC236}">
                  <a16:creationId xmlns:a16="http://schemas.microsoft.com/office/drawing/2014/main" id="{4D06773B-0936-C94B-A2CC-B2D2B8F7442A}"/>
                </a:ext>
              </a:extLst>
            </p:cNvPr>
            <p:cNvSpPr txBox="1"/>
            <p:nvPr/>
          </p:nvSpPr>
          <p:spPr>
            <a:xfrm>
              <a:off x="1582003" y="1672958"/>
              <a:ext cx="2570206" cy="336689"/>
            </a:xfrm>
            <a:prstGeom prst="rect">
              <a:avLst/>
            </a:prstGeom>
            <a:noFill/>
          </p:spPr>
          <p:txBody>
            <a:bodyPr wrap="square" rtlCol="0">
              <a:spAutoFit/>
            </a:bodyPr>
            <a:lstStyle/>
            <a:p>
              <a:r>
                <a:rPr lang="en-US" sz="1200" b="1"/>
                <a:t>Coordinator</a:t>
              </a:r>
            </a:p>
          </p:txBody>
        </p:sp>
        <p:sp>
          <p:nvSpPr>
            <p:cNvPr id="6" name="TextBox 5">
              <a:extLst>
                <a:ext uri="{FF2B5EF4-FFF2-40B4-BE49-F238E27FC236}">
                  <a16:creationId xmlns:a16="http://schemas.microsoft.com/office/drawing/2014/main" id="{DA353AA2-67C7-414F-A1C6-C6716072B73E}"/>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7" name="Group 6">
              <a:extLst>
                <a:ext uri="{FF2B5EF4-FFF2-40B4-BE49-F238E27FC236}">
                  <a16:creationId xmlns:a16="http://schemas.microsoft.com/office/drawing/2014/main" id="{6E612863-0EDA-3649-9DEB-0B5AB651E58C}"/>
                </a:ext>
              </a:extLst>
            </p:cNvPr>
            <p:cNvGrpSpPr/>
            <p:nvPr/>
          </p:nvGrpSpPr>
          <p:grpSpPr>
            <a:xfrm>
              <a:off x="2407085" y="2242160"/>
              <a:ext cx="5496838" cy="651352"/>
              <a:chOff x="1507524" y="2242160"/>
              <a:chExt cx="5496838" cy="651352"/>
            </a:xfrm>
          </p:grpSpPr>
          <p:cxnSp>
            <p:nvCxnSpPr>
              <p:cNvPr id="29" name="Straight Arrow Connector 28">
                <a:extLst>
                  <a:ext uri="{FF2B5EF4-FFF2-40B4-BE49-F238E27FC236}">
                    <a16:creationId xmlns:a16="http://schemas.microsoft.com/office/drawing/2014/main" id="{E273554A-AFA4-2842-A456-CA0C41F14076}"/>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212E556-CA9C-4E41-A681-B4F29AA03D5F}"/>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8" name="TextBox 7">
              <a:extLst>
                <a:ext uri="{FF2B5EF4-FFF2-40B4-BE49-F238E27FC236}">
                  <a16:creationId xmlns:a16="http://schemas.microsoft.com/office/drawing/2014/main" id="{5F894985-4A3C-524E-A29A-7EDA25B7E4D6}"/>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9" name="Group 8">
              <a:extLst>
                <a:ext uri="{FF2B5EF4-FFF2-40B4-BE49-F238E27FC236}">
                  <a16:creationId xmlns:a16="http://schemas.microsoft.com/office/drawing/2014/main" id="{4B63A6D9-A0FB-3A4D-A16B-F69D5A475060}"/>
                </a:ext>
              </a:extLst>
            </p:cNvPr>
            <p:cNvGrpSpPr/>
            <p:nvPr/>
          </p:nvGrpSpPr>
          <p:grpSpPr>
            <a:xfrm>
              <a:off x="2407085" y="3045914"/>
              <a:ext cx="5509364" cy="561582"/>
              <a:chOff x="1553227" y="3045914"/>
              <a:chExt cx="5509364" cy="561582"/>
            </a:xfrm>
          </p:grpSpPr>
          <p:cxnSp>
            <p:nvCxnSpPr>
              <p:cNvPr id="27" name="Straight Arrow Connector 26">
                <a:extLst>
                  <a:ext uri="{FF2B5EF4-FFF2-40B4-BE49-F238E27FC236}">
                    <a16:creationId xmlns:a16="http://schemas.microsoft.com/office/drawing/2014/main" id="{9335381E-AAE1-2044-B57D-C9A6A6E0A70B}"/>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6967656-9FB3-524D-B29C-8CF36D6FE0CF}"/>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10" name="TextBox 9">
              <a:extLst>
                <a:ext uri="{FF2B5EF4-FFF2-40B4-BE49-F238E27FC236}">
                  <a16:creationId xmlns:a16="http://schemas.microsoft.com/office/drawing/2014/main" id="{A2EC7695-6502-0D4A-9691-38C8AA44CFC3}"/>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11" name="Group 10">
              <a:extLst>
                <a:ext uri="{FF2B5EF4-FFF2-40B4-BE49-F238E27FC236}">
                  <a16:creationId xmlns:a16="http://schemas.microsoft.com/office/drawing/2014/main" id="{B4F37418-2354-9D49-BBC5-147E0A8412A6}"/>
                </a:ext>
              </a:extLst>
            </p:cNvPr>
            <p:cNvGrpSpPr/>
            <p:nvPr/>
          </p:nvGrpSpPr>
          <p:grpSpPr>
            <a:xfrm>
              <a:off x="2637826" y="4528386"/>
              <a:ext cx="5205554" cy="694967"/>
              <a:chOff x="1871651" y="4528386"/>
              <a:chExt cx="5205554" cy="694967"/>
            </a:xfrm>
          </p:grpSpPr>
          <p:cxnSp>
            <p:nvCxnSpPr>
              <p:cNvPr id="25" name="Straight Arrow Connector 24">
                <a:extLst>
                  <a:ext uri="{FF2B5EF4-FFF2-40B4-BE49-F238E27FC236}">
                    <a16:creationId xmlns:a16="http://schemas.microsoft.com/office/drawing/2014/main" id="{BD47B34F-13DD-9C48-88A0-FB17478ED906}"/>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FC52612-37E8-D747-87F2-10ADBB09ABCA}"/>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12" name="TextBox 11">
              <a:extLst>
                <a:ext uri="{FF2B5EF4-FFF2-40B4-BE49-F238E27FC236}">
                  <a16:creationId xmlns:a16="http://schemas.microsoft.com/office/drawing/2014/main" id="{0E29F56E-929E-1C46-ADCA-EC5E17A4860D}"/>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13" name="TextBox 12">
              <a:extLst>
                <a:ext uri="{FF2B5EF4-FFF2-40B4-BE49-F238E27FC236}">
                  <a16:creationId xmlns:a16="http://schemas.microsoft.com/office/drawing/2014/main" id="{236E7FCC-465C-344B-BE71-E6A2CBB8365F}"/>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14" name="Group 13">
              <a:extLst>
                <a:ext uri="{FF2B5EF4-FFF2-40B4-BE49-F238E27FC236}">
                  <a16:creationId xmlns:a16="http://schemas.microsoft.com/office/drawing/2014/main" id="{250AAEB4-ED3C-1140-92A8-F10F0F82EFE4}"/>
                </a:ext>
              </a:extLst>
            </p:cNvPr>
            <p:cNvGrpSpPr/>
            <p:nvPr/>
          </p:nvGrpSpPr>
          <p:grpSpPr>
            <a:xfrm>
              <a:off x="2407085" y="5417508"/>
              <a:ext cx="5421682" cy="509391"/>
              <a:chOff x="1329847" y="5417508"/>
              <a:chExt cx="5421682" cy="509391"/>
            </a:xfrm>
          </p:grpSpPr>
          <p:cxnSp>
            <p:nvCxnSpPr>
              <p:cNvPr id="23" name="Straight Arrow Connector 22">
                <a:extLst>
                  <a:ext uri="{FF2B5EF4-FFF2-40B4-BE49-F238E27FC236}">
                    <a16:creationId xmlns:a16="http://schemas.microsoft.com/office/drawing/2014/main" id="{2A86F290-5C42-0D42-B1F4-7712C21D8D5E}"/>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860010E-934D-C948-A06E-20E3C511DA5F}"/>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15" name="Oval 14">
              <a:extLst>
                <a:ext uri="{FF2B5EF4-FFF2-40B4-BE49-F238E27FC236}">
                  <a16:creationId xmlns:a16="http://schemas.microsoft.com/office/drawing/2014/main" id="{8AF40D23-7ED3-7947-B8E4-E05382CA0924}"/>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6" name="Oval 15">
              <a:extLst>
                <a:ext uri="{FF2B5EF4-FFF2-40B4-BE49-F238E27FC236}">
                  <a16:creationId xmlns:a16="http://schemas.microsoft.com/office/drawing/2014/main" id="{E3DC8535-40E5-B94F-8267-EFB1019DD27B}"/>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7" name="Oval 16">
              <a:extLst>
                <a:ext uri="{FF2B5EF4-FFF2-40B4-BE49-F238E27FC236}">
                  <a16:creationId xmlns:a16="http://schemas.microsoft.com/office/drawing/2014/main" id="{3C7B5EDC-7E7D-454A-B069-4087DBFA262B}"/>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8" name="Oval 17">
              <a:extLst>
                <a:ext uri="{FF2B5EF4-FFF2-40B4-BE49-F238E27FC236}">
                  <a16:creationId xmlns:a16="http://schemas.microsoft.com/office/drawing/2014/main" id="{687A9734-115F-0247-9822-8F1FDFB66461}"/>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9" name="Oval 18">
              <a:extLst>
                <a:ext uri="{FF2B5EF4-FFF2-40B4-BE49-F238E27FC236}">
                  <a16:creationId xmlns:a16="http://schemas.microsoft.com/office/drawing/2014/main" id="{88125CA1-DAE6-6840-831C-1A08EFEB54DA}"/>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0" name="Oval 19">
              <a:extLst>
                <a:ext uri="{FF2B5EF4-FFF2-40B4-BE49-F238E27FC236}">
                  <a16:creationId xmlns:a16="http://schemas.microsoft.com/office/drawing/2014/main" id="{94232728-A747-204C-869B-AAE7F3425995}"/>
                </a:ext>
              </a:extLst>
            </p:cNvPr>
            <p:cNvSpPr/>
            <p:nvPr/>
          </p:nvSpPr>
          <p:spPr>
            <a:xfrm>
              <a:off x="7981748" y="4753054"/>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1" name="Oval 20">
              <a:extLst>
                <a:ext uri="{FF2B5EF4-FFF2-40B4-BE49-F238E27FC236}">
                  <a16:creationId xmlns:a16="http://schemas.microsoft.com/office/drawing/2014/main" id="{85146D3D-EF7F-3249-B79E-4BC68EA6C27A}"/>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2" name="Oval 21">
              <a:extLst>
                <a:ext uri="{FF2B5EF4-FFF2-40B4-BE49-F238E27FC236}">
                  <a16:creationId xmlns:a16="http://schemas.microsoft.com/office/drawing/2014/main" id="{7A87C290-7149-504E-A55D-A26DC87B6318}"/>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2798306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34D9-2AA2-5546-99EA-3567B75B5E6D}"/>
              </a:ext>
            </a:extLst>
          </p:cNvPr>
          <p:cNvSpPr>
            <a:spLocks noGrp="1"/>
          </p:cNvSpPr>
          <p:nvPr>
            <p:ph type="title"/>
          </p:nvPr>
        </p:nvSpPr>
        <p:spPr/>
        <p:txBody>
          <a:bodyPr/>
          <a:lstStyle/>
          <a:p>
            <a:r>
              <a:rPr lang="en-US" dirty="0"/>
              <a:t>Failure Cases</a:t>
            </a:r>
          </a:p>
        </p:txBody>
      </p:sp>
      <p:sp>
        <p:nvSpPr>
          <p:cNvPr id="3" name="Content Placeholder 2">
            <a:extLst>
              <a:ext uri="{FF2B5EF4-FFF2-40B4-BE49-F238E27FC236}">
                <a16:creationId xmlns:a16="http://schemas.microsoft.com/office/drawing/2014/main" id="{8C6DB3E1-2B7B-B146-A650-319F404AEE6D}"/>
              </a:ext>
            </a:extLst>
          </p:cNvPr>
          <p:cNvSpPr>
            <a:spLocks noGrp="1"/>
          </p:cNvSpPr>
          <p:nvPr>
            <p:ph idx="1"/>
          </p:nvPr>
        </p:nvSpPr>
        <p:spPr>
          <a:xfrm>
            <a:off x="620745" y="1772842"/>
            <a:ext cx="5562600" cy="4351338"/>
          </a:xfrm>
        </p:spPr>
        <p:txBody>
          <a:bodyPr>
            <a:normAutofit lnSpcReduction="10000"/>
          </a:bodyPr>
          <a:lstStyle/>
          <a:p>
            <a:pPr marL="0" indent="0">
              <a:buNone/>
            </a:pPr>
            <a:r>
              <a:rPr lang="en-US" dirty="0"/>
              <a:t>(7) Worker crashed after writing COMMIT record, before </a:t>
            </a:r>
            <a:r>
              <a:rPr lang="en-US" dirty="0" err="1"/>
              <a:t>ACKing</a:t>
            </a:r>
            <a:r>
              <a:rPr lang="en-US" dirty="0"/>
              <a:t>.  </a:t>
            </a:r>
          </a:p>
          <a:p>
            <a:pPr marL="0" indent="0">
              <a:buNone/>
            </a:pPr>
            <a:endParaRPr lang="en-US" dirty="0"/>
          </a:p>
          <a:p>
            <a:pPr marL="0" indent="0">
              <a:buNone/>
            </a:pPr>
            <a:r>
              <a:rPr lang="en-US" dirty="0"/>
              <a:t>Worker will recover, transaction will be committed.  Coordinator will periodically send a  COMMIT message, which worker will ACK without writing any additional state. </a:t>
            </a:r>
          </a:p>
          <a:p>
            <a:pPr marL="0" indent="0">
              <a:buNone/>
            </a:pPr>
            <a:r>
              <a:rPr lang="en-US" dirty="0"/>
              <a:t> </a:t>
            </a:r>
          </a:p>
        </p:txBody>
      </p:sp>
      <p:grpSp>
        <p:nvGrpSpPr>
          <p:cNvPr id="4" name="Group 3">
            <a:extLst>
              <a:ext uri="{FF2B5EF4-FFF2-40B4-BE49-F238E27FC236}">
                <a16:creationId xmlns:a16="http://schemas.microsoft.com/office/drawing/2014/main" id="{876890C7-443D-C84D-A5A3-8D3D8BE58EE4}"/>
              </a:ext>
            </a:extLst>
          </p:cNvPr>
          <p:cNvGrpSpPr/>
          <p:nvPr/>
        </p:nvGrpSpPr>
        <p:grpSpPr>
          <a:xfrm>
            <a:off x="6035533" y="1487367"/>
            <a:ext cx="6156467" cy="3883265"/>
            <a:chOff x="1582003" y="1672958"/>
            <a:chExt cx="8306490" cy="4720064"/>
          </a:xfrm>
        </p:grpSpPr>
        <p:sp>
          <p:nvSpPr>
            <p:cNvPr id="5" name="TextBox 4">
              <a:extLst>
                <a:ext uri="{FF2B5EF4-FFF2-40B4-BE49-F238E27FC236}">
                  <a16:creationId xmlns:a16="http://schemas.microsoft.com/office/drawing/2014/main" id="{399E0D5D-B2FD-0146-AB16-94062A34A3B4}"/>
                </a:ext>
              </a:extLst>
            </p:cNvPr>
            <p:cNvSpPr txBox="1"/>
            <p:nvPr/>
          </p:nvSpPr>
          <p:spPr>
            <a:xfrm>
              <a:off x="1582003" y="1672958"/>
              <a:ext cx="2570206" cy="336689"/>
            </a:xfrm>
            <a:prstGeom prst="rect">
              <a:avLst/>
            </a:prstGeom>
            <a:noFill/>
          </p:spPr>
          <p:txBody>
            <a:bodyPr wrap="square" rtlCol="0">
              <a:spAutoFit/>
            </a:bodyPr>
            <a:lstStyle/>
            <a:p>
              <a:r>
                <a:rPr lang="en-US" sz="1200" b="1"/>
                <a:t>Coordinator</a:t>
              </a:r>
            </a:p>
          </p:txBody>
        </p:sp>
        <p:sp>
          <p:nvSpPr>
            <p:cNvPr id="6" name="TextBox 5">
              <a:extLst>
                <a:ext uri="{FF2B5EF4-FFF2-40B4-BE49-F238E27FC236}">
                  <a16:creationId xmlns:a16="http://schemas.microsoft.com/office/drawing/2014/main" id="{27814933-B738-0D41-BEF8-B99405934885}"/>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7" name="Group 6">
              <a:extLst>
                <a:ext uri="{FF2B5EF4-FFF2-40B4-BE49-F238E27FC236}">
                  <a16:creationId xmlns:a16="http://schemas.microsoft.com/office/drawing/2014/main" id="{F0C65B82-0F76-D34E-8697-3DAE418F5CBD}"/>
                </a:ext>
              </a:extLst>
            </p:cNvPr>
            <p:cNvGrpSpPr/>
            <p:nvPr/>
          </p:nvGrpSpPr>
          <p:grpSpPr>
            <a:xfrm>
              <a:off x="2407085" y="2242160"/>
              <a:ext cx="5496838" cy="651352"/>
              <a:chOff x="1507524" y="2242160"/>
              <a:chExt cx="5496838" cy="651352"/>
            </a:xfrm>
          </p:grpSpPr>
          <p:cxnSp>
            <p:nvCxnSpPr>
              <p:cNvPr id="29" name="Straight Arrow Connector 28">
                <a:extLst>
                  <a:ext uri="{FF2B5EF4-FFF2-40B4-BE49-F238E27FC236}">
                    <a16:creationId xmlns:a16="http://schemas.microsoft.com/office/drawing/2014/main" id="{7D789248-7824-E143-85D4-D112DE8E8411}"/>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1BE6212-F872-9444-A9D4-C3A8C2ABCA51}"/>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8" name="TextBox 7">
              <a:extLst>
                <a:ext uri="{FF2B5EF4-FFF2-40B4-BE49-F238E27FC236}">
                  <a16:creationId xmlns:a16="http://schemas.microsoft.com/office/drawing/2014/main" id="{BA57C586-AFE4-1441-9EE5-6A15C9E08AA5}"/>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9" name="Group 8">
              <a:extLst>
                <a:ext uri="{FF2B5EF4-FFF2-40B4-BE49-F238E27FC236}">
                  <a16:creationId xmlns:a16="http://schemas.microsoft.com/office/drawing/2014/main" id="{50E74D9A-3D52-114E-85C9-AF2989CC67B7}"/>
                </a:ext>
              </a:extLst>
            </p:cNvPr>
            <p:cNvGrpSpPr/>
            <p:nvPr/>
          </p:nvGrpSpPr>
          <p:grpSpPr>
            <a:xfrm>
              <a:off x="2407085" y="3045914"/>
              <a:ext cx="5509364" cy="561582"/>
              <a:chOff x="1553227" y="3045914"/>
              <a:chExt cx="5509364" cy="561582"/>
            </a:xfrm>
          </p:grpSpPr>
          <p:cxnSp>
            <p:nvCxnSpPr>
              <p:cNvPr id="27" name="Straight Arrow Connector 26">
                <a:extLst>
                  <a:ext uri="{FF2B5EF4-FFF2-40B4-BE49-F238E27FC236}">
                    <a16:creationId xmlns:a16="http://schemas.microsoft.com/office/drawing/2014/main" id="{2D394BF3-0A2D-CD48-8C06-F495362E6DD8}"/>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0DC136B-3EFC-9147-B341-A64B693F238E}"/>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10" name="TextBox 9">
              <a:extLst>
                <a:ext uri="{FF2B5EF4-FFF2-40B4-BE49-F238E27FC236}">
                  <a16:creationId xmlns:a16="http://schemas.microsoft.com/office/drawing/2014/main" id="{8C3DDD93-49C2-D843-82B3-C3773B5B7C17}"/>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11" name="Group 10">
              <a:extLst>
                <a:ext uri="{FF2B5EF4-FFF2-40B4-BE49-F238E27FC236}">
                  <a16:creationId xmlns:a16="http://schemas.microsoft.com/office/drawing/2014/main" id="{2DD81449-8FE8-C94A-86D1-9D31F65614D7}"/>
                </a:ext>
              </a:extLst>
            </p:cNvPr>
            <p:cNvGrpSpPr/>
            <p:nvPr/>
          </p:nvGrpSpPr>
          <p:grpSpPr>
            <a:xfrm>
              <a:off x="2637826" y="4528386"/>
              <a:ext cx="5205554" cy="694967"/>
              <a:chOff x="1871651" y="4528386"/>
              <a:chExt cx="5205554" cy="694967"/>
            </a:xfrm>
          </p:grpSpPr>
          <p:cxnSp>
            <p:nvCxnSpPr>
              <p:cNvPr id="25" name="Straight Arrow Connector 24">
                <a:extLst>
                  <a:ext uri="{FF2B5EF4-FFF2-40B4-BE49-F238E27FC236}">
                    <a16:creationId xmlns:a16="http://schemas.microsoft.com/office/drawing/2014/main" id="{A9D811D0-A038-4E4D-9D9D-968B337FA72A}"/>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91EE799-591B-704B-9F20-1F0CDBC5D277}"/>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12" name="TextBox 11">
              <a:extLst>
                <a:ext uri="{FF2B5EF4-FFF2-40B4-BE49-F238E27FC236}">
                  <a16:creationId xmlns:a16="http://schemas.microsoft.com/office/drawing/2014/main" id="{55CDE8B0-3A28-6C44-A114-F83E562AD469}"/>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13" name="TextBox 12">
              <a:extLst>
                <a:ext uri="{FF2B5EF4-FFF2-40B4-BE49-F238E27FC236}">
                  <a16:creationId xmlns:a16="http://schemas.microsoft.com/office/drawing/2014/main" id="{4795B118-1B0E-D245-A9B5-5C4BA16737B1}"/>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14" name="Group 13">
              <a:extLst>
                <a:ext uri="{FF2B5EF4-FFF2-40B4-BE49-F238E27FC236}">
                  <a16:creationId xmlns:a16="http://schemas.microsoft.com/office/drawing/2014/main" id="{8EEFFBF8-617A-6E49-BF12-C6904A7EC9F2}"/>
                </a:ext>
              </a:extLst>
            </p:cNvPr>
            <p:cNvGrpSpPr/>
            <p:nvPr/>
          </p:nvGrpSpPr>
          <p:grpSpPr>
            <a:xfrm>
              <a:off x="2407085" y="5417508"/>
              <a:ext cx="5421682" cy="509391"/>
              <a:chOff x="1329847" y="5417508"/>
              <a:chExt cx="5421682" cy="509391"/>
            </a:xfrm>
          </p:grpSpPr>
          <p:cxnSp>
            <p:nvCxnSpPr>
              <p:cNvPr id="23" name="Straight Arrow Connector 22">
                <a:extLst>
                  <a:ext uri="{FF2B5EF4-FFF2-40B4-BE49-F238E27FC236}">
                    <a16:creationId xmlns:a16="http://schemas.microsoft.com/office/drawing/2014/main" id="{3B1F76B1-A193-2447-B48F-AF08CCBFB982}"/>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6751F62-C1B6-7145-870A-133934E96CE4}"/>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15" name="Oval 14">
              <a:extLst>
                <a:ext uri="{FF2B5EF4-FFF2-40B4-BE49-F238E27FC236}">
                  <a16:creationId xmlns:a16="http://schemas.microsoft.com/office/drawing/2014/main" id="{2C96211D-5C47-CC4C-BB13-5F7D7495C826}"/>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6" name="Oval 15">
              <a:extLst>
                <a:ext uri="{FF2B5EF4-FFF2-40B4-BE49-F238E27FC236}">
                  <a16:creationId xmlns:a16="http://schemas.microsoft.com/office/drawing/2014/main" id="{11410148-FA51-EB4D-8DAA-98570C43DD0A}"/>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7" name="Oval 16">
              <a:extLst>
                <a:ext uri="{FF2B5EF4-FFF2-40B4-BE49-F238E27FC236}">
                  <a16:creationId xmlns:a16="http://schemas.microsoft.com/office/drawing/2014/main" id="{71C9973A-2FEE-A942-B65D-5ECF2A8F6417}"/>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8" name="Oval 17">
              <a:extLst>
                <a:ext uri="{FF2B5EF4-FFF2-40B4-BE49-F238E27FC236}">
                  <a16:creationId xmlns:a16="http://schemas.microsoft.com/office/drawing/2014/main" id="{134EC1DB-713F-8046-A56F-851150B35E7E}"/>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9" name="Oval 18">
              <a:extLst>
                <a:ext uri="{FF2B5EF4-FFF2-40B4-BE49-F238E27FC236}">
                  <a16:creationId xmlns:a16="http://schemas.microsoft.com/office/drawing/2014/main" id="{76C46E69-4B1A-374A-90ED-3111BD6AD8A7}"/>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20" name="Oval 19">
              <a:extLst>
                <a:ext uri="{FF2B5EF4-FFF2-40B4-BE49-F238E27FC236}">
                  <a16:creationId xmlns:a16="http://schemas.microsoft.com/office/drawing/2014/main" id="{5A0AF995-809F-5046-9EA4-EB1B30489267}"/>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21" name="Oval 20">
              <a:extLst>
                <a:ext uri="{FF2B5EF4-FFF2-40B4-BE49-F238E27FC236}">
                  <a16:creationId xmlns:a16="http://schemas.microsoft.com/office/drawing/2014/main" id="{723A86CF-A6D1-7B46-94C9-B657BC5F2861}"/>
                </a:ext>
              </a:extLst>
            </p:cNvPr>
            <p:cNvSpPr/>
            <p:nvPr/>
          </p:nvSpPr>
          <p:spPr>
            <a:xfrm>
              <a:off x="7916449" y="5401166"/>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22" name="Oval 21">
              <a:extLst>
                <a:ext uri="{FF2B5EF4-FFF2-40B4-BE49-F238E27FC236}">
                  <a16:creationId xmlns:a16="http://schemas.microsoft.com/office/drawing/2014/main" id="{A4AFD63F-994E-F447-AA11-83B92A8AAD04}"/>
                </a:ext>
              </a:extLst>
            </p:cNvPr>
            <p:cNvSpPr/>
            <p:nvPr/>
          </p:nvSpPr>
          <p:spPr>
            <a:xfrm>
              <a:off x="1946701" y="575172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363711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E7E5-AE07-4348-9128-2A00DEBEA089}"/>
              </a:ext>
            </a:extLst>
          </p:cNvPr>
          <p:cNvSpPr>
            <a:spLocks noGrp="1"/>
          </p:cNvSpPr>
          <p:nvPr>
            <p:ph type="title"/>
          </p:nvPr>
        </p:nvSpPr>
        <p:spPr/>
        <p:txBody>
          <a:bodyPr/>
          <a:lstStyle/>
          <a:p>
            <a:r>
              <a:rPr lang="en-US" dirty="0"/>
              <a:t>Failure Cases</a:t>
            </a:r>
          </a:p>
        </p:txBody>
      </p:sp>
      <p:sp>
        <p:nvSpPr>
          <p:cNvPr id="3" name="Content Placeholder 2">
            <a:extLst>
              <a:ext uri="{FF2B5EF4-FFF2-40B4-BE49-F238E27FC236}">
                <a16:creationId xmlns:a16="http://schemas.microsoft.com/office/drawing/2014/main" id="{6DE9C26C-CCBE-2444-B021-D7094F004C81}"/>
              </a:ext>
            </a:extLst>
          </p:cNvPr>
          <p:cNvSpPr>
            <a:spLocks noGrp="1"/>
          </p:cNvSpPr>
          <p:nvPr>
            <p:ph idx="1"/>
          </p:nvPr>
        </p:nvSpPr>
        <p:spPr>
          <a:xfrm>
            <a:off x="838200" y="1825625"/>
            <a:ext cx="4903694" cy="4351338"/>
          </a:xfrm>
        </p:spPr>
        <p:txBody>
          <a:bodyPr/>
          <a:lstStyle/>
          <a:p>
            <a:pPr marL="0" indent="0">
              <a:buNone/>
            </a:pPr>
            <a:r>
              <a:rPr lang="en-US" dirty="0"/>
              <a:t>(8) COORD Crashed after receiving some ACKs.</a:t>
            </a:r>
          </a:p>
          <a:p>
            <a:pPr marL="0" indent="0">
              <a:buNone/>
            </a:pPr>
            <a:endParaRPr lang="en-US" dirty="0"/>
          </a:p>
          <a:p>
            <a:pPr marL="0" indent="0">
              <a:buNone/>
            </a:pPr>
            <a:r>
              <a:rPr lang="en-US" dirty="0"/>
              <a:t>COORD will send COMMIT/ABORT to all workers, who will ACK. </a:t>
            </a:r>
          </a:p>
          <a:p>
            <a:pPr marL="0" indent="0">
              <a:buNone/>
            </a:pPr>
            <a:endParaRPr lang="en-US" dirty="0"/>
          </a:p>
        </p:txBody>
      </p:sp>
      <p:grpSp>
        <p:nvGrpSpPr>
          <p:cNvPr id="31" name="Group 30">
            <a:extLst>
              <a:ext uri="{FF2B5EF4-FFF2-40B4-BE49-F238E27FC236}">
                <a16:creationId xmlns:a16="http://schemas.microsoft.com/office/drawing/2014/main" id="{C0E8E5C4-ECB3-DE45-877B-9E19A9D70A32}"/>
              </a:ext>
            </a:extLst>
          </p:cNvPr>
          <p:cNvGrpSpPr/>
          <p:nvPr/>
        </p:nvGrpSpPr>
        <p:grpSpPr>
          <a:xfrm>
            <a:off x="6221508" y="1384800"/>
            <a:ext cx="6156467" cy="3883265"/>
            <a:chOff x="1582003" y="1672958"/>
            <a:chExt cx="8306490" cy="4720064"/>
          </a:xfrm>
        </p:grpSpPr>
        <p:sp>
          <p:nvSpPr>
            <p:cNvPr id="32" name="TextBox 31">
              <a:extLst>
                <a:ext uri="{FF2B5EF4-FFF2-40B4-BE49-F238E27FC236}">
                  <a16:creationId xmlns:a16="http://schemas.microsoft.com/office/drawing/2014/main" id="{DA337457-24A7-DF41-80BA-1F380B753925}"/>
                </a:ext>
              </a:extLst>
            </p:cNvPr>
            <p:cNvSpPr txBox="1"/>
            <p:nvPr/>
          </p:nvSpPr>
          <p:spPr>
            <a:xfrm>
              <a:off x="1582003" y="1672958"/>
              <a:ext cx="2570206" cy="336689"/>
            </a:xfrm>
            <a:prstGeom prst="rect">
              <a:avLst/>
            </a:prstGeom>
            <a:noFill/>
          </p:spPr>
          <p:txBody>
            <a:bodyPr wrap="square" rtlCol="0">
              <a:spAutoFit/>
            </a:bodyPr>
            <a:lstStyle/>
            <a:p>
              <a:r>
                <a:rPr lang="en-US" sz="1200" b="1"/>
                <a:t>Coordinator</a:t>
              </a:r>
            </a:p>
          </p:txBody>
        </p:sp>
        <p:sp>
          <p:nvSpPr>
            <p:cNvPr id="33" name="TextBox 32">
              <a:extLst>
                <a:ext uri="{FF2B5EF4-FFF2-40B4-BE49-F238E27FC236}">
                  <a16:creationId xmlns:a16="http://schemas.microsoft.com/office/drawing/2014/main" id="{83C6408C-ACD6-B54E-AB58-67C820A71A95}"/>
                </a:ext>
              </a:extLst>
            </p:cNvPr>
            <p:cNvSpPr txBox="1"/>
            <p:nvPr/>
          </p:nvSpPr>
          <p:spPr>
            <a:xfrm>
              <a:off x="8026534" y="1672958"/>
              <a:ext cx="1279425" cy="336689"/>
            </a:xfrm>
            <a:prstGeom prst="rect">
              <a:avLst/>
            </a:prstGeom>
            <a:noFill/>
          </p:spPr>
          <p:txBody>
            <a:bodyPr wrap="square" rtlCol="0">
              <a:spAutoFit/>
            </a:bodyPr>
            <a:lstStyle/>
            <a:p>
              <a:r>
                <a:rPr lang="en-US" sz="1200" b="1" dirty="0"/>
                <a:t>Worker</a:t>
              </a:r>
            </a:p>
          </p:txBody>
        </p:sp>
        <p:grpSp>
          <p:nvGrpSpPr>
            <p:cNvPr id="34" name="Group 33">
              <a:extLst>
                <a:ext uri="{FF2B5EF4-FFF2-40B4-BE49-F238E27FC236}">
                  <a16:creationId xmlns:a16="http://schemas.microsoft.com/office/drawing/2014/main" id="{A4E44D87-7337-104A-B99C-D29CC5BE35F7}"/>
                </a:ext>
              </a:extLst>
            </p:cNvPr>
            <p:cNvGrpSpPr/>
            <p:nvPr/>
          </p:nvGrpSpPr>
          <p:grpSpPr>
            <a:xfrm>
              <a:off x="2407085" y="2242160"/>
              <a:ext cx="5496838" cy="651352"/>
              <a:chOff x="1507524" y="2242160"/>
              <a:chExt cx="5496838" cy="651352"/>
            </a:xfrm>
          </p:grpSpPr>
          <p:cxnSp>
            <p:nvCxnSpPr>
              <p:cNvPr id="56" name="Straight Arrow Connector 55">
                <a:extLst>
                  <a:ext uri="{FF2B5EF4-FFF2-40B4-BE49-F238E27FC236}">
                    <a16:creationId xmlns:a16="http://schemas.microsoft.com/office/drawing/2014/main" id="{22603B25-A40B-A14E-ACA6-85310D7518F6}"/>
                  </a:ext>
                </a:extLst>
              </p:cNvPr>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0F8AB52-B23C-3143-B276-6E8E4214D97E}"/>
                  </a:ext>
                </a:extLst>
              </p:cNvPr>
              <p:cNvSpPr txBox="1"/>
              <p:nvPr/>
            </p:nvSpPr>
            <p:spPr>
              <a:xfrm>
                <a:off x="3369502" y="2242160"/>
                <a:ext cx="2517731" cy="336689"/>
              </a:xfrm>
              <a:prstGeom prst="rect">
                <a:avLst/>
              </a:prstGeom>
              <a:noFill/>
            </p:spPr>
            <p:txBody>
              <a:bodyPr wrap="square" rtlCol="0">
                <a:spAutoFit/>
              </a:bodyPr>
              <a:lstStyle/>
              <a:p>
                <a:r>
                  <a:rPr lang="en-US" sz="1200" dirty="0"/>
                  <a:t>PREPARE(T)</a:t>
                </a:r>
              </a:p>
            </p:txBody>
          </p:sp>
        </p:grpSp>
        <p:sp>
          <p:nvSpPr>
            <p:cNvPr id="35" name="TextBox 34">
              <a:extLst>
                <a:ext uri="{FF2B5EF4-FFF2-40B4-BE49-F238E27FC236}">
                  <a16:creationId xmlns:a16="http://schemas.microsoft.com/office/drawing/2014/main" id="{4F3E0282-CDFB-4B4C-B712-C508AA0EB525}"/>
                </a:ext>
              </a:extLst>
            </p:cNvPr>
            <p:cNvSpPr txBox="1"/>
            <p:nvPr/>
          </p:nvSpPr>
          <p:spPr>
            <a:xfrm>
              <a:off x="8026534" y="2788775"/>
              <a:ext cx="1408380" cy="336689"/>
            </a:xfrm>
            <a:prstGeom prst="rect">
              <a:avLst/>
            </a:prstGeom>
            <a:noFill/>
          </p:spPr>
          <p:txBody>
            <a:bodyPr wrap="square" rtlCol="0">
              <a:spAutoFit/>
            </a:bodyPr>
            <a:lstStyle/>
            <a:p>
              <a:r>
                <a:rPr lang="en-US" sz="1200" dirty="0"/>
                <a:t>FW(PREPARE)</a:t>
              </a:r>
            </a:p>
          </p:txBody>
        </p:sp>
        <p:grpSp>
          <p:nvGrpSpPr>
            <p:cNvPr id="36" name="Group 35">
              <a:extLst>
                <a:ext uri="{FF2B5EF4-FFF2-40B4-BE49-F238E27FC236}">
                  <a16:creationId xmlns:a16="http://schemas.microsoft.com/office/drawing/2014/main" id="{23540A9F-25A3-1D49-B455-5347E6775B2B}"/>
                </a:ext>
              </a:extLst>
            </p:cNvPr>
            <p:cNvGrpSpPr/>
            <p:nvPr/>
          </p:nvGrpSpPr>
          <p:grpSpPr>
            <a:xfrm>
              <a:off x="2407085" y="3045914"/>
              <a:ext cx="5509364" cy="561582"/>
              <a:chOff x="1553227" y="3045914"/>
              <a:chExt cx="5509364" cy="561582"/>
            </a:xfrm>
          </p:grpSpPr>
          <p:cxnSp>
            <p:nvCxnSpPr>
              <p:cNvPr id="54" name="Straight Arrow Connector 53">
                <a:extLst>
                  <a:ext uri="{FF2B5EF4-FFF2-40B4-BE49-F238E27FC236}">
                    <a16:creationId xmlns:a16="http://schemas.microsoft.com/office/drawing/2014/main" id="{69A8E8C3-84A8-3448-AA7A-E75E1A9F7D8E}"/>
                  </a:ext>
                </a:extLst>
              </p:cNvPr>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25D64D0-9257-314C-B3D1-040F7D04E99B}"/>
                  </a:ext>
                </a:extLst>
              </p:cNvPr>
              <p:cNvSpPr txBox="1"/>
              <p:nvPr/>
            </p:nvSpPr>
            <p:spPr>
              <a:xfrm>
                <a:off x="2933178" y="3045914"/>
                <a:ext cx="2517732" cy="336689"/>
              </a:xfrm>
              <a:prstGeom prst="rect">
                <a:avLst/>
              </a:prstGeom>
              <a:noFill/>
            </p:spPr>
            <p:txBody>
              <a:bodyPr wrap="square" rtlCol="0">
                <a:spAutoFit/>
              </a:bodyPr>
              <a:lstStyle/>
              <a:p>
                <a:r>
                  <a:rPr lang="en-US" sz="1200" dirty="0"/>
                  <a:t>VOTE(T,YES/NO)</a:t>
                </a:r>
              </a:p>
            </p:txBody>
          </p:sp>
        </p:grpSp>
        <p:sp>
          <p:nvSpPr>
            <p:cNvPr id="37" name="TextBox 36">
              <a:extLst>
                <a:ext uri="{FF2B5EF4-FFF2-40B4-BE49-F238E27FC236}">
                  <a16:creationId xmlns:a16="http://schemas.microsoft.com/office/drawing/2014/main" id="{409630CC-FB1B-8C42-9913-4D3037E3F593}"/>
                </a:ext>
              </a:extLst>
            </p:cNvPr>
            <p:cNvSpPr txBox="1"/>
            <p:nvPr/>
          </p:nvSpPr>
          <p:spPr>
            <a:xfrm>
              <a:off x="1634478" y="3983747"/>
              <a:ext cx="2517731" cy="336689"/>
            </a:xfrm>
            <a:prstGeom prst="rect">
              <a:avLst/>
            </a:prstGeom>
            <a:noFill/>
          </p:spPr>
          <p:txBody>
            <a:bodyPr wrap="square" rtlCol="0">
              <a:spAutoFit/>
            </a:bodyPr>
            <a:lstStyle/>
            <a:p>
              <a:r>
                <a:rPr lang="en-US" sz="1200" dirty="0"/>
                <a:t>FW(COMMIT/ABORT)</a:t>
              </a:r>
            </a:p>
          </p:txBody>
        </p:sp>
        <p:grpSp>
          <p:nvGrpSpPr>
            <p:cNvPr id="38" name="Group 37">
              <a:extLst>
                <a:ext uri="{FF2B5EF4-FFF2-40B4-BE49-F238E27FC236}">
                  <a16:creationId xmlns:a16="http://schemas.microsoft.com/office/drawing/2014/main" id="{871B586C-C757-4540-8119-4109A628EF4D}"/>
                </a:ext>
              </a:extLst>
            </p:cNvPr>
            <p:cNvGrpSpPr/>
            <p:nvPr/>
          </p:nvGrpSpPr>
          <p:grpSpPr>
            <a:xfrm>
              <a:off x="2637826" y="4528386"/>
              <a:ext cx="5205554" cy="694967"/>
              <a:chOff x="1871651" y="4528386"/>
              <a:chExt cx="5205554" cy="694967"/>
            </a:xfrm>
          </p:grpSpPr>
          <p:cxnSp>
            <p:nvCxnSpPr>
              <p:cNvPr id="52" name="Straight Arrow Connector 51">
                <a:extLst>
                  <a:ext uri="{FF2B5EF4-FFF2-40B4-BE49-F238E27FC236}">
                    <a16:creationId xmlns:a16="http://schemas.microsoft.com/office/drawing/2014/main" id="{3A2D060E-CBCB-CC40-AE6E-6AE3629C6EC9}"/>
                  </a:ext>
                </a:extLst>
              </p:cNvPr>
              <p:cNvCxnSpPr>
                <a:cxnSpLocks/>
              </p:cNvCxnSpPr>
              <p:nvPr/>
            </p:nvCxnSpPr>
            <p:spPr>
              <a:xfrm>
                <a:off x="1871651" y="4657820"/>
                <a:ext cx="5205554" cy="56553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7B64A2B-FAC3-2447-9A32-3A94D914D144}"/>
                  </a:ext>
                </a:extLst>
              </p:cNvPr>
              <p:cNvSpPr txBox="1"/>
              <p:nvPr/>
            </p:nvSpPr>
            <p:spPr>
              <a:xfrm>
                <a:off x="3732533" y="4528386"/>
                <a:ext cx="2288086" cy="336689"/>
              </a:xfrm>
              <a:prstGeom prst="rect">
                <a:avLst/>
              </a:prstGeom>
              <a:noFill/>
            </p:spPr>
            <p:txBody>
              <a:bodyPr wrap="square" rtlCol="0">
                <a:spAutoFit/>
              </a:bodyPr>
              <a:lstStyle/>
              <a:p>
                <a:r>
                  <a:rPr lang="en-US" sz="1200" dirty="0"/>
                  <a:t>COMMIT/ABORT(T)</a:t>
                </a:r>
              </a:p>
            </p:txBody>
          </p:sp>
        </p:grpSp>
        <p:sp>
          <p:nvSpPr>
            <p:cNvPr id="39" name="TextBox 38">
              <a:extLst>
                <a:ext uri="{FF2B5EF4-FFF2-40B4-BE49-F238E27FC236}">
                  <a16:creationId xmlns:a16="http://schemas.microsoft.com/office/drawing/2014/main" id="{70ABE434-B0CC-B442-A20D-43A3E5069F8B}"/>
                </a:ext>
              </a:extLst>
            </p:cNvPr>
            <p:cNvSpPr txBox="1"/>
            <p:nvPr/>
          </p:nvSpPr>
          <p:spPr>
            <a:xfrm>
              <a:off x="7843380" y="5089914"/>
              <a:ext cx="2045113" cy="336689"/>
            </a:xfrm>
            <a:prstGeom prst="rect">
              <a:avLst/>
            </a:prstGeom>
            <a:noFill/>
          </p:spPr>
          <p:txBody>
            <a:bodyPr wrap="square" rtlCol="0">
              <a:spAutoFit/>
            </a:bodyPr>
            <a:lstStyle/>
            <a:p>
              <a:r>
                <a:rPr lang="en-US" sz="1200" dirty="0"/>
                <a:t>FW(COMMIT/ABORT</a:t>
              </a:r>
              <a:r>
                <a:rPr lang="is-IS" sz="1200" dirty="0"/>
                <a:t>)</a:t>
              </a:r>
              <a:endParaRPr lang="en-US" sz="1200" dirty="0"/>
            </a:p>
          </p:txBody>
        </p:sp>
        <p:sp>
          <p:nvSpPr>
            <p:cNvPr id="40" name="TextBox 39">
              <a:extLst>
                <a:ext uri="{FF2B5EF4-FFF2-40B4-BE49-F238E27FC236}">
                  <a16:creationId xmlns:a16="http://schemas.microsoft.com/office/drawing/2014/main" id="{57BD6608-6E35-874E-806D-A7F7246CD3C9}"/>
                </a:ext>
              </a:extLst>
            </p:cNvPr>
            <p:cNvSpPr txBox="1"/>
            <p:nvPr/>
          </p:nvSpPr>
          <p:spPr>
            <a:xfrm>
              <a:off x="1647171" y="6056333"/>
              <a:ext cx="3070517" cy="336689"/>
            </a:xfrm>
            <a:prstGeom prst="rect">
              <a:avLst/>
            </a:prstGeom>
            <a:noFill/>
          </p:spPr>
          <p:txBody>
            <a:bodyPr wrap="square" rtlCol="0">
              <a:spAutoFit/>
            </a:bodyPr>
            <a:lstStyle/>
            <a:p>
              <a:r>
                <a:rPr lang="en-US" sz="1200" dirty="0"/>
                <a:t>W(DONE), once all W’s ACK</a:t>
              </a:r>
            </a:p>
          </p:txBody>
        </p:sp>
        <p:grpSp>
          <p:nvGrpSpPr>
            <p:cNvPr id="41" name="Group 40">
              <a:extLst>
                <a:ext uri="{FF2B5EF4-FFF2-40B4-BE49-F238E27FC236}">
                  <a16:creationId xmlns:a16="http://schemas.microsoft.com/office/drawing/2014/main" id="{F667D538-04ED-9F48-8750-4B9AADEBB8EB}"/>
                </a:ext>
              </a:extLst>
            </p:cNvPr>
            <p:cNvGrpSpPr/>
            <p:nvPr/>
          </p:nvGrpSpPr>
          <p:grpSpPr>
            <a:xfrm>
              <a:off x="2407085" y="5417508"/>
              <a:ext cx="5421682" cy="509391"/>
              <a:chOff x="1329847" y="5417508"/>
              <a:chExt cx="5421682" cy="509391"/>
            </a:xfrm>
          </p:grpSpPr>
          <p:cxnSp>
            <p:nvCxnSpPr>
              <p:cNvPr id="50" name="Straight Arrow Connector 49">
                <a:extLst>
                  <a:ext uri="{FF2B5EF4-FFF2-40B4-BE49-F238E27FC236}">
                    <a16:creationId xmlns:a16="http://schemas.microsoft.com/office/drawing/2014/main" id="{682B5AC4-5F8E-C74F-9A51-94E40F52B432}"/>
                  </a:ext>
                </a:extLst>
              </p:cNvPr>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65EC45E-AE1C-E246-B6CD-F0EFA8128FEC}"/>
                  </a:ext>
                </a:extLst>
              </p:cNvPr>
              <p:cNvSpPr txBox="1"/>
              <p:nvPr/>
            </p:nvSpPr>
            <p:spPr>
              <a:xfrm>
                <a:off x="3212928" y="5417508"/>
                <a:ext cx="2288087" cy="336689"/>
              </a:xfrm>
              <a:prstGeom prst="rect">
                <a:avLst/>
              </a:prstGeom>
              <a:noFill/>
            </p:spPr>
            <p:txBody>
              <a:bodyPr wrap="square" rtlCol="0">
                <a:spAutoFit/>
              </a:bodyPr>
              <a:lstStyle/>
              <a:p>
                <a:r>
                  <a:rPr lang="en-US" sz="1200" dirty="0"/>
                  <a:t>ACK</a:t>
                </a:r>
              </a:p>
            </p:txBody>
          </p:sp>
        </p:grpSp>
        <p:sp>
          <p:nvSpPr>
            <p:cNvPr id="42" name="Oval 41">
              <a:extLst>
                <a:ext uri="{FF2B5EF4-FFF2-40B4-BE49-F238E27FC236}">
                  <a16:creationId xmlns:a16="http://schemas.microsoft.com/office/drawing/2014/main" id="{1EE5B586-B69E-AB4C-BDF8-AE7A4BDD3E47}"/>
                </a:ext>
              </a:extLst>
            </p:cNvPr>
            <p:cNvSpPr/>
            <p:nvPr/>
          </p:nvSpPr>
          <p:spPr>
            <a:xfrm>
              <a:off x="2235812" y="1966263"/>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43" name="Oval 42">
              <a:extLst>
                <a:ext uri="{FF2B5EF4-FFF2-40B4-BE49-F238E27FC236}">
                  <a16:creationId xmlns:a16="http://schemas.microsoft.com/office/drawing/2014/main" id="{8300B1D0-E73B-E34B-8E52-78284D34E780}"/>
                </a:ext>
              </a:extLst>
            </p:cNvPr>
            <p:cNvSpPr/>
            <p:nvPr/>
          </p:nvSpPr>
          <p:spPr>
            <a:xfrm>
              <a:off x="8217022" y="2340669"/>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44" name="Oval 43">
              <a:extLst>
                <a:ext uri="{FF2B5EF4-FFF2-40B4-BE49-F238E27FC236}">
                  <a16:creationId xmlns:a16="http://schemas.microsoft.com/office/drawing/2014/main" id="{5929BB1B-BFAF-3843-A779-92983D0A9A13}"/>
                </a:ext>
              </a:extLst>
            </p:cNvPr>
            <p:cNvSpPr/>
            <p:nvPr/>
          </p:nvSpPr>
          <p:spPr>
            <a:xfrm>
              <a:off x="8205595" y="3223540"/>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45" name="Oval 44">
              <a:extLst>
                <a:ext uri="{FF2B5EF4-FFF2-40B4-BE49-F238E27FC236}">
                  <a16:creationId xmlns:a16="http://schemas.microsoft.com/office/drawing/2014/main" id="{429A07CF-5C57-5C43-96A8-28C88AAA1653}"/>
                </a:ext>
              </a:extLst>
            </p:cNvPr>
            <p:cNvSpPr/>
            <p:nvPr/>
          </p:nvSpPr>
          <p:spPr>
            <a:xfrm>
              <a:off x="1978826" y="3555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46" name="Oval 45">
              <a:extLst>
                <a:ext uri="{FF2B5EF4-FFF2-40B4-BE49-F238E27FC236}">
                  <a16:creationId xmlns:a16="http://schemas.microsoft.com/office/drawing/2014/main" id="{C581F940-FE04-6746-B2CC-F261C5584014}"/>
                </a:ext>
              </a:extLst>
            </p:cNvPr>
            <p:cNvSpPr/>
            <p:nvPr/>
          </p:nvSpPr>
          <p:spPr>
            <a:xfrm>
              <a:off x="1951477" y="438710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47" name="Oval 46">
              <a:extLst>
                <a:ext uri="{FF2B5EF4-FFF2-40B4-BE49-F238E27FC236}">
                  <a16:creationId xmlns:a16="http://schemas.microsoft.com/office/drawing/2014/main" id="{3F67D5F3-1A87-E340-BCF1-DDC70FF6F8E3}"/>
                </a:ext>
              </a:extLst>
            </p:cNvPr>
            <p:cNvSpPr/>
            <p:nvPr/>
          </p:nvSpPr>
          <p:spPr>
            <a:xfrm>
              <a:off x="7981748" y="4753054"/>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sp>
          <p:nvSpPr>
            <p:cNvPr id="48" name="Oval 47">
              <a:extLst>
                <a:ext uri="{FF2B5EF4-FFF2-40B4-BE49-F238E27FC236}">
                  <a16:creationId xmlns:a16="http://schemas.microsoft.com/office/drawing/2014/main" id="{2395839A-2949-AA44-92BE-5D5CFB29502A}"/>
                </a:ext>
              </a:extLst>
            </p:cNvPr>
            <p:cNvSpPr/>
            <p:nvPr/>
          </p:nvSpPr>
          <p:spPr>
            <a:xfrm>
              <a:off x="7916449" y="5401166"/>
              <a:ext cx="402015" cy="402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sp>
          <p:nvSpPr>
            <p:cNvPr id="49" name="Oval 48">
              <a:extLst>
                <a:ext uri="{FF2B5EF4-FFF2-40B4-BE49-F238E27FC236}">
                  <a16:creationId xmlns:a16="http://schemas.microsoft.com/office/drawing/2014/main" id="{F9620E2C-A642-3F48-89F8-455728CA177F}"/>
                </a:ext>
              </a:extLst>
            </p:cNvPr>
            <p:cNvSpPr/>
            <p:nvPr/>
          </p:nvSpPr>
          <p:spPr>
            <a:xfrm>
              <a:off x="1946701" y="5751723"/>
              <a:ext cx="402015" cy="40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8</a:t>
              </a:r>
            </a:p>
          </p:txBody>
        </p:sp>
      </p:grpSp>
    </p:spTree>
    <p:extLst>
      <p:ext uri="{BB962C8B-B14F-4D97-AF65-F5344CB8AC3E}">
        <p14:creationId xmlns:p14="http://schemas.microsoft.com/office/powerpoint/2010/main" val="3446440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6EF1-BD97-24BE-8B26-82489F823245}"/>
              </a:ext>
            </a:extLst>
          </p:cNvPr>
          <p:cNvSpPr>
            <a:spLocks noGrp="1"/>
          </p:cNvSpPr>
          <p:nvPr>
            <p:ph type="title"/>
          </p:nvPr>
        </p:nvSpPr>
        <p:spPr/>
        <p:txBody>
          <a:bodyPr/>
          <a:lstStyle/>
          <a:p>
            <a:r>
              <a:rPr lang="en-US" dirty="0"/>
              <a:t>Clicker</a:t>
            </a:r>
          </a:p>
        </p:txBody>
      </p:sp>
      <p:sp>
        <p:nvSpPr>
          <p:cNvPr id="3" name="Content Placeholder 2">
            <a:extLst>
              <a:ext uri="{FF2B5EF4-FFF2-40B4-BE49-F238E27FC236}">
                <a16:creationId xmlns:a16="http://schemas.microsoft.com/office/drawing/2014/main" id="{5BE060B2-A59E-56F3-11D8-F7D58160EBEC}"/>
              </a:ext>
            </a:extLst>
          </p:cNvPr>
          <p:cNvSpPr>
            <a:spLocks noGrp="1"/>
          </p:cNvSpPr>
          <p:nvPr>
            <p:ph idx="1"/>
          </p:nvPr>
        </p:nvSpPr>
        <p:spPr>
          <a:xfrm>
            <a:off x="838200" y="1825625"/>
            <a:ext cx="11150600" cy="4351338"/>
          </a:xfrm>
        </p:spPr>
        <p:txBody>
          <a:bodyPr>
            <a:normAutofit fontScale="92500" lnSpcReduction="10000"/>
          </a:bodyPr>
          <a:lstStyle/>
          <a:p>
            <a:pPr marL="0" indent="0">
              <a:buNone/>
            </a:pPr>
            <a:r>
              <a:rPr lang="en-US" dirty="0"/>
              <a:t>Suppose you have the following worker log, and the worker crashes and comes online</a:t>
            </a:r>
          </a:p>
          <a:p>
            <a:pPr marL="0" indent="0">
              <a:buNone/>
            </a:pPr>
            <a:r>
              <a:rPr lang="en-US" dirty="0"/>
              <a:t>	</a:t>
            </a:r>
          </a:p>
          <a:p>
            <a:pPr marL="0" indent="0">
              <a:buNone/>
            </a:pPr>
            <a:r>
              <a:rPr lang="en-US" dirty="0"/>
              <a:t>	W X T1</a:t>
            </a:r>
          </a:p>
          <a:p>
            <a:pPr marL="0" indent="0">
              <a:buNone/>
            </a:pPr>
            <a:r>
              <a:rPr lang="en-US" dirty="0"/>
              <a:t>	W Y T2</a:t>
            </a:r>
          </a:p>
          <a:p>
            <a:pPr marL="0" indent="0">
              <a:buNone/>
            </a:pPr>
            <a:r>
              <a:rPr lang="en-US" dirty="0"/>
              <a:t>	W Z T3</a:t>
            </a:r>
          </a:p>
          <a:p>
            <a:pPr marL="0" indent="0">
              <a:buNone/>
            </a:pPr>
            <a:r>
              <a:rPr lang="en-US" dirty="0"/>
              <a:t>	PREPARE T1</a:t>
            </a:r>
          </a:p>
          <a:p>
            <a:pPr marL="0" indent="0">
              <a:buNone/>
            </a:pPr>
            <a:r>
              <a:rPr lang="en-US" dirty="0"/>
              <a:t>	PREPARE T2</a:t>
            </a:r>
          </a:p>
          <a:p>
            <a:pPr marL="0" indent="0">
              <a:buNone/>
            </a:pPr>
            <a:r>
              <a:rPr lang="en-US" dirty="0"/>
              <a:t>	COMMIT T1</a:t>
            </a:r>
          </a:p>
          <a:p>
            <a:pPr marL="0" indent="0">
              <a:buNone/>
            </a:pPr>
            <a:r>
              <a:rPr lang="en-US" dirty="0"/>
              <a:t>		</a:t>
            </a:r>
          </a:p>
        </p:txBody>
      </p:sp>
      <p:sp>
        <p:nvSpPr>
          <p:cNvPr id="4" name="TextBox 3">
            <a:extLst>
              <a:ext uri="{FF2B5EF4-FFF2-40B4-BE49-F238E27FC236}">
                <a16:creationId xmlns:a16="http://schemas.microsoft.com/office/drawing/2014/main" id="{3C8EB9E1-A019-F428-88C0-21DD2CA591A5}"/>
              </a:ext>
            </a:extLst>
          </p:cNvPr>
          <p:cNvSpPr txBox="1"/>
          <p:nvPr/>
        </p:nvSpPr>
        <p:spPr>
          <a:xfrm>
            <a:off x="5977466" y="2472267"/>
            <a:ext cx="4741333" cy="2031325"/>
          </a:xfrm>
          <a:prstGeom prst="rect">
            <a:avLst/>
          </a:prstGeom>
          <a:noFill/>
        </p:spPr>
        <p:txBody>
          <a:bodyPr wrap="square" rtlCol="0">
            <a:spAutoFit/>
          </a:bodyPr>
          <a:lstStyle/>
          <a:p>
            <a:r>
              <a:rPr lang="en-US" dirty="0"/>
              <a:t>For each transaction, list is its outcome unknown, committed, or aborted?</a:t>
            </a:r>
          </a:p>
          <a:p>
            <a:endParaRPr lang="en-US" dirty="0"/>
          </a:p>
          <a:p>
            <a:pPr marL="342900" indent="-342900">
              <a:buAutoNum type="alphaUcPeriod"/>
            </a:pPr>
            <a:r>
              <a:rPr lang="en-US" dirty="0"/>
              <a:t>T1 committed, T2 unknown, T3 unknown</a:t>
            </a:r>
          </a:p>
          <a:p>
            <a:pPr marL="342900" indent="-342900">
              <a:buAutoNum type="alphaUcPeriod"/>
            </a:pPr>
            <a:r>
              <a:rPr lang="en-US" dirty="0"/>
              <a:t>T1 committed ,T2 aborted, T3 aborted</a:t>
            </a:r>
          </a:p>
          <a:p>
            <a:pPr marL="342900" indent="-342900">
              <a:buAutoNum type="alphaUcPeriod"/>
            </a:pPr>
            <a:r>
              <a:rPr lang="en-US" dirty="0"/>
              <a:t>T1 committed, T2 unknown, T3 aborted</a:t>
            </a:r>
          </a:p>
          <a:p>
            <a:pPr marL="342900" indent="-342900">
              <a:buAutoNum type="alphaUcPeriod"/>
            </a:pPr>
            <a:r>
              <a:rPr lang="en-US" dirty="0"/>
              <a:t>T1 committed, T2 aborted, T3 unknown</a:t>
            </a:r>
          </a:p>
        </p:txBody>
      </p:sp>
    </p:spTree>
    <p:extLst>
      <p:ext uri="{BB962C8B-B14F-4D97-AF65-F5344CB8AC3E}">
        <p14:creationId xmlns:p14="http://schemas.microsoft.com/office/powerpoint/2010/main" val="317932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BCF9C-E99F-0814-2BCF-D79EB5A6E932}"/>
              </a:ext>
            </a:extLst>
          </p:cNvPr>
          <p:cNvSpPr>
            <a:spLocks noGrp="1"/>
          </p:cNvSpPr>
          <p:nvPr>
            <p:ph type="title"/>
          </p:nvPr>
        </p:nvSpPr>
        <p:spPr>
          <a:xfrm>
            <a:off x="838199" y="548464"/>
            <a:ext cx="3807187" cy="2228074"/>
          </a:xfrm>
        </p:spPr>
        <p:txBody>
          <a:bodyPr>
            <a:normAutofit/>
          </a:bodyPr>
          <a:lstStyle/>
          <a:p>
            <a:r>
              <a:rPr lang="en-US" dirty="0"/>
              <a:t>Postgres Demo</a:t>
            </a:r>
          </a:p>
        </p:txBody>
      </p:sp>
      <p:sp>
        <p:nvSpPr>
          <p:cNvPr id="3" name="Content Placeholder 2">
            <a:extLst>
              <a:ext uri="{FF2B5EF4-FFF2-40B4-BE49-F238E27FC236}">
                <a16:creationId xmlns:a16="http://schemas.microsoft.com/office/drawing/2014/main" id="{8DF633D3-3C85-76DC-678D-3AEB86FD0FF5}"/>
              </a:ext>
            </a:extLst>
          </p:cNvPr>
          <p:cNvSpPr>
            <a:spLocks noGrp="1"/>
          </p:cNvSpPr>
          <p:nvPr>
            <p:ph idx="1"/>
          </p:nvPr>
        </p:nvSpPr>
        <p:spPr>
          <a:xfrm>
            <a:off x="838201" y="2962279"/>
            <a:ext cx="3799425" cy="3143241"/>
          </a:xfrm>
        </p:spPr>
        <p:txBody>
          <a:bodyPr>
            <a:normAutofit/>
          </a:bodyPr>
          <a:lstStyle/>
          <a:p>
            <a:endParaRPr lang="en-US" sz="2000"/>
          </a:p>
        </p:txBody>
      </p:sp>
      <p:pic>
        <p:nvPicPr>
          <p:cNvPr id="4098" name="Picture 2" descr="Illustrate a playful scene where a group of cartoon characters are dancing around a cylindrical object designed to look like a database. The database cylinder should have a metallic sheen, with visible data or binary code patterns on its surface, suggesting high technology. The characters should be colorful, with exaggerated features and lively expressions, enhancing the cartoonish charm. Above the scene, 'Demo Time!' is displayed in bold, quirky letters with a digital font style. The background is an abstract digital landscape, symbolizing a virtual environment.">
            <a:extLst>
              <a:ext uri="{FF2B5EF4-FFF2-40B4-BE49-F238E27FC236}">
                <a16:creationId xmlns:a16="http://schemas.microsoft.com/office/drawing/2014/main" id="{2E425ACC-3D3E-35C7-6B00-C7EEA5441A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3" b="2293"/>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4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Strategies</a:t>
            </a:r>
          </a:p>
        </p:txBody>
      </p:sp>
      <p:sp>
        <p:nvSpPr>
          <p:cNvPr id="3" name="Content Placeholder 2"/>
          <p:cNvSpPr>
            <a:spLocks noGrp="1"/>
          </p:cNvSpPr>
          <p:nvPr>
            <p:ph idx="1"/>
          </p:nvPr>
        </p:nvSpPr>
        <p:spPr>
          <a:xfrm>
            <a:off x="838200" y="1584660"/>
            <a:ext cx="10515600" cy="4351338"/>
          </a:xfrm>
        </p:spPr>
        <p:txBody>
          <a:bodyPr>
            <a:noAutofit/>
          </a:bodyPr>
          <a:lstStyle/>
          <a:p>
            <a:r>
              <a:rPr lang="en-US" sz="2400" b="1" dirty="0"/>
              <a:t>Random / Round Robin</a:t>
            </a:r>
          </a:p>
          <a:p>
            <a:pPr marL="809625" lvl="1" indent="-349250"/>
            <a:r>
              <a:rPr lang="en-US" dirty="0"/>
              <a:t>Evenly distributes data (no skew)</a:t>
            </a:r>
          </a:p>
          <a:p>
            <a:pPr marL="809625" lvl="1" indent="-349250"/>
            <a:r>
              <a:rPr lang="en-US" dirty="0"/>
              <a:t>Requires us to repartition for joins</a:t>
            </a:r>
          </a:p>
          <a:p>
            <a:r>
              <a:rPr lang="en-US" sz="2400" b="1" dirty="0"/>
              <a:t>Range partitioning</a:t>
            </a:r>
          </a:p>
          <a:p>
            <a:pPr marL="809625" lvl="1" indent="-285750"/>
            <a:r>
              <a:rPr lang="en-US" dirty="0"/>
              <a:t>Allows us to perform joins without repartitioning, when tables are partitioned on join attributes</a:t>
            </a:r>
          </a:p>
          <a:p>
            <a:pPr marL="809625" lvl="1" indent="-285750"/>
            <a:r>
              <a:rPr lang="en-US" dirty="0"/>
              <a:t>Subject to skew</a:t>
            </a:r>
          </a:p>
          <a:p>
            <a:r>
              <a:rPr lang="en-US" sz="2400" b="1" dirty="0"/>
              <a:t>Hash partitioning</a:t>
            </a:r>
          </a:p>
          <a:p>
            <a:pPr marL="800100" lvl="2" indent="-342900">
              <a:spcBef>
                <a:spcPts val="1000"/>
              </a:spcBef>
              <a:buFont typeface="Wingdings" pitchFamily="2" charset="2"/>
              <a:buChar char="§"/>
            </a:pPr>
            <a:r>
              <a:rPr lang="en-US" sz="2400" dirty="0"/>
              <a:t>Allows us to perform joins without repartitioning, when tables are partitioned on join attributes</a:t>
            </a:r>
          </a:p>
          <a:p>
            <a:pPr marL="800100" lvl="2" indent="-342900">
              <a:spcBef>
                <a:spcPts val="1000"/>
              </a:spcBef>
              <a:buFont typeface="Wingdings" pitchFamily="2" charset="2"/>
              <a:buChar char="§"/>
            </a:pPr>
            <a:r>
              <a:rPr lang="en-US" sz="2400" dirty="0"/>
              <a:t>Only subject to skew when there are many duplicate values</a:t>
            </a:r>
          </a:p>
        </p:txBody>
      </p:sp>
    </p:spTree>
    <p:extLst>
      <p:ext uri="{BB962C8B-B14F-4D97-AF65-F5344CB8AC3E}">
        <p14:creationId xmlns:p14="http://schemas.microsoft.com/office/powerpoint/2010/main" val="77064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A300-B318-CC4B-BBDE-C13C0644A2F4}"/>
              </a:ext>
            </a:extLst>
          </p:cNvPr>
          <p:cNvSpPr>
            <a:spLocks noGrp="1"/>
          </p:cNvSpPr>
          <p:nvPr>
            <p:ph type="title"/>
          </p:nvPr>
        </p:nvSpPr>
        <p:spPr>
          <a:xfrm>
            <a:off x="163875" y="-251819"/>
            <a:ext cx="10515600" cy="1325563"/>
          </a:xfrm>
        </p:spPr>
        <p:txBody>
          <a:bodyPr/>
          <a:lstStyle/>
          <a:p>
            <a:r>
              <a:rPr lang="en-US" dirty="0"/>
              <a:t>Coordinator Code</a:t>
            </a:r>
          </a:p>
        </p:txBody>
      </p:sp>
      <p:sp>
        <p:nvSpPr>
          <p:cNvPr id="10" name="Rectangle 9">
            <a:extLst>
              <a:ext uri="{FF2B5EF4-FFF2-40B4-BE49-F238E27FC236}">
                <a16:creationId xmlns:a16="http://schemas.microsoft.com/office/drawing/2014/main" id="{88F520B9-3B1A-1245-B50E-B61BD4A6A4F5}"/>
              </a:ext>
            </a:extLst>
          </p:cNvPr>
          <p:cNvSpPr/>
          <p:nvPr/>
        </p:nvSpPr>
        <p:spPr>
          <a:xfrm>
            <a:off x="163876" y="816686"/>
            <a:ext cx="11864249" cy="5909310"/>
          </a:xfrm>
          <a:prstGeom prst="rect">
            <a:avLst/>
          </a:prstGeom>
        </p:spPr>
        <p:txBody>
          <a:bodyPr wrap="square">
            <a:spAutoFit/>
          </a:bodyPr>
          <a:lstStyle/>
          <a:p>
            <a:r>
              <a:rPr lang="en-US" dirty="0" err="1">
                <a:latin typeface="Courier" pitchFamily="2" charset="0"/>
              </a:rPr>
              <a:t>all_prepared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008000"/>
                </a:solidFill>
                <a:latin typeface="Courier" pitchFamily="2" charset="0"/>
              </a:rPr>
              <a:t>True</a:t>
            </a:r>
          </a:p>
          <a:p>
            <a:r>
              <a:rPr lang="en-US" i="1" dirty="0">
                <a:solidFill>
                  <a:srgbClr val="408080"/>
                </a:solidFill>
                <a:latin typeface="Courier" pitchFamily="2" charset="0"/>
              </a:rPr>
              <a:t>#log START, get TID</a:t>
            </a:r>
            <a:endParaRPr lang="en-US" dirty="0">
              <a:latin typeface="Courier" pitchFamily="2" charset="0"/>
            </a:endParaRPr>
          </a:p>
          <a:p>
            <a:r>
              <a:rPr lang="en-US" dirty="0" err="1">
                <a:latin typeface="Courier" pitchFamily="2" charset="0"/>
              </a:rPr>
              <a:t>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start_coord_txn</a:t>
            </a:r>
            <a:r>
              <a:rPr lang="en-US" dirty="0">
                <a:latin typeface="Courier" pitchFamily="2" charset="0"/>
              </a:rPr>
              <a:t>() </a:t>
            </a:r>
          </a:p>
          <a:p>
            <a:r>
              <a:rPr lang="en-US" b="1" dirty="0">
                <a:solidFill>
                  <a:srgbClr val="008000"/>
                </a:solidFill>
                <a:latin typeface="Courier" pitchFamily="2" charset="0"/>
              </a:rPr>
              <a:t>for</a:t>
            </a:r>
            <a:r>
              <a:rPr lang="en-US" dirty="0">
                <a:latin typeface="Courier" pitchFamily="2" charset="0"/>
              </a:rPr>
              <a:t> worker </a:t>
            </a:r>
            <a:r>
              <a:rPr lang="en-US" b="1" dirty="0">
                <a:solidFill>
                  <a:srgbClr val="AA22FF"/>
                </a:solidFill>
                <a:latin typeface="Courier" pitchFamily="2" charset="0"/>
              </a:rPr>
              <a:t>in</a:t>
            </a:r>
            <a:r>
              <a:rPr lang="en-US" dirty="0">
                <a:latin typeface="Courier" pitchFamily="2" charset="0"/>
              </a:rPr>
              <a:t> workers:</a:t>
            </a:r>
          </a:p>
          <a:p>
            <a:r>
              <a:rPr lang="en-US" dirty="0">
                <a:latin typeface="Courier" pitchFamily="2" charset="0"/>
              </a:rPr>
              <a:t>    </a:t>
            </a:r>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start_worker_txn</a:t>
            </a:r>
            <a:r>
              <a:rPr lang="en-US" dirty="0">
                <a:latin typeface="Courier" pitchFamily="2" charset="0"/>
              </a:rPr>
              <a:t>(worker, </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dirty="0" err="1">
                <a:latin typeface="Courier" pitchFamily="2" charset="0"/>
              </a:rPr>
              <a:t>do_work</a:t>
            </a:r>
            <a:r>
              <a:rPr lang="en-US" dirty="0">
                <a:latin typeface="Courier" pitchFamily="2" charset="0"/>
              </a:rPr>
              <a:t>(worker)</a:t>
            </a:r>
          </a:p>
          <a:p>
            <a:r>
              <a:rPr lang="en-US" dirty="0">
                <a:latin typeface="Courier" pitchFamily="2" charset="0"/>
              </a:rPr>
              <a:t>    result </a:t>
            </a:r>
            <a:r>
              <a:rPr lang="en-US" dirty="0">
                <a:solidFill>
                  <a:srgbClr val="666666"/>
                </a:solidFill>
                <a:latin typeface="Courier" pitchFamily="2" charset="0"/>
              </a:rPr>
              <a:t>=</a:t>
            </a:r>
            <a:r>
              <a:rPr lang="en-US" dirty="0">
                <a:latin typeface="Courier" pitchFamily="2" charset="0"/>
              </a:rPr>
              <a:t> </a:t>
            </a:r>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prepare</a:t>
            </a:r>
            <a:r>
              <a:rPr lang="en-US" dirty="0">
                <a:latin typeface="Courier" pitchFamily="2" charset="0"/>
              </a:rPr>
              <a:t>(worker, </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dirty="0" err="1">
                <a:latin typeface="Courier" pitchFamily="2" charset="0"/>
              </a:rPr>
              <a:t>all_prepared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err="1">
                <a:latin typeface="Courier" pitchFamily="2" charset="0"/>
              </a:rPr>
              <a:t>all_prepared</a:t>
            </a:r>
            <a:r>
              <a:rPr lang="en-US" dirty="0">
                <a:latin typeface="Courier" pitchFamily="2" charset="0"/>
              </a:rPr>
              <a:t> </a:t>
            </a:r>
            <a:r>
              <a:rPr lang="en-US" dirty="0">
                <a:solidFill>
                  <a:srgbClr val="666666"/>
                </a:solidFill>
                <a:latin typeface="Courier" pitchFamily="2" charset="0"/>
              </a:rPr>
              <a:t>&amp;</a:t>
            </a:r>
            <a:r>
              <a:rPr lang="en-US" dirty="0">
                <a:latin typeface="Courier" pitchFamily="2" charset="0"/>
              </a:rPr>
              <a:t> result</a:t>
            </a:r>
          </a:p>
          <a:p>
            <a:endParaRPr lang="en-US" dirty="0">
              <a:latin typeface="Courier" pitchFamily="2" charset="0"/>
            </a:endParaRPr>
          </a:p>
          <a:p>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all_prepared</a:t>
            </a:r>
            <a:r>
              <a:rPr lang="en-US" dirty="0">
                <a:latin typeface="Courier" pitchFamily="2" charset="0"/>
              </a:rPr>
              <a:t>):</a:t>
            </a:r>
          </a:p>
          <a:p>
            <a:r>
              <a:rPr lang="en-US" dirty="0">
                <a:latin typeface="Courier" pitchFamily="2" charset="0"/>
              </a:rPr>
              <a:t>    </a:t>
            </a:r>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log</a:t>
            </a:r>
            <a:r>
              <a:rPr lang="en-US" dirty="0">
                <a:latin typeface="Courier" pitchFamily="2" charset="0"/>
              </a:rPr>
              <a:t>(</a:t>
            </a:r>
            <a:r>
              <a:rPr lang="en-US" dirty="0" err="1">
                <a:latin typeface="Courier" pitchFamily="2" charset="0"/>
              </a:rPr>
              <a:t>tid</a:t>
            </a:r>
            <a:r>
              <a:rPr lang="en-US" dirty="0">
                <a:latin typeface="Courier" pitchFamily="2" charset="0"/>
              </a:rPr>
              <a:t>,</a:t>
            </a:r>
            <a:r>
              <a:rPr lang="en-US" dirty="0">
                <a:solidFill>
                  <a:srgbClr val="BA2121"/>
                </a:solidFill>
                <a:latin typeface="Courier" pitchFamily="2" charset="0"/>
              </a:rPr>
              <a:t>"COMMIT"</a:t>
            </a:r>
            <a:r>
              <a:rPr lang="en-US" dirty="0">
                <a:latin typeface="Courier" pitchFamily="2" charset="0"/>
              </a:rPr>
              <a:t>)</a:t>
            </a:r>
          </a:p>
          <a:p>
            <a:r>
              <a:rPr lang="en-US" b="1" dirty="0">
                <a:solidFill>
                  <a:srgbClr val="008000"/>
                </a:solidFill>
                <a:latin typeface="Courier" pitchFamily="2" charset="0"/>
              </a:rPr>
              <a:t>else</a:t>
            </a:r>
            <a:r>
              <a:rPr lang="en-US" dirty="0">
                <a:solidFill>
                  <a:srgbClr val="000000"/>
                </a:solidFill>
                <a:latin typeface="Courier" pitchFamily="2" charset="0"/>
              </a:rPr>
              <a:t>:</a:t>
            </a:r>
            <a:endParaRPr lang="en-US" dirty="0">
              <a:solidFill>
                <a:srgbClr val="008000"/>
              </a:solidFill>
              <a:latin typeface="Courier" pitchFamily="2" charset="0"/>
            </a:endParaRPr>
          </a:p>
          <a:p>
            <a:r>
              <a:rPr lang="en-US" dirty="0">
                <a:latin typeface="Courier" pitchFamily="2" charset="0"/>
              </a:rPr>
              <a:t>    </a:t>
            </a:r>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log</a:t>
            </a:r>
            <a:r>
              <a:rPr lang="en-US" dirty="0">
                <a:latin typeface="Courier" pitchFamily="2" charset="0"/>
              </a:rPr>
              <a:t>(</a:t>
            </a:r>
            <a:r>
              <a:rPr lang="en-US" dirty="0" err="1">
                <a:latin typeface="Courier" pitchFamily="2" charset="0"/>
              </a:rPr>
              <a:t>tid</a:t>
            </a:r>
            <a:r>
              <a:rPr lang="en-US" dirty="0">
                <a:latin typeface="Courier" pitchFamily="2" charset="0"/>
              </a:rPr>
              <a:t>,</a:t>
            </a:r>
            <a:r>
              <a:rPr lang="en-US" dirty="0">
                <a:solidFill>
                  <a:srgbClr val="BA2121"/>
                </a:solidFill>
                <a:latin typeface="Courier" pitchFamily="2" charset="0"/>
              </a:rPr>
              <a:t>"ABORT"</a:t>
            </a:r>
            <a:r>
              <a:rPr lang="en-US" dirty="0">
                <a:latin typeface="Courier" pitchFamily="2" charset="0"/>
              </a:rPr>
              <a:t>)</a:t>
            </a:r>
          </a:p>
          <a:p>
            <a:endParaRPr lang="en-US" dirty="0">
              <a:latin typeface="Courier" pitchFamily="2" charset="0"/>
            </a:endParaRPr>
          </a:p>
          <a:p>
            <a:r>
              <a:rPr lang="en-US" b="1" dirty="0">
                <a:solidFill>
                  <a:srgbClr val="008000"/>
                </a:solidFill>
                <a:latin typeface="Courier" pitchFamily="2" charset="0"/>
              </a:rPr>
              <a:t>for</a:t>
            </a:r>
            <a:r>
              <a:rPr lang="en-US" dirty="0">
                <a:latin typeface="Courier" pitchFamily="2" charset="0"/>
              </a:rPr>
              <a:t> worker </a:t>
            </a:r>
            <a:r>
              <a:rPr lang="en-US" b="1" dirty="0">
                <a:solidFill>
                  <a:srgbClr val="AA22FF"/>
                </a:solidFill>
                <a:latin typeface="Courier" pitchFamily="2" charset="0"/>
              </a:rPr>
              <a:t>in</a:t>
            </a:r>
            <a:r>
              <a:rPr lang="en-US" dirty="0">
                <a:latin typeface="Courier" pitchFamily="2" charset="0"/>
              </a:rPr>
              <a:t> workers:</a:t>
            </a: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all_prepared</a:t>
            </a:r>
            <a:r>
              <a:rPr lang="en-US" dirty="0">
                <a:latin typeface="Courier" pitchFamily="2" charset="0"/>
              </a:rPr>
              <a:t>):</a:t>
            </a:r>
          </a:p>
          <a:p>
            <a:r>
              <a:rPr lang="en-US" dirty="0">
                <a:latin typeface="Courier" pitchFamily="2" charset="0"/>
              </a:rPr>
              <a:t>        </a:t>
            </a:r>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commit</a:t>
            </a:r>
            <a:r>
              <a:rPr lang="en-US" dirty="0">
                <a:latin typeface="Courier" pitchFamily="2" charset="0"/>
              </a:rPr>
              <a:t>(worker, </a:t>
            </a:r>
            <a:r>
              <a:rPr lang="en-US" dirty="0" err="1">
                <a:latin typeface="Courier" pitchFamily="2" charset="0"/>
              </a:rPr>
              <a:t>tid</a:t>
            </a:r>
            <a:r>
              <a:rPr lang="en-US" dirty="0">
                <a:latin typeface="Courier" pitchFamily="2" charset="0"/>
              </a:rPr>
              <a:t>)  </a:t>
            </a:r>
          </a:p>
          <a:p>
            <a:r>
              <a:rPr lang="en-US" dirty="0">
                <a:latin typeface="Courier" pitchFamily="2" charset="0"/>
              </a:rPr>
              <a:t>    </a:t>
            </a:r>
            <a:r>
              <a:rPr lang="en-US" b="1" dirty="0">
                <a:solidFill>
                  <a:srgbClr val="008000"/>
                </a:solidFill>
                <a:latin typeface="Courier" pitchFamily="2" charset="0"/>
              </a:rPr>
              <a:t>else</a:t>
            </a:r>
            <a:r>
              <a:rPr lang="en-US" dirty="0">
                <a:latin typeface="Courier" pitchFamily="2" charset="0"/>
              </a:rPr>
              <a:t>:</a:t>
            </a:r>
          </a:p>
          <a:p>
            <a:r>
              <a:rPr lang="en-US" dirty="0">
                <a:latin typeface="Courier" pitchFamily="2" charset="0"/>
              </a:rPr>
              <a:t>        </a:t>
            </a:r>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abort</a:t>
            </a:r>
            <a:r>
              <a:rPr lang="en-US" dirty="0">
                <a:latin typeface="Courier" pitchFamily="2" charset="0"/>
              </a:rPr>
              <a:t>(worker, </a:t>
            </a:r>
            <a:r>
              <a:rPr lang="en-US" dirty="0" err="1">
                <a:latin typeface="Courier" pitchFamily="2" charset="0"/>
              </a:rPr>
              <a:t>tid</a:t>
            </a:r>
            <a:r>
              <a:rPr lang="en-US" dirty="0">
                <a:latin typeface="Courier" pitchFamily="2" charset="0"/>
              </a:rPr>
              <a:t>)</a:t>
            </a:r>
          </a:p>
          <a:p>
            <a:endParaRPr lang="en-US" dirty="0">
              <a:latin typeface="Courier" pitchFamily="2" charset="0"/>
            </a:endParaRPr>
          </a:p>
          <a:p>
            <a:r>
              <a:rPr lang="en-US" dirty="0" err="1">
                <a:latin typeface="Courier" pitchFamily="2" charset="0"/>
              </a:rPr>
              <a:t>logger</a:t>
            </a:r>
            <a:r>
              <a:rPr lang="en-US" dirty="0" err="1">
                <a:solidFill>
                  <a:srgbClr val="666666"/>
                </a:solidFill>
                <a:latin typeface="Courier" pitchFamily="2" charset="0"/>
              </a:rPr>
              <a:t>.</a:t>
            </a:r>
            <a:r>
              <a:rPr lang="en-US" dirty="0" err="1">
                <a:latin typeface="Courier" pitchFamily="2" charset="0"/>
              </a:rPr>
              <a:t>log</a:t>
            </a:r>
            <a:r>
              <a:rPr lang="en-US" dirty="0">
                <a:latin typeface="Courier" pitchFamily="2" charset="0"/>
              </a:rPr>
              <a:t>(</a:t>
            </a:r>
            <a:r>
              <a:rPr lang="en-US" dirty="0" err="1">
                <a:latin typeface="Courier" pitchFamily="2" charset="0"/>
              </a:rPr>
              <a:t>tid</a:t>
            </a:r>
            <a:r>
              <a:rPr lang="en-US" dirty="0">
                <a:latin typeface="Courier" pitchFamily="2" charset="0"/>
              </a:rPr>
              <a:t>,</a:t>
            </a:r>
            <a:r>
              <a:rPr lang="en-US" dirty="0">
                <a:solidFill>
                  <a:srgbClr val="BA2121"/>
                </a:solidFill>
                <a:latin typeface="Courier" pitchFamily="2" charset="0"/>
              </a:rPr>
              <a:t>"DONE"</a:t>
            </a:r>
            <a:r>
              <a:rPr lang="en-US" dirty="0">
                <a:latin typeface="Courier" pitchFamily="2" charset="0"/>
              </a:rPr>
              <a:t>)</a:t>
            </a:r>
          </a:p>
        </p:txBody>
      </p:sp>
      <p:sp>
        <p:nvSpPr>
          <p:cNvPr id="13" name="Rectangle 12">
            <a:extLst>
              <a:ext uri="{FF2B5EF4-FFF2-40B4-BE49-F238E27FC236}">
                <a16:creationId xmlns:a16="http://schemas.microsoft.com/office/drawing/2014/main" id="{DF3A0835-C267-2643-A51F-AF750A72C390}"/>
              </a:ext>
            </a:extLst>
          </p:cNvPr>
          <p:cNvSpPr/>
          <p:nvPr/>
        </p:nvSpPr>
        <p:spPr>
          <a:xfrm>
            <a:off x="5421675" y="2328218"/>
            <a:ext cx="6965576" cy="3970318"/>
          </a:xfrm>
          <a:prstGeom prst="rect">
            <a:avLst/>
          </a:prstGeom>
        </p:spPr>
        <p:txBody>
          <a:bodyPr wrap="square">
            <a:spAutoFit/>
          </a:bodyPr>
          <a:lstStyle/>
          <a:p>
            <a:r>
              <a:rPr lang="en-US" dirty="0">
                <a:latin typeface="Courier" pitchFamily="2" charset="0"/>
              </a:rPr>
              <a:t>    </a:t>
            </a:r>
            <a:r>
              <a:rPr lang="en-US" b="1" dirty="0">
                <a:solidFill>
                  <a:srgbClr val="008000"/>
                </a:solidFill>
                <a:latin typeface="Courier" pitchFamily="2" charset="0"/>
              </a:rPr>
              <a:t>def</a:t>
            </a:r>
            <a:r>
              <a:rPr lang="en-US" dirty="0">
                <a:latin typeface="Courier" pitchFamily="2" charset="0"/>
              </a:rPr>
              <a:t> </a:t>
            </a:r>
            <a:r>
              <a:rPr lang="en-US" dirty="0" err="1">
                <a:solidFill>
                  <a:srgbClr val="0000FF"/>
                </a:solidFill>
                <a:latin typeface="Courier" pitchFamily="2" charset="0"/>
              </a:rPr>
              <a:t>start_worker_txn</a:t>
            </a:r>
            <a:r>
              <a:rPr lang="en-US" dirty="0">
                <a:latin typeface="Courier" pitchFamily="2" charset="0"/>
              </a:rPr>
              <a:t>(</a:t>
            </a:r>
            <a:r>
              <a:rPr lang="en-US" dirty="0">
                <a:solidFill>
                  <a:srgbClr val="008000"/>
                </a:solidFill>
                <a:latin typeface="Courier" pitchFamily="2" charset="0"/>
              </a:rPr>
              <a:t>self</a:t>
            </a:r>
            <a:r>
              <a:rPr lang="en-US" dirty="0">
                <a:latin typeface="Courier" pitchFamily="2" charset="0"/>
              </a:rPr>
              <a:t>, cursor, </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dirty="0" err="1">
                <a:latin typeface="Courier" pitchFamily="2" charset="0"/>
              </a:rPr>
              <a:t>cursor</a:t>
            </a:r>
            <a:r>
              <a:rPr lang="en-US" dirty="0" err="1">
                <a:solidFill>
                  <a:srgbClr val="666666"/>
                </a:solidFill>
                <a:latin typeface="Courier" pitchFamily="2" charset="0"/>
              </a:rPr>
              <a:t>.</a:t>
            </a:r>
            <a:r>
              <a:rPr lang="en-US" dirty="0" err="1">
                <a:latin typeface="Courier" pitchFamily="2" charset="0"/>
              </a:rPr>
              <a:t>execute</a:t>
            </a:r>
            <a:r>
              <a:rPr lang="en-US" dirty="0">
                <a:latin typeface="Courier" pitchFamily="2" charset="0"/>
              </a:rPr>
              <a:t>(</a:t>
            </a:r>
            <a:r>
              <a:rPr lang="en-US" dirty="0">
                <a:solidFill>
                  <a:srgbClr val="BA2121"/>
                </a:solidFill>
                <a:latin typeface="Courier" pitchFamily="2" charset="0"/>
              </a:rPr>
              <a:t>"BEGIN TRANSACTION"</a:t>
            </a:r>
            <a:r>
              <a:rPr lang="en-US" dirty="0">
                <a:latin typeface="Courier" pitchFamily="2" charset="0"/>
              </a:rPr>
              <a:t>)</a:t>
            </a:r>
            <a:br>
              <a:rPr lang="en-US" dirty="0">
                <a:latin typeface="Courier" pitchFamily="2" charset="0"/>
              </a:rPr>
            </a:br>
            <a:endParaRPr lang="en-US" dirty="0">
              <a:latin typeface="Courier" pitchFamily="2" charset="0"/>
            </a:endParaRPr>
          </a:p>
          <a:p>
            <a:r>
              <a:rPr lang="en-US" dirty="0">
                <a:latin typeface="Courier" pitchFamily="2" charset="0"/>
              </a:rPr>
              <a:t>    </a:t>
            </a:r>
            <a:r>
              <a:rPr lang="en-US" b="1" dirty="0">
                <a:solidFill>
                  <a:srgbClr val="008000"/>
                </a:solidFill>
                <a:latin typeface="Courier" pitchFamily="2" charset="0"/>
              </a:rPr>
              <a:t>def</a:t>
            </a:r>
            <a:r>
              <a:rPr lang="en-US" dirty="0">
                <a:latin typeface="Courier" pitchFamily="2" charset="0"/>
              </a:rPr>
              <a:t> </a:t>
            </a:r>
            <a:r>
              <a:rPr lang="en-US" dirty="0">
                <a:solidFill>
                  <a:srgbClr val="0000FF"/>
                </a:solidFill>
                <a:latin typeface="Courier" pitchFamily="2" charset="0"/>
              </a:rPr>
              <a:t>prepare</a:t>
            </a:r>
            <a:r>
              <a:rPr lang="en-US" dirty="0">
                <a:latin typeface="Courier" pitchFamily="2" charset="0"/>
              </a:rPr>
              <a:t>(</a:t>
            </a:r>
            <a:r>
              <a:rPr lang="en-US" dirty="0">
                <a:solidFill>
                  <a:srgbClr val="008000"/>
                </a:solidFill>
                <a:latin typeface="Courier" pitchFamily="2" charset="0"/>
              </a:rPr>
              <a:t>self</a:t>
            </a:r>
            <a:r>
              <a:rPr lang="en-US" dirty="0">
                <a:latin typeface="Courier" pitchFamily="2" charset="0"/>
              </a:rPr>
              <a:t>, cursor, </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try</a:t>
            </a:r>
            <a:r>
              <a:rPr lang="en-US" dirty="0">
                <a:latin typeface="Courier" pitchFamily="2" charset="0"/>
              </a:rPr>
              <a:t>:</a:t>
            </a:r>
          </a:p>
          <a:p>
            <a:r>
              <a:rPr lang="en-US" dirty="0">
                <a:latin typeface="Courier" pitchFamily="2" charset="0"/>
              </a:rPr>
              <a:t>            </a:t>
            </a:r>
            <a:r>
              <a:rPr lang="en-US" dirty="0" err="1">
                <a:latin typeface="Courier" pitchFamily="2" charset="0"/>
              </a:rPr>
              <a:t>cursor</a:t>
            </a:r>
            <a:r>
              <a:rPr lang="en-US" dirty="0" err="1">
                <a:solidFill>
                  <a:srgbClr val="666666"/>
                </a:solidFill>
                <a:latin typeface="Courier" pitchFamily="2" charset="0"/>
              </a:rPr>
              <a:t>.</a:t>
            </a:r>
            <a:r>
              <a:rPr lang="en-US" dirty="0" err="1">
                <a:latin typeface="Courier" pitchFamily="2" charset="0"/>
              </a:rPr>
              <a:t>execute</a:t>
            </a:r>
            <a:r>
              <a:rPr lang="en-US" dirty="0">
                <a:latin typeface="Courier" pitchFamily="2" charset="0"/>
              </a:rPr>
              <a:t> (</a:t>
            </a:r>
            <a:r>
              <a:rPr lang="en-US" dirty="0">
                <a:solidFill>
                  <a:srgbClr val="BA2121"/>
                </a:solidFill>
                <a:latin typeface="Courier" pitchFamily="2" charset="0"/>
              </a:rPr>
              <a:t>"prepare transaction </a:t>
            </a:r>
            <a:br>
              <a:rPr lang="en-US" dirty="0">
                <a:solidFill>
                  <a:srgbClr val="BA2121"/>
                </a:solidFill>
                <a:latin typeface="Courier" pitchFamily="2" charset="0"/>
              </a:rPr>
            </a:br>
            <a:r>
              <a:rPr lang="en-US" dirty="0">
                <a:solidFill>
                  <a:srgbClr val="BA2121"/>
                </a:solidFill>
                <a:latin typeface="Courier" pitchFamily="2" charset="0"/>
              </a:rPr>
              <a:t>			'</a:t>
            </a:r>
            <a:r>
              <a:rPr lang="en-US" b="1" dirty="0">
                <a:solidFill>
                  <a:srgbClr val="BB6688"/>
                </a:solidFill>
                <a:latin typeface="Courier" pitchFamily="2" charset="0"/>
              </a:rPr>
              <a:t>%s</a:t>
            </a:r>
            <a:r>
              <a:rPr lang="en-US" dirty="0">
                <a:solidFill>
                  <a:srgbClr val="BA2121"/>
                </a:solidFill>
                <a:latin typeface="Courier" pitchFamily="2" charset="0"/>
              </a:rPr>
              <a:t>’”</a:t>
            </a:r>
            <a:r>
              <a:rPr lang="en-US" dirty="0">
                <a:solidFill>
                  <a:srgbClr val="666666"/>
                </a:solidFill>
                <a:latin typeface="Courier" pitchFamily="2" charset="0"/>
              </a:rPr>
              <a:t>%(</a:t>
            </a:r>
            <a:r>
              <a:rPr lang="en-US" dirty="0" err="1">
                <a:latin typeface="Courier" pitchFamily="2" charset="0"/>
              </a:rPr>
              <a:t>t_name</a:t>
            </a:r>
            <a:r>
              <a:rPr lang="en-US" dirty="0">
                <a:solidFill>
                  <a:srgbClr val="666666"/>
                </a:solidFill>
                <a:latin typeface="Courier" pitchFamily="2" charset="0"/>
              </a:rPr>
              <a:t>%</a:t>
            </a:r>
            <a:r>
              <a:rPr lang="en-US" dirty="0">
                <a:latin typeface="Courier" pitchFamily="2" charset="0"/>
              </a:rPr>
              <a:t>(</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return</a:t>
            </a:r>
            <a:r>
              <a:rPr lang="en-US" dirty="0">
                <a:latin typeface="Courier" pitchFamily="2" charset="0"/>
              </a:rPr>
              <a:t> </a:t>
            </a:r>
            <a:r>
              <a:rPr lang="en-US" dirty="0">
                <a:solidFill>
                  <a:srgbClr val="008000"/>
                </a:solidFill>
                <a:latin typeface="Courier" pitchFamily="2" charset="0"/>
              </a:rPr>
              <a:t>True</a:t>
            </a:r>
            <a:endParaRPr lang="en-US" dirty="0">
              <a:latin typeface="Courier" pitchFamily="2" charset="0"/>
            </a:endParaRPr>
          </a:p>
          <a:p>
            <a:r>
              <a:rPr lang="en-US" dirty="0">
                <a:latin typeface="Courier" pitchFamily="2" charset="0"/>
              </a:rPr>
              <a:t>        </a:t>
            </a:r>
            <a:r>
              <a:rPr lang="en-US" b="1" dirty="0">
                <a:solidFill>
                  <a:srgbClr val="008000"/>
                </a:solidFill>
                <a:latin typeface="Courier" pitchFamily="2" charset="0"/>
              </a:rPr>
              <a:t>except</a:t>
            </a:r>
            <a:r>
              <a:rPr lang="en-US" dirty="0">
                <a:latin typeface="Courier" pitchFamily="2" charset="0"/>
              </a:rPr>
              <a:t> psycopg2</a:t>
            </a:r>
            <a:r>
              <a:rPr lang="en-US" dirty="0">
                <a:solidFill>
                  <a:srgbClr val="666666"/>
                </a:solidFill>
                <a:latin typeface="Courier" pitchFamily="2" charset="0"/>
              </a:rPr>
              <a:t>.</a:t>
            </a:r>
            <a:r>
              <a:rPr lang="en-US" dirty="0">
                <a:latin typeface="Courier" pitchFamily="2" charset="0"/>
              </a:rPr>
              <a:t>DatabaseError </a:t>
            </a:r>
            <a:r>
              <a:rPr lang="en-US" b="1" dirty="0">
                <a:solidFill>
                  <a:srgbClr val="008000"/>
                </a:solidFill>
                <a:latin typeface="Courier" pitchFamily="2" charset="0"/>
              </a:rPr>
              <a:t>as</a:t>
            </a:r>
            <a:r>
              <a:rPr lang="en-US" dirty="0">
                <a:latin typeface="Courier" pitchFamily="2" charset="0"/>
              </a:rPr>
              <a:t> error:</a:t>
            </a:r>
          </a:p>
          <a:p>
            <a:r>
              <a:rPr lang="en-US" dirty="0">
                <a:latin typeface="Courier" pitchFamily="2" charset="0"/>
              </a:rPr>
              <a:t>            </a:t>
            </a:r>
            <a:r>
              <a:rPr lang="en-US" b="1" dirty="0">
                <a:solidFill>
                  <a:srgbClr val="008000"/>
                </a:solidFill>
                <a:latin typeface="Courier" pitchFamily="2" charset="0"/>
              </a:rPr>
              <a:t>return</a:t>
            </a:r>
            <a:r>
              <a:rPr lang="en-US" dirty="0">
                <a:latin typeface="Courier" pitchFamily="2" charset="0"/>
              </a:rPr>
              <a:t> </a:t>
            </a:r>
            <a:r>
              <a:rPr lang="en-US" dirty="0">
                <a:solidFill>
                  <a:srgbClr val="008000"/>
                </a:solidFill>
                <a:latin typeface="Courier" pitchFamily="2" charset="0"/>
              </a:rPr>
              <a:t>False</a:t>
            </a:r>
          </a:p>
          <a:p>
            <a:endParaRPr lang="en-US" dirty="0">
              <a:latin typeface="Courier" pitchFamily="2" charset="0"/>
            </a:endParaRPr>
          </a:p>
          <a:p>
            <a:r>
              <a:rPr lang="en-US" dirty="0">
                <a:latin typeface="Courier" pitchFamily="2" charset="0"/>
              </a:rPr>
              <a:t>    </a:t>
            </a:r>
            <a:r>
              <a:rPr lang="en-US" b="1" dirty="0">
                <a:solidFill>
                  <a:srgbClr val="008000"/>
                </a:solidFill>
                <a:latin typeface="Courier" pitchFamily="2" charset="0"/>
              </a:rPr>
              <a:t>def</a:t>
            </a:r>
            <a:r>
              <a:rPr lang="en-US" dirty="0">
                <a:latin typeface="Courier" pitchFamily="2" charset="0"/>
              </a:rPr>
              <a:t> </a:t>
            </a:r>
            <a:r>
              <a:rPr lang="en-US" dirty="0">
                <a:solidFill>
                  <a:srgbClr val="0000FF"/>
                </a:solidFill>
                <a:latin typeface="Courier" pitchFamily="2" charset="0"/>
              </a:rPr>
              <a:t>commit</a:t>
            </a:r>
            <a:r>
              <a:rPr lang="en-US" dirty="0">
                <a:latin typeface="Courier" pitchFamily="2" charset="0"/>
              </a:rPr>
              <a:t>(</a:t>
            </a:r>
            <a:r>
              <a:rPr lang="en-US" dirty="0">
                <a:solidFill>
                  <a:srgbClr val="008000"/>
                </a:solidFill>
                <a:latin typeface="Courier" pitchFamily="2" charset="0"/>
              </a:rPr>
              <a:t>self</a:t>
            </a:r>
            <a:r>
              <a:rPr lang="en-US" dirty="0">
                <a:latin typeface="Courier" pitchFamily="2" charset="0"/>
              </a:rPr>
              <a:t>, cursor, </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dirty="0" err="1">
                <a:latin typeface="Courier" pitchFamily="2" charset="0"/>
              </a:rPr>
              <a:t>cursor</a:t>
            </a:r>
            <a:r>
              <a:rPr lang="en-US" dirty="0" err="1">
                <a:solidFill>
                  <a:srgbClr val="666666"/>
                </a:solidFill>
                <a:latin typeface="Courier" pitchFamily="2" charset="0"/>
              </a:rPr>
              <a:t>.</a:t>
            </a:r>
            <a:r>
              <a:rPr lang="en-US" dirty="0" err="1">
                <a:latin typeface="Courier" pitchFamily="2" charset="0"/>
              </a:rPr>
              <a:t>execute</a:t>
            </a:r>
            <a:r>
              <a:rPr lang="en-US" dirty="0">
                <a:latin typeface="Courier" pitchFamily="2" charset="0"/>
              </a:rPr>
              <a:t> (</a:t>
            </a:r>
            <a:r>
              <a:rPr lang="en-US" dirty="0">
                <a:solidFill>
                  <a:srgbClr val="BA2121"/>
                </a:solidFill>
                <a:latin typeface="Courier" pitchFamily="2" charset="0"/>
              </a:rPr>
              <a:t>"commit prepared </a:t>
            </a:r>
          </a:p>
          <a:p>
            <a:r>
              <a:rPr lang="en-US" dirty="0">
                <a:solidFill>
                  <a:srgbClr val="BA2121"/>
                </a:solidFill>
                <a:latin typeface="Courier" pitchFamily="2" charset="0"/>
              </a:rPr>
              <a:t>			'</a:t>
            </a:r>
            <a:r>
              <a:rPr lang="en-US" b="1" dirty="0">
                <a:solidFill>
                  <a:srgbClr val="BB6688"/>
                </a:solidFill>
                <a:latin typeface="Courier" pitchFamily="2" charset="0"/>
              </a:rPr>
              <a:t>%s</a:t>
            </a:r>
            <a:r>
              <a:rPr lang="en-US" dirty="0">
                <a:solidFill>
                  <a:srgbClr val="BA2121"/>
                </a:solidFill>
                <a:latin typeface="Courier" pitchFamily="2" charset="0"/>
              </a:rPr>
              <a:t>’”</a:t>
            </a:r>
            <a:r>
              <a:rPr lang="en-US" dirty="0">
                <a:solidFill>
                  <a:srgbClr val="666666"/>
                </a:solidFill>
                <a:latin typeface="Courier" pitchFamily="2" charset="0"/>
              </a:rPr>
              <a:t>%</a:t>
            </a:r>
            <a:r>
              <a:rPr lang="en-US" dirty="0">
                <a:latin typeface="Courier" pitchFamily="2" charset="0"/>
              </a:rPr>
              <a:t>(</a:t>
            </a:r>
            <a:r>
              <a:rPr lang="en-US" dirty="0" err="1">
                <a:latin typeface="Courier" pitchFamily="2" charset="0"/>
              </a:rPr>
              <a:t>t_name</a:t>
            </a:r>
            <a:r>
              <a:rPr lang="en-US" dirty="0">
                <a:solidFill>
                  <a:srgbClr val="666666"/>
                </a:solidFill>
                <a:latin typeface="Courier" pitchFamily="2" charset="0"/>
              </a:rPr>
              <a:t>%</a:t>
            </a:r>
            <a:r>
              <a:rPr lang="en-US" dirty="0">
                <a:latin typeface="Courier" pitchFamily="2" charset="0"/>
              </a:rPr>
              <a:t>(</a:t>
            </a:r>
            <a:r>
              <a:rPr lang="en-US" dirty="0" err="1">
                <a:latin typeface="Courier" pitchFamily="2" charset="0"/>
              </a:rPr>
              <a:t>tid</a:t>
            </a:r>
            <a:r>
              <a:rPr lang="en-US" dirty="0">
                <a:latin typeface="Courier" pitchFamily="2" charset="0"/>
              </a:rPr>
              <a:t>)))</a:t>
            </a:r>
          </a:p>
        </p:txBody>
      </p:sp>
      <p:sp>
        <p:nvSpPr>
          <p:cNvPr id="14" name="Rectangle 13">
            <a:extLst>
              <a:ext uri="{FF2B5EF4-FFF2-40B4-BE49-F238E27FC236}">
                <a16:creationId xmlns:a16="http://schemas.microsoft.com/office/drawing/2014/main" id="{EF6BEC47-F46F-FA4E-A0AF-F544E1A9699A}"/>
              </a:ext>
            </a:extLst>
          </p:cNvPr>
          <p:cNvSpPr/>
          <p:nvPr/>
        </p:nvSpPr>
        <p:spPr>
          <a:xfrm>
            <a:off x="5421675" y="651473"/>
            <a:ext cx="6096000" cy="1477328"/>
          </a:xfrm>
          <a:prstGeom prst="rect">
            <a:avLst/>
          </a:prstGeom>
        </p:spPr>
        <p:txBody>
          <a:bodyPr>
            <a:spAutoFit/>
          </a:bodyPr>
          <a:lstStyle/>
          <a:p>
            <a:r>
              <a:rPr lang="en-US" dirty="0">
                <a:solidFill>
                  <a:srgbClr val="000000"/>
                </a:solidFill>
                <a:latin typeface="Courier" pitchFamily="2" charset="0"/>
              </a:rPr>
              <a:t>    </a:t>
            </a:r>
            <a:r>
              <a:rPr lang="en-US" b="1" dirty="0">
                <a:solidFill>
                  <a:srgbClr val="008000"/>
                </a:solidFill>
                <a:latin typeface="Courier" pitchFamily="2" charset="0"/>
              </a:rPr>
              <a:t>def</a:t>
            </a:r>
            <a:r>
              <a:rPr lang="en-US" dirty="0">
                <a:solidFill>
                  <a:srgbClr val="000000"/>
                </a:solidFill>
                <a:latin typeface="Courier" pitchFamily="2" charset="0"/>
              </a:rPr>
              <a:t> </a:t>
            </a:r>
            <a:r>
              <a:rPr lang="en-US" dirty="0" err="1">
                <a:solidFill>
                  <a:srgbClr val="0000FF"/>
                </a:solidFill>
                <a:latin typeface="Courier" pitchFamily="2" charset="0"/>
              </a:rPr>
              <a:t>start_coord_txn</a:t>
            </a:r>
            <a:r>
              <a:rPr lang="en-US" dirty="0">
                <a:solidFill>
                  <a:srgbClr val="000000"/>
                </a:solidFill>
                <a:latin typeface="Courier" pitchFamily="2" charset="0"/>
              </a:rPr>
              <a:t>(</a:t>
            </a:r>
            <a:r>
              <a:rPr lang="en-US" dirty="0">
                <a:solidFill>
                  <a:srgbClr val="008000"/>
                </a:solidFill>
                <a:latin typeface="Courier" pitchFamily="2" charset="0"/>
              </a:rPr>
              <a:t>self</a:t>
            </a:r>
            <a:r>
              <a:rPr lang="en-US" dirty="0">
                <a:solidFill>
                  <a:srgbClr val="000000"/>
                </a:solidFill>
                <a:latin typeface="Courier" pitchFamily="2" charset="0"/>
              </a:rPr>
              <a:t>):</a:t>
            </a:r>
            <a:endParaRPr lang="en-US" dirty="0">
              <a:solidFill>
                <a:srgbClr val="0000FF"/>
              </a:solidFill>
              <a:latin typeface="Courier" pitchFamily="2" charset="0"/>
            </a:endParaRPr>
          </a:p>
          <a:p>
            <a:r>
              <a:rPr lang="en-US" dirty="0">
                <a:latin typeface="Courier" pitchFamily="2" charset="0"/>
              </a:rPr>
              <a:t>        </a:t>
            </a:r>
            <a:r>
              <a:rPr lang="en-US" dirty="0" err="1">
                <a:latin typeface="Courier" pitchFamily="2" charset="0"/>
              </a:rPr>
              <a:t>cur_tid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tid</a:t>
            </a:r>
            <a:endParaRPr lang="en-US" dirty="0">
              <a:latin typeface="Courier" pitchFamily="2" charset="0"/>
            </a:endParaRPr>
          </a:p>
          <a:p>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log</a:t>
            </a:r>
            <a:r>
              <a:rPr lang="en-US" dirty="0">
                <a:latin typeface="Courier" pitchFamily="2" charset="0"/>
              </a:rPr>
              <a:t>(</a:t>
            </a:r>
            <a:r>
              <a:rPr lang="en-US" dirty="0" err="1">
                <a:latin typeface="Courier" pitchFamily="2" charset="0"/>
              </a:rPr>
              <a:t>cur_tid</a:t>
            </a:r>
            <a:r>
              <a:rPr lang="en-US" dirty="0">
                <a:latin typeface="Courier" pitchFamily="2" charset="0"/>
              </a:rPr>
              <a:t>, </a:t>
            </a:r>
            <a:r>
              <a:rPr lang="en-US" dirty="0">
                <a:solidFill>
                  <a:srgbClr val="BA2121"/>
                </a:solidFill>
                <a:latin typeface="Courier" pitchFamily="2" charset="0"/>
              </a:rPr>
              <a:t>'START'</a:t>
            </a:r>
            <a:r>
              <a:rPr lang="en-US" dirty="0">
                <a:latin typeface="Courier" pitchFamily="2" charset="0"/>
              </a:rPr>
              <a:t>)</a:t>
            </a:r>
          </a:p>
          <a:p>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1</a:t>
            </a:r>
            <a:endParaRPr lang="en-US" dirty="0">
              <a:latin typeface="Courier" pitchFamily="2" charset="0"/>
            </a:endParaRPr>
          </a:p>
          <a:p>
            <a:r>
              <a:rPr lang="en-US" dirty="0">
                <a:latin typeface="Courier" pitchFamily="2" charset="0"/>
              </a:rPr>
              <a:t>        </a:t>
            </a:r>
            <a:r>
              <a:rPr lang="en-US" b="1" dirty="0">
                <a:solidFill>
                  <a:srgbClr val="008000"/>
                </a:solidFill>
                <a:latin typeface="Courier" pitchFamily="2" charset="0"/>
              </a:rPr>
              <a:t>return</a:t>
            </a:r>
            <a:r>
              <a:rPr lang="en-US" dirty="0">
                <a:latin typeface="Courier" pitchFamily="2" charset="0"/>
              </a:rPr>
              <a:t> </a:t>
            </a:r>
            <a:r>
              <a:rPr lang="en-US" dirty="0" err="1">
                <a:latin typeface="Courier" pitchFamily="2" charset="0"/>
              </a:rPr>
              <a:t>cur_tid</a:t>
            </a:r>
            <a:endParaRPr lang="en-US" dirty="0">
              <a:effectLst/>
              <a:latin typeface="Courier" pitchFamily="2" charset="0"/>
            </a:endParaRPr>
          </a:p>
        </p:txBody>
      </p:sp>
      <p:sp>
        <p:nvSpPr>
          <p:cNvPr id="15" name="TextBox 14">
            <a:extLst>
              <a:ext uri="{FF2B5EF4-FFF2-40B4-BE49-F238E27FC236}">
                <a16:creationId xmlns:a16="http://schemas.microsoft.com/office/drawing/2014/main" id="{642375B0-103F-C245-892C-640F63FCE833}"/>
              </a:ext>
            </a:extLst>
          </p:cNvPr>
          <p:cNvSpPr txBox="1"/>
          <p:nvPr/>
        </p:nvSpPr>
        <p:spPr>
          <a:xfrm>
            <a:off x="5988424" y="267390"/>
            <a:ext cx="3774141" cy="369332"/>
          </a:xfrm>
          <a:prstGeom prst="rect">
            <a:avLst/>
          </a:prstGeom>
          <a:noFill/>
        </p:spPr>
        <p:txBody>
          <a:bodyPr wrap="square" rtlCol="0">
            <a:spAutoFit/>
          </a:bodyPr>
          <a:lstStyle/>
          <a:p>
            <a:r>
              <a:rPr lang="en-US" dirty="0"/>
              <a:t>Logger:</a:t>
            </a:r>
          </a:p>
        </p:txBody>
      </p:sp>
      <p:sp>
        <p:nvSpPr>
          <p:cNvPr id="3" name="TextBox 2">
            <a:extLst>
              <a:ext uri="{FF2B5EF4-FFF2-40B4-BE49-F238E27FC236}">
                <a16:creationId xmlns:a16="http://schemas.microsoft.com/office/drawing/2014/main" id="{54DD4B11-E8BD-85D9-11A6-D8CE3EE4B1C3}"/>
              </a:ext>
            </a:extLst>
          </p:cNvPr>
          <p:cNvSpPr txBox="1"/>
          <p:nvPr/>
        </p:nvSpPr>
        <p:spPr>
          <a:xfrm>
            <a:off x="4105581" y="3576704"/>
            <a:ext cx="1052875" cy="646331"/>
          </a:xfrm>
          <a:prstGeom prst="rect">
            <a:avLst/>
          </a:prstGeom>
          <a:noFill/>
        </p:spPr>
        <p:txBody>
          <a:bodyPr wrap="square" rtlCol="0">
            <a:spAutoFit/>
          </a:bodyPr>
          <a:lstStyle/>
          <a:p>
            <a:r>
              <a:rPr lang="en-US" sz="3600" b="1" dirty="0">
                <a:solidFill>
                  <a:schemeClr val="accent1">
                    <a:lumMod val="75000"/>
                  </a:schemeClr>
                </a:solidFill>
              </a:rPr>
              <a:t>FW</a:t>
            </a:r>
          </a:p>
        </p:txBody>
      </p:sp>
      <p:sp>
        <p:nvSpPr>
          <p:cNvPr id="4" name="TextBox 3">
            <a:extLst>
              <a:ext uri="{FF2B5EF4-FFF2-40B4-BE49-F238E27FC236}">
                <a16:creationId xmlns:a16="http://schemas.microsoft.com/office/drawing/2014/main" id="{BC740578-A417-1732-BC4F-522C31C5AE82}"/>
              </a:ext>
            </a:extLst>
          </p:cNvPr>
          <p:cNvSpPr txBox="1"/>
          <p:nvPr/>
        </p:nvSpPr>
        <p:spPr>
          <a:xfrm>
            <a:off x="4632018" y="1166452"/>
            <a:ext cx="1052875" cy="646331"/>
          </a:xfrm>
          <a:prstGeom prst="rect">
            <a:avLst/>
          </a:prstGeom>
          <a:noFill/>
        </p:spPr>
        <p:txBody>
          <a:bodyPr wrap="square" rtlCol="0">
            <a:spAutoFit/>
          </a:bodyPr>
          <a:lstStyle/>
          <a:p>
            <a:r>
              <a:rPr lang="en-US" sz="3600" b="1" dirty="0">
                <a:solidFill>
                  <a:schemeClr val="accent1">
                    <a:lumMod val="75000"/>
                  </a:schemeClr>
                </a:solidFill>
              </a:rPr>
              <a:t>FW</a:t>
            </a:r>
          </a:p>
        </p:txBody>
      </p:sp>
      <p:sp>
        <p:nvSpPr>
          <p:cNvPr id="5" name="TextBox 4">
            <a:extLst>
              <a:ext uri="{FF2B5EF4-FFF2-40B4-BE49-F238E27FC236}">
                <a16:creationId xmlns:a16="http://schemas.microsoft.com/office/drawing/2014/main" id="{AC1F9746-19B4-15A9-6AA2-AEA2CC1FB38E}"/>
              </a:ext>
            </a:extLst>
          </p:cNvPr>
          <p:cNvSpPr txBox="1"/>
          <p:nvPr/>
        </p:nvSpPr>
        <p:spPr>
          <a:xfrm>
            <a:off x="3326882" y="6211669"/>
            <a:ext cx="2094793" cy="646331"/>
          </a:xfrm>
          <a:prstGeom prst="rect">
            <a:avLst/>
          </a:prstGeom>
          <a:noFill/>
        </p:spPr>
        <p:txBody>
          <a:bodyPr wrap="square" rtlCol="0">
            <a:spAutoFit/>
          </a:bodyPr>
          <a:lstStyle/>
          <a:p>
            <a:r>
              <a:rPr lang="en-US" sz="3600" b="1" dirty="0">
                <a:solidFill>
                  <a:schemeClr val="accent1">
                    <a:lumMod val="75000"/>
                  </a:schemeClr>
                </a:solidFill>
              </a:rPr>
              <a:t>FW (W?)</a:t>
            </a:r>
          </a:p>
        </p:txBody>
      </p:sp>
      <p:sp>
        <p:nvSpPr>
          <p:cNvPr id="6" name="TextBox 5">
            <a:extLst>
              <a:ext uri="{FF2B5EF4-FFF2-40B4-BE49-F238E27FC236}">
                <a16:creationId xmlns:a16="http://schemas.microsoft.com/office/drawing/2014/main" id="{1B4080EE-8514-C88C-2698-1546B4294A7D}"/>
              </a:ext>
            </a:extLst>
          </p:cNvPr>
          <p:cNvSpPr txBox="1"/>
          <p:nvPr/>
        </p:nvSpPr>
        <p:spPr>
          <a:xfrm>
            <a:off x="10957798" y="3137151"/>
            <a:ext cx="1052875" cy="646331"/>
          </a:xfrm>
          <a:prstGeom prst="rect">
            <a:avLst/>
          </a:prstGeom>
          <a:noFill/>
        </p:spPr>
        <p:txBody>
          <a:bodyPr wrap="square" rtlCol="0">
            <a:spAutoFit/>
          </a:bodyPr>
          <a:lstStyle/>
          <a:p>
            <a:r>
              <a:rPr lang="en-US" sz="3600" b="1" dirty="0">
                <a:solidFill>
                  <a:schemeClr val="accent1">
                    <a:lumMod val="75000"/>
                  </a:schemeClr>
                </a:solidFill>
              </a:rPr>
              <a:t>RT</a:t>
            </a:r>
          </a:p>
        </p:txBody>
      </p:sp>
      <p:sp>
        <p:nvSpPr>
          <p:cNvPr id="7" name="TextBox 6">
            <a:extLst>
              <a:ext uri="{FF2B5EF4-FFF2-40B4-BE49-F238E27FC236}">
                <a16:creationId xmlns:a16="http://schemas.microsoft.com/office/drawing/2014/main" id="{DCAE2C8A-8B2D-8C87-52CF-D8B9EDB0EBC4}"/>
              </a:ext>
            </a:extLst>
          </p:cNvPr>
          <p:cNvSpPr txBox="1"/>
          <p:nvPr/>
        </p:nvSpPr>
        <p:spPr>
          <a:xfrm>
            <a:off x="10957797" y="4971848"/>
            <a:ext cx="1052875" cy="646331"/>
          </a:xfrm>
          <a:prstGeom prst="rect">
            <a:avLst/>
          </a:prstGeom>
          <a:noFill/>
        </p:spPr>
        <p:txBody>
          <a:bodyPr wrap="square" rtlCol="0">
            <a:spAutoFit/>
          </a:bodyPr>
          <a:lstStyle/>
          <a:p>
            <a:r>
              <a:rPr lang="en-US" sz="3600" b="1" dirty="0">
                <a:solidFill>
                  <a:schemeClr val="accent1">
                    <a:lumMod val="75000"/>
                  </a:schemeClr>
                </a:solidFill>
              </a:rPr>
              <a:t>RT</a:t>
            </a:r>
          </a:p>
        </p:txBody>
      </p:sp>
    </p:spTree>
    <p:extLst>
      <p:ext uri="{BB962C8B-B14F-4D97-AF65-F5344CB8AC3E}">
        <p14:creationId xmlns:p14="http://schemas.microsoft.com/office/powerpoint/2010/main" val="6355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xEl>
                                              <p:pRg st="15" end="1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xEl>
                                              <p:pRg st="16" end="1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xEl>
                                              <p:pRg st="17" end="1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
                                            <p:txEl>
                                              <p:pRg st="9" end="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xEl>
                                              <p:pRg st="20" end="2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1AC3AB-C531-D64E-A06E-8662B672841D}"/>
              </a:ext>
            </a:extLst>
          </p:cNvPr>
          <p:cNvSpPr>
            <a:spLocks noGrp="1"/>
          </p:cNvSpPr>
          <p:nvPr>
            <p:ph type="title"/>
          </p:nvPr>
        </p:nvSpPr>
        <p:spPr>
          <a:xfrm>
            <a:off x="78037" y="-285986"/>
            <a:ext cx="10515600" cy="1325563"/>
          </a:xfrm>
        </p:spPr>
        <p:txBody>
          <a:bodyPr/>
          <a:lstStyle/>
          <a:p>
            <a:r>
              <a:rPr lang="en-US" dirty="0"/>
              <a:t>Recovery Code</a:t>
            </a:r>
          </a:p>
        </p:txBody>
      </p:sp>
      <p:sp>
        <p:nvSpPr>
          <p:cNvPr id="7" name="Rectangle 6">
            <a:extLst>
              <a:ext uri="{FF2B5EF4-FFF2-40B4-BE49-F238E27FC236}">
                <a16:creationId xmlns:a16="http://schemas.microsoft.com/office/drawing/2014/main" id="{622D0F5E-DC33-DA44-990A-F5CF5E4BCFB1}"/>
              </a:ext>
            </a:extLst>
          </p:cNvPr>
          <p:cNvSpPr/>
          <p:nvPr/>
        </p:nvSpPr>
        <p:spPr>
          <a:xfrm>
            <a:off x="-275422" y="762578"/>
            <a:ext cx="8196549" cy="5632311"/>
          </a:xfrm>
          <a:prstGeom prst="rect">
            <a:avLst/>
          </a:prstGeom>
        </p:spPr>
        <p:txBody>
          <a:bodyPr wrap="square">
            <a:spAutoFit/>
          </a:bodyPr>
          <a:lstStyle/>
          <a:p>
            <a:r>
              <a:rPr lang="en-US" dirty="0">
                <a:latin typeface="Courier" pitchFamily="2" charset="0"/>
              </a:rPr>
              <a:t>    </a:t>
            </a:r>
            <a:r>
              <a:rPr lang="en-US" b="1" dirty="0">
                <a:solidFill>
                  <a:srgbClr val="008000"/>
                </a:solidFill>
                <a:latin typeface="Courier" pitchFamily="2" charset="0"/>
              </a:rPr>
              <a:t>def</a:t>
            </a:r>
            <a:r>
              <a:rPr lang="en-US" dirty="0">
                <a:latin typeface="Courier" pitchFamily="2" charset="0"/>
              </a:rPr>
              <a:t> </a:t>
            </a:r>
            <a:r>
              <a:rPr lang="en-US" dirty="0">
                <a:solidFill>
                  <a:srgbClr val="0000FF"/>
                </a:solidFill>
                <a:latin typeface="Courier" pitchFamily="2" charset="0"/>
              </a:rPr>
              <a:t>recover</a:t>
            </a:r>
            <a:r>
              <a:rPr lang="en-US" dirty="0">
                <a:latin typeface="Courier" pitchFamily="2" charset="0"/>
              </a:rPr>
              <a:t>(</a:t>
            </a:r>
            <a:r>
              <a:rPr lang="en-US" dirty="0">
                <a:solidFill>
                  <a:srgbClr val="008000"/>
                </a:solidFill>
                <a:latin typeface="Courier" pitchFamily="2" charset="0"/>
              </a:rPr>
              <a:t>self</a:t>
            </a:r>
            <a:r>
              <a:rPr lang="en-US" dirty="0">
                <a:latin typeface="Courier" pitchFamily="2" charset="0"/>
              </a:rPr>
              <a:t>):</a:t>
            </a:r>
          </a:p>
          <a:p>
            <a:r>
              <a:rPr lang="en-US" dirty="0">
                <a:latin typeface="Courier" pitchFamily="2" charset="0"/>
              </a:rPr>
              <a:t>        </a:t>
            </a:r>
            <a:r>
              <a:rPr lang="en-US" dirty="0" err="1">
                <a:latin typeface="Courier" pitchFamily="2" charset="0"/>
              </a:rPr>
              <a:t>to_abort</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p>
          <a:p>
            <a:r>
              <a:rPr lang="en-US" dirty="0">
                <a:latin typeface="Courier" pitchFamily="2" charset="0"/>
              </a:rPr>
              <a:t>        </a:t>
            </a:r>
            <a:r>
              <a:rPr lang="en-US" dirty="0" err="1">
                <a:latin typeface="Courier" pitchFamily="2" charset="0"/>
              </a:rPr>
              <a:t>to_commit</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p>
          <a:p>
            <a:r>
              <a:rPr lang="en-US" dirty="0">
                <a:latin typeface="Courier" pitchFamily="2" charset="0"/>
              </a:rPr>
              <a:t>        </a:t>
            </a:r>
            <a:r>
              <a:rPr lang="en-US" dirty="0" err="1">
                <a:latin typeface="Courier" pitchFamily="2" charset="0"/>
              </a:rPr>
              <a:t>max_tid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0</a:t>
            </a:r>
            <a:endParaRPr lang="en-US" dirty="0">
              <a:latin typeface="Courier" pitchFamily="2" charset="0"/>
            </a:endParaRP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a:t>
            </a:r>
            <a:r>
              <a:rPr lang="en-US" dirty="0" err="1">
                <a:latin typeface="Courier" pitchFamily="2" charset="0"/>
              </a:rPr>
              <a:t>tid,cmd</a:t>
            </a:r>
            <a:r>
              <a:rPr lang="en-US" dirty="0">
                <a:latin typeface="Courier" pitchFamily="2" charset="0"/>
              </a:rPr>
              <a:t>) </a:t>
            </a:r>
            <a:r>
              <a:rPr lang="en-US" b="1" dirty="0">
                <a:solidFill>
                  <a:srgbClr val="AA22FF"/>
                </a:solidFill>
                <a:latin typeface="Courier" pitchFamily="2" charset="0"/>
              </a:rPr>
              <a:t>in</a:t>
            </a:r>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log_lines</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cmd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BA2121"/>
                </a:solidFill>
                <a:latin typeface="Courier" pitchFamily="2" charset="0"/>
              </a:rPr>
              <a:t>'START'</a:t>
            </a:r>
            <a:r>
              <a:rPr lang="en-US" dirty="0">
                <a:latin typeface="Courier" pitchFamily="2" charset="0"/>
              </a:rPr>
              <a:t>:</a:t>
            </a:r>
          </a:p>
          <a:p>
            <a:r>
              <a:rPr lang="en-US" dirty="0">
                <a:latin typeface="Courier" pitchFamily="2" charset="0"/>
              </a:rPr>
              <a:t>                </a:t>
            </a:r>
            <a:r>
              <a:rPr lang="en-US" dirty="0" err="1">
                <a:latin typeface="Courier" pitchFamily="2" charset="0"/>
              </a:rPr>
              <a:t>to_abort</a:t>
            </a:r>
            <a:r>
              <a:rPr lang="en-US" dirty="0" err="1">
                <a:solidFill>
                  <a:srgbClr val="666666"/>
                </a:solidFill>
                <a:latin typeface="Courier" pitchFamily="2" charset="0"/>
              </a:rPr>
              <a:t>.</a:t>
            </a:r>
            <a:r>
              <a:rPr lang="en-US" dirty="0" err="1">
                <a:latin typeface="Courier" pitchFamily="2" charset="0"/>
              </a:rPr>
              <a:t>append</a:t>
            </a:r>
            <a:r>
              <a:rPr lang="en-US" dirty="0">
                <a:latin typeface="Courier" pitchFamily="2" charset="0"/>
              </a:rPr>
              <a:t>(</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dirty="0" err="1">
                <a:latin typeface="Courier" pitchFamily="2" charset="0"/>
              </a:rPr>
              <a:t>max_tid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008000"/>
                </a:solidFill>
                <a:latin typeface="Courier" pitchFamily="2" charset="0"/>
              </a:rPr>
              <a:t>max</a:t>
            </a:r>
            <a:r>
              <a:rPr lang="en-US" dirty="0">
                <a:latin typeface="Courier" pitchFamily="2" charset="0"/>
              </a:rPr>
              <a:t>(</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tid</a:t>
            </a:r>
            <a:r>
              <a:rPr lang="en-US" dirty="0">
                <a:latin typeface="Courier" pitchFamily="2" charset="0"/>
              </a:rPr>
              <a:t>, </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cmd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BA2121"/>
                </a:solidFill>
                <a:latin typeface="Courier" pitchFamily="2" charset="0"/>
              </a:rPr>
              <a:t>'COMMIT'</a:t>
            </a:r>
            <a:r>
              <a:rPr lang="en-US" dirty="0">
                <a:latin typeface="Courier" pitchFamily="2" charset="0"/>
              </a:rPr>
              <a:t>:</a:t>
            </a:r>
          </a:p>
          <a:p>
            <a:r>
              <a:rPr lang="en-US" dirty="0">
                <a:latin typeface="Courier" pitchFamily="2" charset="0"/>
              </a:rPr>
              <a:t>                </a:t>
            </a:r>
            <a:r>
              <a:rPr lang="en-US" dirty="0" err="1">
                <a:latin typeface="Courier" pitchFamily="2" charset="0"/>
              </a:rPr>
              <a:t>to_abort</a:t>
            </a:r>
            <a:r>
              <a:rPr lang="en-US" dirty="0" err="1">
                <a:solidFill>
                  <a:srgbClr val="666666"/>
                </a:solidFill>
                <a:latin typeface="Courier" pitchFamily="2" charset="0"/>
              </a:rPr>
              <a:t>.</a:t>
            </a:r>
            <a:r>
              <a:rPr lang="en-US" dirty="0" err="1">
                <a:latin typeface="Courier" pitchFamily="2" charset="0"/>
              </a:rPr>
              <a:t>remove</a:t>
            </a:r>
            <a:r>
              <a:rPr lang="en-US" dirty="0">
                <a:latin typeface="Courier" pitchFamily="2" charset="0"/>
              </a:rPr>
              <a:t>(</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dirty="0" err="1">
                <a:latin typeface="Courier" pitchFamily="2" charset="0"/>
              </a:rPr>
              <a:t>to_commit</a:t>
            </a:r>
            <a:r>
              <a:rPr lang="en-US" dirty="0" err="1">
                <a:solidFill>
                  <a:srgbClr val="666666"/>
                </a:solidFill>
                <a:latin typeface="Courier" pitchFamily="2" charset="0"/>
              </a:rPr>
              <a:t>.</a:t>
            </a:r>
            <a:r>
              <a:rPr lang="en-US" dirty="0" err="1">
                <a:latin typeface="Courier" pitchFamily="2" charset="0"/>
              </a:rPr>
              <a:t>append</a:t>
            </a:r>
            <a:r>
              <a:rPr lang="en-US" dirty="0">
                <a:latin typeface="Courier" pitchFamily="2" charset="0"/>
              </a:rPr>
              <a:t>(</a:t>
            </a:r>
            <a:r>
              <a:rPr lang="en-US" dirty="0" err="1">
                <a:latin typeface="Courier" pitchFamily="2" charset="0"/>
              </a:rPr>
              <a:t>tid</a:t>
            </a:r>
            <a:r>
              <a:rPr lang="en-US" dirty="0">
                <a:latin typeface="Courier" pitchFamily="2" charset="0"/>
              </a:rPr>
              <a:t>)</a:t>
            </a:r>
          </a:p>
          <a:p>
            <a:r>
              <a:rPr lang="en-US" dirty="0">
                <a:solidFill>
                  <a:srgbClr val="000000"/>
                </a:solidFill>
                <a:latin typeface="Courier" pitchFamily="2" charset="0"/>
              </a:rPr>
              <a:t>    </a:t>
            </a:r>
            <a:r>
              <a:rPr lang="en-US" i="1" dirty="0">
                <a:solidFill>
                  <a:srgbClr val="408080"/>
                </a:solidFill>
                <a:latin typeface="Courier" pitchFamily="2" charset="0"/>
              </a:rPr>
              <a:t>#</a:t>
            </a:r>
            <a:r>
              <a:rPr lang="en-US" i="1" dirty="0" err="1">
                <a:solidFill>
                  <a:srgbClr val="408080"/>
                </a:solidFill>
                <a:latin typeface="Courier" pitchFamily="2" charset="0"/>
              </a:rPr>
              <a:t>txns</a:t>
            </a:r>
            <a:r>
              <a:rPr lang="en-US" i="1" dirty="0">
                <a:solidFill>
                  <a:srgbClr val="408080"/>
                </a:solidFill>
                <a:latin typeface="Courier" pitchFamily="2" charset="0"/>
              </a:rPr>
              <a:t> logged as 'ABORT' implicitly abort</a:t>
            </a:r>
            <a:endParaRPr lang="en-US" dirty="0">
              <a:solidFill>
                <a:srgbClr val="408080"/>
              </a:solidFill>
              <a:latin typeface="Courier" pitchFamily="2" charset="0"/>
            </a:endParaRP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cmd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BA2121"/>
                </a:solidFill>
                <a:latin typeface="Courier" pitchFamily="2" charset="0"/>
              </a:rPr>
              <a:t>'DONE'</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tid</a:t>
            </a:r>
            <a:r>
              <a:rPr lang="en-US" dirty="0">
                <a:latin typeface="Courier" pitchFamily="2" charset="0"/>
              </a:rPr>
              <a:t> </a:t>
            </a:r>
            <a:r>
              <a:rPr lang="en-US" b="1" dirty="0">
                <a:solidFill>
                  <a:srgbClr val="AA22FF"/>
                </a:solidFill>
                <a:latin typeface="Courier" pitchFamily="2" charset="0"/>
              </a:rPr>
              <a:t>in</a:t>
            </a:r>
            <a:r>
              <a:rPr lang="en-US" dirty="0">
                <a:latin typeface="Courier" pitchFamily="2" charset="0"/>
              </a:rPr>
              <a:t> </a:t>
            </a:r>
            <a:r>
              <a:rPr lang="en-US" dirty="0" err="1">
                <a:latin typeface="Courier" pitchFamily="2" charset="0"/>
              </a:rPr>
              <a:t>to_abort</a:t>
            </a:r>
            <a:r>
              <a:rPr lang="en-US" dirty="0">
                <a:latin typeface="Courier" pitchFamily="2" charset="0"/>
              </a:rPr>
              <a:t>:</a:t>
            </a:r>
          </a:p>
          <a:p>
            <a:r>
              <a:rPr lang="en-US" dirty="0">
                <a:latin typeface="Courier" pitchFamily="2" charset="0"/>
              </a:rPr>
              <a:t>                    </a:t>
            </a:r>
            <a:r>
              <a:rPr lang="en-US" dirty="0" err="1">
                <a:latin typeface="Courier" pitchFamily="2" charset="0"/>
              </a:rPr>
              <a:t>to_abort</a:t>
            </a:r>
            <a:r>
              <a:rPr lang="en-US" dirty="0" err="1">
                <a:solidFill>
                  <a:srgbClr val="666666"/>
                </a:solidFill>
                <a:latin typeface="Courier" pitchFamily="2" charset="0"/>
              </a:rPr>
              <a:t>.</a:t>
            </a:r>
            <a:r>
              <a:rPr lang="en-US" dirty="0" err="1">
                <a:latin typeface="Courier" pitchFamily="2" charset="0"/>
              </a:rPr>
              <a:t>remove</a:t>
            </a:r>
            <a:r>
              <a:rPr lang="en-US" dirty="0">
                <a:latin typeface="Courier" pitchFamily="2" charset="0"/>
              </a:rPr>
              <a:t>(</a:t>
            </a:r>
            <a:r>
              <a:rPr lang="en-US" dirty="0" err="1">
                <a:latin typeface="Courier" pitchFamily="2" charset="0"/>
              </a:rPr>
              <a:t>tid</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tid</a:t>
            </a:r>
            <a:r>
              <a:rPr lang="en-US" dirty="0">
                <a:latin typeface="Courier" pitchFamily="2" charset="0"/>
              </a:rPr>
              <a:t> </a:t>
            </a:r>
            <a:r>
              <a:rPr lang="en-US" b="1" dirty="0">
                <a:solidFill>
                  <a:srgbClr val="AA22FF"/>
                </a:solidFill>
                <a:latin typeface="Courier" pitchFamily="2" charset="0"/>
              </a:rPr>
              <a:t>in</a:t>
            </a:r>
            <a:r>
              <a:rPr lang="en-US" dirty="0">
                <a:latin typeface="Courier" pitchFamily="2" charset="0"/>
              </a:rPr>
              <a:t> </a:t>
            </a:r>
            <a:r>
              <a:rPr lang="en-US" dirty="0" err="1">
                <a:latin typeface="Courier" pitchFamily="2" charset="0"/>
              </a:rPr>
              <a:t>to_commit</a:t>
            </a:r>
            <a:r>
              <a:rPr lang="en-US" dirty="0">
                <a:latin typeface="Courier" pitchFamily="2" charset="0"/>
              </a:rPr>
              <a:t>:</a:t>
            </a:r>
          </a:p>
          <a:p>
            <a:r>
              <a:rPr lang="en-US" dirty="0">
                <a:latin typeface="Courier" pitchFamily="2" charset="0"/>
              </a:rPr>
              <a:t>                    </a:t>
            </a:r>
            <a:r>
              <a:rPr lang="en-US" dirty="0" err="1">
                <a:latin typeface="Courier" pitchFamily="2" charset="0"/>
              </a:rPr>
              <a:t>to_commit</a:t>
            </a:r>
            <a:r>
              <a:rPr lang="en-US" dirty="0" err="1">
                <a:solidFill>
                  <a:srgbClr val="666666"/>
                </a:solidFill>
                <a:latin typeface="Courier" pitchFamily="2" charset="0"/>
              </a:rPr>
              <a:t>.</a:t>
            </a:r>
            <a:r>
              <a:rPr lang="en-US" dirty="0" err="1">
                <a:latin typeface="Courier" pitchFamily="2" charset="0"/>
              </a:rPr>
              <a:t>remove</a:t>
            </a:r>
            <a:r>
              <a:rPr lang="en-US" dirty="0">
                <a:latin typeface="Courier" pitchFamily="2" charset="0"/>
              </a:rPr>
              <a:t>(</a:t>
            </a:r>
            <a:r>
              <a:rPr lang="en-US" dirty="0" err="1">
                <a:latin typeface="Courier" pitchFamily="2" charset="0"/>
              </a:rPr>
              <a:t>tid</a:t>
            </a:r>
            <a:r>
              <a:rPr lang="en-US" dirty="0">
                <a:latin typeface="Courier" pitchFamily="2" charset="0"/>
              </a:rPr>
              <a:t>)</a:t>
            </a:r>
          </a:p>
          <a:p>
            <a:br>
              <a:rPr lang="en-US" dirty="0">
                <a:latin typeface="Courier" pitchFamily="2" charset="0"/>
              </a:rPr>
            </a:br>
            <a:endParaRPr lang="en-US" dirty="0">
              <a:latin typeface="Courier" pitchFamily="2" charset="0"/>
            </a:endParaRPr>
          </a:p>
          <a:p>
            <a:r>
              <a:rPr lang="en-US" dirty="0">
                <a:latin typeface="Courier" pitchFamily="2" charset="0"/>
              </a:rPr>
              <a:t>       </a:t>
            </a:r>
            <a:endParaRPr lang="en-US" dirty="0">
              <a:effectLst/>
              <a:latin typeface="Courier" pitchFamily="2" charset="0"/>
            </a:endParaRPr>
          </a:p>
        </p:txBody>
      </p:sp>
      <p:sp>
        <p:nvSpPr>
          <p:cNvPr id="17" name="Rectangle 16">
            <a:extLst>
              <a:ext uri="{FF2B5EF4-FFF2-40B4-BE49-F238E27FC236}">
                <a16:creationId xmlns:a16="http://schemas.microsoft.com/office/drawing/2014/main" id="{AFB70EBD-2765-784B-A8E5-759BC90C5BAB}"/>
              </a:ext>
            </a:extLst>
          </p:cNvPr>
          <p:cNvSpPr/>
          <p:nvPr/>
        </p:nvSpPr>
        <p:spPr>
          <a:xfrm>
            <a:off x="5501090" y="762578"/>
            <a:ext cx="9345976" cy="3970318"/>
          </a:xfrm>
          <a:prstGeom prst="rect">
            <a:avLst/>
          </a:prstGeom>
        </p:spPr>
        <p:txBody>
          <a:bodyPr wrap="square">
            <a:spAutoFit/>
          </a:bodyPr>
          <a:lstStyle/>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solidFill>
                  <a:srgbClr val="008000"/>
                </a:solidFill>
                <a:latin typeface="Courier" pitchFamily="2" charset="0"/>
              </a:rPr>
              <a:t>len</a:t>
            </a:r>
            <a:r>
              <a:rPr lang="en-US" dirty="0">
                <a:latin typeface="Courier" pitchFamily="2" charset="0"/>
              </a:rPr>
              <a:t>(</a:t>
            </a:r>
            <a:r>
              <a:rPr lang="en-US" dirty="0" err="1">
                <a:latin typeface="Courier" pitchFamily="2" charset="0"/>
              </a:rPr>
              <a:t>to_abort</a:t>
            </a:r>
            <a:r>
              <a:rPr lang="en-US" dirty="0">
                <a:latin typeface="Courier" pitchFamily="2" charset="0"/>
              </a:rPr>
              <a:t>) </a:t>
            </a:r>
            <a:r>
              <a:rPr lang="en-US" dirty="0">
                <a:solidFill>
                  <a:srgbClr val="666666"/>
                </a:solidFill>
                <a:latin typeface="Courier" pitchFamily="2" charset="0"/>
              </a:rPr>
              <a:t>&gt;</a:t>
            </a:r>
            <a:r>
              <a:rPr lang="en-US" dirty="0">
                <a:latin typeface="Courier" pitchFamily="2" charset="0"/>
              </a:rPr>
              <a:t> </a:t>
            </a:r>
            <a:r>
              <a:rPr lang="en-US" dirty="0">
                <a:solidFill>
                  <a:srgbClr val="666666"/>
                </a:solidFill>
                <a:latin typeface="Courier" pitchFamily="2" charset="0"/>
              </a:rPr>
              <a:t>0</a:t>
            </a:r>
            <a:r>
              <a:rPr lang="en-US" dirty="0">
                <a:latin typeface="Courier" pitchFamily="2" charset="0"/>
              </a:rPr>
              <a:t> </a:t>
            </a:r>
            <a:r>
              <a:rPr lang="en-US" b="1" dirty="0">
                <a:solidFill>
                  <a:srgbClr val="AA22FF"/>
                </a:solidFill>
                <a:latin typeface="Courier" pitchFamily="2" charset="0"/>
              </a:rPr>
              <a:t>or</a:t>
            </a:r>
            <a:r>
              <a:rPr lang="en-US" dirty="0">
                <a:latin typeface="Courier" pitchFamily="2" charset="0"/>
              </a:rPr>
              <a:t> </a:t>
            </a:r>
          </a:p>
          <a:p>
            <a:r>
              <a:rPr lang="en-US" dirty="0">
                <a:solidFill>
                  <a:srgbClr val="008000"/>
                </a:solidFill>
                <a:latin typeface="Courier" pitchFamily="2" charset="0"/>
              </a:rPr>
              <a:t>            </a:t>
            </a:r>
            <a:r>
              <a:rPr lang="en-US" dirty="0" err="1">
                <a:solidFill>
                  <a:srgbClr val="008000"/>
                </a:solidFill>
                <a:latin typeface="Courier" pitchFamily="2" charset="0"/>
              </a:rPr>
              <a:t>len</a:t>
            </a:r>
            <a:r>
              <a:rPr lang="en-US" dirty="0">
                <a:latin typeface="Courier" pitchFamily="2" charset="0"/>
              </a:rPr>
              <a:t>(</a:t>
            </a:r>
            <a:r>
              <a:rPr lang="en-US" dirty="0" err="1">
                <a:latin typeface="Courier" pitchFamily="2" charset="0"/>
              </a:rPr>
              <a:t>to_commit</a:t>
            </a:r>
            <a:r>
              <a:rPr lang="en-US" dirty="0">
                <a:latin typeface="Courier" pitchFamily="2" charset="0"/>
              </a:rPr>
              <a:t>) </a:t>
            </a:r>
            <a:r>
              <a:rPr lang="en-US" dirty="0">
                <a:solidFill>
                  <a:srgbClr val="666666"/>
                </a:solidFill>
                <a:latin typeface="Courier" pitchFamily="2" charset="0"/>
              </a:rPr>
              <a:t>&gt;</a:t>
            </a:r>
            <a:r>
              <a:rPr lang="en-US" dirty="0">
                <a:latin typeface="Courier" pitchFamily="2" charset="0"/>
              </a:rPr>
              <a:t> </a:t>
            </a:r>
            <a:r>
              <a:rPr lang="en-US" dirty="0">
                <a:solidFill>
                  <a:srgbClr val="666666"/>
                </a:solidFill>
                <a:latin typeface="Courier" pitchFamily="2" charset="0"/>
              </a:rPr>
              <a:t>0</a:t>
            </a:r>
            <a:r>
              <a:rPr lang="en-US" dirty="0">
                <a:latin typeface="Courier" pitchFamily="2" charset="0"/>
              </a:rPr>
              <a:t>):</a:t>
            </a:r>
          </a:p>
          <a:p>
            <a:r>
              <a:rPr lang="en-US" dirty="0">
                <a:latin typeface="Courier" pitchFamily="2" charset="0"/>
              </a:rPr>
              <a:t>            workers </a:t>
            </a:r>
            <a:r>
              <a:rPr lang="en-US" dirty="0">
                <a:solidFill>
                  <a:srgbClr val="666666"/>
                </a:solidFill>
                <a:latin typeface="Courier" pitchFamily="2" charset="0"/>
              </a:rPr>
              <a:t>=</a:t>
            </a:r>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get_workers</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a:t>
            </a:r>
            <a:r>
              <a:rPr lang="en-US" dirty="0" err="1">
                <a:latin typeface="Courier" pitchFamily="2" charset="0"/>
              </a:rPr>
              <a:t>txn</a:t>
            </a:r>
            <a:r>
              <a:rPr lang="en-US" dirty="0">
                <a:latin typeface="Courier" pitchFamily="2" charset="0"/>
              </a:rPr>
              <a:t> </a:t>
            </a:r>
            <a:r>
              <a:rPr lang="en-US" b="1" dirty="0">
                <a:solidFill>
                  <a:srgbClr val="AA22FF"/>
                </a:solidFill>
                <a:latin typeface="Courier" pitchFamily="2" charset="0"/>
              </a:rPr>
              <a:t>in</a:t>
            </a:r>
            <a:r>
              <a:rPr lang="en-US" dirty="0">
                <a:latin typeface="Courier" pitchFamily="2" charset="0"/>
              </a:rPr>
              <a:t> </a:t>
            </a:r>
            <a:r>
              <a:rPr lang="en-US" dirty="0" err="1">
                <a:latin typeface="Courier" pitchFamily="2" charset="0"/>
              </a:rPr>
              <a:t>to_abort</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worker </a:t>
            </a:r>
            <a:r>
              <a:rPr lang="en-US" b="1" dirty="0">
                <a:solidFill>
                  <a:srgbClr val="AA22FF"/>
                </a:solidFill>
                <a:latin typeface="Courier" pitchFamily="2" charset="0"/>
              </a:rPr>
              <a:t>in</a:t>
            </a:r>
            <a:r>
              <a:rPr lang="en-US" dirty="0">
                <a:latin typeface="Courier" pitchFamily="2" charset="0"/>
              </a:rPr>
              <a:t> workers:</a:t>
            </a:r>
          </a:p>
          <a:p>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abort</a:t>
            </a:r>
            <a:r>
              <a:rPr lang="en-US" dirty="0">
                <a:latin typeface="Courier" pitchFamily="2" charset="0"/>
              </a:rPr>
              <a:t>(</a:t>
            </a:r>
            <a:r>
              <a:rPr lang="en-US" dirty="0" err="1">
                <a:latin typeface="Courier" pitchFamily="2" charset="0"/>
              </a:rPr>
              <a:t>worker,txn</a:t>
            </a:r>
            <a:r>
              <a:rPr lang="en-US" dirty="0">
                <a:latin typeface="Courier" pitchFamily="2" charset="0"/>
              </a:rPr>
              <a:t>)</a:t>
            </a:r>
          </a:p>
          <a:p>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log</a:t>
            </a:r>
            <a:r>
              <a:rPr lang="en-US" dirty="0">
                <a:latin typeface="Courier" pitchFamily="2" charset="0"/>
              </a:rPr>
              <a:t>(</a:t>
            </a:r>
            <a:r>
              <a:rPr lang="en-US" dirty="0" err="1">
                <a:latin typeface="Courier" pitchFamily="2" charset="0"/>
              </a:rPr>
              <a:t>txn</a:t>
            </a:r>
            <a:r>
              <a:rPr lang="en-US" dirty="0">
                <a:latin typeface="Courier" pitchFamily="2" charset="0"/>
              </a:rPr>
              <a:t>,</a:t>
            </a:r>
            <a:r>
              <a:rPr lang="en-US" dirty="0">
                <a:solidFill>
                  <a:srgbClr val="BA2121"/>
                </a:solidFill>
                <a:latin typeface="Courier" pitchFamily="2" charset="0"/>
              </a:rPr>
              <a:t>'DONE'</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a:t>
            </a:r>
            <a:r>
              <a:rPr lang="en-US" dirty="0" err="1">
                <a:latin typeface="Courier" pitchFamily="2" charset="0"/>
              </a:rPr>
              <a:t>txn</a:t>
            </a:r>
            <a:r>
              <a:rPr lang="en-US" dirty="0">
                <a:latin typeface="Courier" pitchFamily="2" charset="0"/>
              </a:rPr>
              <a:t> </a:t>
            </a:r>
            <a:r>
              <a:rPr lang="en-US" b="1" dirty="0">
                <a:solidFill>
                  <a:srgbClr val="AA22FF"/>
                </a:solidFill>
                <a:latin typeface="Courier" pitchFamily="2" charset="0"/>
              </a:rPr>
              <a:t>in</a:t>
            </a:r>
            <a:r>
              <a:rPr lang="en-US" dirty="0">
                <a:latin typeface="Courier" pitchFamily="2" charset="0"/>
              </a:rPr>
              <a:t> </a:t>
            </a:r>
            <a:r>
              <a:rPr lang="en-US" dirty="0" err="1">
                <a:latin typeface="Courier" pitchFamily="2" charset="0"/>
              </a:rPr>
              <a:t>to_commit</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worker </a:t>
            </a:r>
            <a:r>
              <a:rPr lang="en-US" b="1" dirty="0">
                <a:solidFill>
                  <a:srgbClr val="AA22FF"/>
                </a:solidFill>
                <a:latin typeface="Courier" pitchFamily="2" charset="0"/>
              </a:rPr>
              <a:t>in</a:t>
            </a:r>
            <a:r>
              <a:rPr lang="en-US" dirty="0">
                <a:latin typeface="Courier" pitchFamily="2" charset="0"/>
              </a:rPr>
              <a:t> workers:</a:t>
            </a:r>
          </a:p>
          <a:p>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commit</a:t>
            </a:r>
            <a:r>
              <a:rPr lang="en-US" dirty="0">
                <a:latin typeface="Courier" pitchFamily="2" charset="0"/>
              </a:rPr>
              <a:t>(</a:t>
            </a:r>
            <a:r>
              <a:rPr lang="en-US" dirty="0" err="1">
                <a:latin typeface="Courier" pitchFamily="2" charset="0"/>
              </a:rPr>
              <a:t>worker,txn</a:t>
            </a:r>
            <a:r>
              <a:rPr lang="en-US" dirty="0">
                <a:latin typeface="Courier" pitchFamily="2" charset="0"/>
              </a:rPr>
              <a:t>)</a:t>
            </a:r>
          </a:p>
          <a:p>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log</a:t>
            </a:r>
            <a:r>
              <a:rPr lang="en-US" dirty="0">
                <a:latin typeface="Courier" pitchFamily="2" charset="0"/>
              </a:rPr>
              <a:t>(</a:t>
            </a:r>
            <a:r>
              <a:rPr lang="en-US" dirty="0" err="1">
                <a:latin typeface="Courier" pitchFamily="2" charset="0"/>
              </a:rPr>
              <a:t>txn</a:t>
            </a:r>
            <a:r>
              <a:rPr lang="en-US" dirty="0">
                <a:latin typeface="Courier" pitchFamily="2" charset="0"/>
              </a:rPr>
              <a:t>,</a:t>
            </a:r>
            <a:r>
              <a:rPr lang="en-US" dirty="0">
                <a:solidFill>
                  <a:srgbClr val="BA2121"/>
                </a:solidFill>
                <a:latin typeface="Courier" pitchFamily="2" charset="0"/>
              </a:rPr>
              <a:t>'DONE'</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worker </a:t>
            </a:r>
            <a:r>
              <a:rPr lang="en-US" b="1" dirty="0">
                <a:solidFill>
                  <a:srgbClr val="AA22FF"/>
                </a:solidFill>
                <a:latin typeface="Courier" pitchFamily="2" charset="0"/>
              </a:rPr>
              <a:t>in</a:t>
            </a:r>
            <a:r>
              <a:rPr lang="en-US" dirty="0">
                <a:latin typeface="Courier" pitchFamily="2" charset="0"/>
              </a:rPr>
              <a:t> workers:</a:t>
            </a:r>
          </a:p>
          <a:p>
            <a:r>
              <a:rPr lang="en-US" dirty="0">
                <a:latin typeface="Courier" pitchFamily="2" charset="0"/>
              </a:rPr>
              <a:t>                </a:t>
            </a:r>
            <a:r>
              <a:rPr lang="en-US" dirty="0" err="1">
                <a:latin typeface="Courier" pitchFamily="2" charset="0"/>
              </a:rPr>
              <a:t>worker</a:t>
            </a:r>
            <a:r>
              <a:rPr lang="en-US" dirty="0" err="1">
                <a:solidFill>
                  <a:srgbClr val="666666"/>
                </a:solidFill>
                <a:latin typeface="Courier" pitchFamily="2" charset="0"/>
              </a:rPr>
              <a:t>.</a:t>
            </a:r>
            <a:r>
              <a:rPr lang="en-US" dirty="0" err="1">
                <a:latin typeface="Courier" pitchFamily="2" charset="0"/>
              </a:rPr>
              <a:t>close</a:t>
            </a:r>
            <a:r>
              <a:rPr lang="en-US" dirty="0">
                <a:latin typeface="Courier" pitchFamily="2" charset="0"/>
              </a:rPr>
              <a:t>()</a:t>
            </a:r>
          </a:p>
          <a:p>
            <a:r>
              <a:rPr lang="en-US" dirty="0">
                <a:latin typeface="Courier" pitchFamily="2" charset="0"/>
              </a:rPr>
              <a:t>        </a:t>
            </a:r>
            <a:r>
              <a:rPr lang="en-US" dirty="0" err="1">
                <a:solidFill>
                  <a:srgbClr val="008000"/>
                </a:solidFill>
                <a:latin typeface="Courier" pitchFamily="2" charset="0"/>
              </a:rPr>
              <a:t>self</a:t>
            </a:r>
            <a:r>
              <a:rPr lang="en-US" dirty="0" err="1">
                <a:solidFill>
                  <a:srgbClr val="666666"/>
                </a:solidFill>
                <a:latin typeface="Courier" pitchFamily="2" charset="0"/>
              </a:rPr>
              <a:t>.</a:t>
            </a:r>
            <a:r>
              <a:rPr lang="en-US" dirty="0" err="1">
                <a:latin typeface="Courier" pitchFamily="2" charset="0"/>
              </a:rPr>
              <a:t>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err="1">
                <a:latin typeface="Courier" pitchFamily="2" charset="0"/>
              </a:rPr>
              <a:t>max_tid</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1</a:t>
            </a:r>
            <a:endParaRPr lang="en-US" dirty="0">
              <a:effectLst/>
              <a:latin typeface="Courier" pitchFamily="2" charset="0"/>
            </a:endParaRPr>
          </a:p>
        </p:txBody>
      </p:sp>
      <p:grpSp>
        <p:nvGrpSpPr>
          <p:cNvPr id="31" name="Group 30">
            <a:extLst>
              <a:ext uri="{FF2B5EF4-FFF2-40B4-BE49-F238E27FC236}">
                <a16:creationId xmlns:a16="http://schemas.microsoft.com/office/drawing/2014/main" id="{15B2FCD9-A639-AB45-9155-00B8B6FA244D}"/>
              </a:ext>
            </a:extLst>
          </p:cNvPr>
          <p:cNvGrpSpPr/>
          <p:nvPr/>
        </p:nvGrpSpPr>
        <p:grpSpPr>
          <a:xfrm>
            <a:off x="3822852" y="929089"/>
            <a:ext cx="2722088" cy="5559846"/>
            <a:chOff x="3822852" y="929089"/>
            <a:chExt cx="2722088" cy="5559846"/>
          </a:xfrm>
        </p:grpSpPr>
        <p:cxnSp>
          <p:nvCxnSpPr>
            <p:cNvPr id="19" name="Straight Connector 18">
              <a:extLst>
                <a:ext uri="{FF2B5EF4-FFF2-40B4-BE49-F238E27FC236}">
                  <a16:creationId xmlns:a16="http://schemas.microsoft.com/office/drawing/2014/main" id="{A50D09A4-81A0-9F4F-AB37-5F3B2BF5D103}"/>
                </a:ext>
              </a:extLst>
            </p:cNvPr>
            <p:cNvCxnSpPr/>
            <p:nvPr/>
          </p:nvCxnSpPr>
          <p:spPr>
            <a:xfrm>
              <a:off x="3822852" y="5728771"/>
              <a:ext cx="0" cy="76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92AAAE-6CE0-2D4E-A254-8A4FCDBE280D}"/>
                </a:ext>
              </a:extLst>
            </p:cNvPr>
            <p:cNvCxnSpPr>
              <a:cxnSpLocks/>
            </p:cNvCxnSpPr>
            <p:nvPr/>
          </p:nvCxnSpPr>
          <p:spPr>
            <a:xfrm>
              <a:off x="3822852" y="6488935"/>
              <a:ext cx="23686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88E731-6FD0-D84D-8576-ED873B58010F}"/>
                </a:ext>
              </a:extLst>
            </p:cNvPr>
            <p:cNvCxnSpPr>
              <a:cxnSpLocks/>
            </p:cNvCxnSpPr>
            <p:nvPr/>
          </p:nvCxnSpPr>
          <p:spPr>
            <a:xfrm>
              <a:off x="6191480" y="929089"/>
              <a:ext cx="0" cy="55598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F07E61-982E-F14D-8107-FF3BF1718055}"/>
                </a:ext>
              </a:extLst>
            </p:cNvPr>
            <p:cNvCxnSpPr>
              <a:cxnSpLocks/>
            </p:cNvCxnSpPr>
            <p:nvPr/>
          </p:nvCxnSpPr>
          <p:spPr>
            <a:xfrm>
              <a:off x="6191480" y="929089"/>
              <a:ext cx="35346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0ACC49B-2486-54B9-D51C-DE76FCD98D12}"/>
              </a:ext>
            </a:extLst>
          </p:cNvPr>
          <p:cNvSpPr txBox="1"/>
          <p:nvPr/>
        </p:nvSpPr>
        <p:spPr>
          <a:xfrm>
            <a:off x="6689584" y="5267106"/>
            <a:ext cx="3600170" cy="923330"/>
          </a:xfrm>
          <a:prstGeom prst="rect">
            <a:avLst/>
          </a:prstGeom>
          <a:noFill/>
        </p:spPr>
        <p:txBody>
          <a:bodyPr wrap="square" rtlCol="0">
            <a:spAutoFit/>
          </a:bodyPr>
          <a:lstStyle/>
          <a:p>
            <a:r>
              <a:rPr lang="en-US" i="1" dirty="0">
                <a:solidFill>
                  <a:schemeClr val="accent1">
                    <a:lumMod val="75000"/>
                  </a:schemeClr>
                </a:solidFill>
              </a:rPr>
              <a:t>Workers don’t send messages or run recovery process;  coordinator does all recovery </a:t>
            </a:r>
          </a:p>
        </p:txBody>
      </p:sp>
    </p:spTree>
    <p:extLst>
      <p:ext uri="{BB962C8B-B14F-4D97-AF65-F5344CB8AC3E}">
        <p14:creationId xmlns:p14="http://schemas.microsoft.com/office/powerpoint/2010/main" val="39312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EBCD-4BA7-0243-BB4E-0E1C320B2420}"/>
              </a:ext>
            </a:extLst>
          </p:cNvPr>
          <p:cNvSpPr>
            <a:spLocks noGrp="1"/>
          </p:cNvSpPr>
          <p:nvPr>
            <p:ph type="title"/>
          </p:nvPr>
        </p:nvSpPr>
        <p:spPr/>
        <p:txBody>
          <a:bodyPr/>
          <a:lstStyle/>
          <a:p>
            <a:r>
              <a:rPr lang="en-US" dirty="0"/>
              <a:t>Read-only Workers</a:t>
            </a:r>
          </a:p>
        </p:txBody>
      </p:sp>
      <p:sp>
        <p:nvSpPr>
          <p:cNvPr id="3" name="Content Placeholder 2">
            <a:extLst>
              <a:ext uri="{FF2B5EF4-FFF2-40B4-BE49-F238E27FC236}">
                <a16:creationId xmlns:a16="http://schemas.microsoft.com/office/drawing/2014/main" id="{CED6D0CA-6803-FA43-A0CE-170B5DBF4EBF}"/>
              </a:ext>
            </a:extLst>
          </p:cNvPr>
          <p:cNvSpPr>
            <a:spLocks noGrp="1"/>
          </p:cNvSpPr>
          <p:nvPr>
            <p:ph idx="1"/>
          </p:nvPr>
        </p:nvSpPr>
        <p:spPr>
          <a:xfrm>
            <a:off x="838199" y="1825625"/>
            <a:ext cx="11035553" cy="4351338"/>
          </a:xfrm>
        </p:spPr>
        <p:txBody>
          <a:bodyPr>
            <a:normAutofit/>
          </a:bodyPr>
          <a:lstStyle/>
          <a:p>
            <a:r>
              <a:rPr lang="en-US" dirty="0"/>
              <a:t>If a worker is read-only (RO), it can send a "READ VOTE" </a:t>
            </a:r>
          </a:p>
          <a:p>
            <a:pPr lvl="1"/>
            <a:r>
              <a:rPr lang="en-US" dirty="0"/>
              <a:t>Doesn't need to write any log records</a:t>
            </a:r>
          </a:p>
          <a:p>
            <a:pPr lvl="1"/>
            <a:r>
              <a:rPr lang="en-US" dirty="0"/>
              <a:t>Can forget the  transaction after it votes</a:t>
            </a:r>
          </a:p>
          <a:p>
            <a:endParaRPr lang="en-US" dirty="0"/>
          </a:p>
          <a:p>
            <a:r>
              <a:rPr lang="en-US" dirty="0"/>
              <a:t> Coord doesn't need to send ABORT/COMMIT to RO workers</a:t>
            </a:r>
          </a:p>
          <a:p>
            <a:endParaRPr lang="en-US" dirty="0"/>
          </a:p>
          <a:p>
            <a:r>
              <a:rPr lang="en-US" dirty="0"/>
              <a:t>If all workers are RO, no ABORT/COMMIT messages needed</a:t>
            </a:r>
          </a:p>
          <a:p>
            <a:endParaRPr lang="en-US" dirty="0"/>
          </a:p>
        </p:txBody>
      </p:sp>
    </p:spTree>
    <p:extLst>
      <p:ext uri="{BB962C8B-B14F-4D97-AF65-F5344CB8AC3E}">
        <p14:creationId xmlns:p14="http://schemas.microsoft.com/office/powerpoint/2010/main" val="2665497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A5C1-2743-404B-B597-62533C6A1CD4}"/>
              </a:ext>
            </a:extLst>
          </p:cNvPr>
          <p:cNvSpPr>
            <a:spLocks noGrp="1"/>
          </p:cNvSpPr>
          <p:nvPr>
            <p:ph type="title"/>
          </p:nvPr>
        </p:nvSpPr>
        <p:spPr/>
        <p:txBody>
          <a:bodyPr/>
          <a:lstStyle/>
          <a:p>
            <a:r>
              <a:rPr lang="en-US" dirty="0"/>
              <a:t>Two Variants</a:t>
            </a:r>
          </a:p>
        </p:txBody>
      </p:sp>
      <p:sp>
        <p:nvSpPr>
          <p:cNvPr id="3" name="Content Placeholder 2">
            <a:extLst>
              <a:ext uri="{FF2B5EF4-FFF2-40B4-BE49-F238E27FC236}">
                <a16:creationId xmlns:a16="http://schemas.microsoft.com/office/drawing/2014/main" id="{772EBA6E-CA20-3B4D-AF72-E16FAA9415F7}"/>
              </a:ext>
            </a:extLst>
          </p:cNvPr>
          <p:cNvSpPr>
            <a:spLocks noGrp="1"/>
          </p:cNvSpPr>
          <p:nvPr>
            <p:ph idx="1"/>
          </p:nvPr>
        </p:nvSpPr>
        <p:spPr/>
        <p:txBody>
          <a:bodyPr/>
          <a:lstStyle/>
          <a:p>
            <a:r>
              <a:rPr lang="en-US" b="1" dirty="0"/>
              <a:t>Presumed Abort </a:t>
            </a:r>
            <a:r>
              <a:rPr lang="en-US" dirty="0"/>
              <a:t>and </a:t>
            </a:r>
            <a:r>
              <a:rPr lang="en-US" b="1" dirty="0"/>
              <a:t>Presumed Commit</a:t>
            </a:r>
          </a:p>
          <a:p>
            <a:r>
              <a:rPr lang="en-US" dirty="0"/>
              <a:t>Avoid some logging when transactions abort / commit</a:t>
            </a:r>
          </a:p>
          <a:p>
            <a:endParaRPr lang="en-US" dirty="0"/>
          </a:p>
        </p:txBody>
      </p:sp>
    </p:spTree>
    <p:extLst>
      <p:ext uri="{BB962C8B-B14F-4D97-AF65-F5344CB8AC3E}">
        <p14:creationId xmlns:p14="http://schemas.microsoft.com/office/powerpoint/2010/main" val="133528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E439-FDC8-674A-A6F7-33C8256C1B42}"/>
              </a:ext>
            </a:extLst>
          </p:cNvPr>
          <p:cNvSpPr>
            <a:spLocks noGrp="1"/>
          </p:cNvSpPr>
          <p:nvPr>
            <p:ph type="title"/>
          </p:nvPr>
        </p:nvSpPr>
        <p:spPr/>
        <p:txBody>
          <a:bodyPr/>
          <a:lstStyle/>
          <a:p>
            <a:r>
              <a:rPr lang="en-US" dirty="0"/>
              <a:t>Presumed Abort</a:t>
            </a:r>
          </a:p>
        </p:txBody>
      </p:sp>
      <p:sp>
        <p:nvSpPr>
          <p:cNvPr id="3" name="Content Placeholder 2">
            <a:extLst>
              <a:ext uri="{FF2B5EF4-FFF2-40B4-BE49-F238E27FC236}">
                <a16:creationId xmlns:a16="http://schemas.microsoft.com/office/drawing/2014/main" id="{A8A928A0-5AD0-314B-88A0-0C07D12A77C7}"/>
              </a:ext>
            </a:extLst>
          </p:cNvPr>
          <p:cNvSpPr>
            <a:spLocks noGrp="1"/>
          </p:cNvSpPr>
          <p:nvPr>
            <p:ph idx="1"/>
          </p:nvPr>
        </p:nvSpPr>
        <p:spPr/>
        <p:txBody>
          <a:bodyPr/>
          <a:lstStyle/>
          <a:p>
            <a:r>
              <a:rPr lang="en-US" dirty="0"/>
              <a:t>Notice that in the existing protocol, if a recovery process contacts coordinator, and coordinator has no info about transactions, it replies “abort”</a:t>
            </a:r>
          </a:p>
          <a:p>
            <a:pPr lvl="1"/>
            <a:r>
              <a:rPr lang="en-US" dirty="0"/>
              <a:t>In our recover() method, if </a:t>
            </a:r>
            <a:r>
              <a:rPr lang="en-US" dirty="0" err="1"/>
              <a:t>coord</a:t>
            </a:r>
            <a:r>
              <a:rPr lang="en-US" dirty="0"/>
              <a:t> finds no COMMIT/ABORT record, it aborts </a:t>
            </a:r>
          </a:p>
          <a:p>
            <a:endParaRPr lang="en-US" dirty="0"/>
          </a:p>
          <a:p>
            <a:r>
              <a:rPr lang="en-US" dirty="0"/>
              <a:t>Implies we do not need to force writes for aborting transactions</a:t>
            </a:r>
          </a:p>
          <a:p>
            <a:endParaRPr lang="en-US" dirty="0"/>
          </a:p>
          <a:p>
            <a:r>
              <a:rPr lang="en-US" dirty="0"/>
              <a:t>Committing transactions are unchanged</a:t>
            </a:r>
          </a:p>
        </p:txBody>
      </p:sp>
    </p:spTree>
    <p:extLst>
      <p:ext uri="{BB962C8B-B14F-4D97-AF65-F5344CB8AC3E}">
        <p14:creationId xmlns:p14="http://schemas.microsoft.com/office/powerpoint/2010/main" val="3580460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214812"/>
            <a:ext cx="10515600" cy="1325563"/>
          </a:xfrm>
        </p:spPr>
        <p:txBody>
          <a:bodyPr/>
          <a:lstStyle/>
          <a:p>
            <a:r>
              <a:rPr lang="en-US" b="1" i="1" dirty="0"/>
              <a:t>Presumed Abort – if transaction aborts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242160"/>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2870549"/>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045914"/>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sp>
        <p:nvSpPr>
          <p:cNvPr id="17" name="TextBox 16"/>
          <p:cNvSpPr txBox="1"/>
          <p:nvPr/>
        </p:nvSpPr>
        <p:spPr>
          <a:xfrm>
            <a:off x="1081414" y="3736932"/>
            <a:ext cx="2517731" cy="1200329"/>
          </a:xfrm>
          <a:prstGeom prst="rect">
            <a:avLst/>
          </a:prstGeom>
          <a:noFill/>
        </p:spPr>
        <p:txBody>
          <a:bodyPr wrap="square" rtlCol="0">
            <a:spAutoFit/>
          </a:bodyPr>
          <a:lstStyle/>
          <a:p>
            <a:r>
              <a:rPr lang="en-US" dirty="0"/>
              <a:t>If all yes</a:t>
            </a:r>
          </a:p>
          <a:p>
            <a:r>
              <a:rPr lang="en-US" dirty="0"/>
              <a:t>	FW(COMMIT)</a:t>
            </a:r>
          </a:p>
          <a:p>
            <a:r>
              <a:rPr lang="en-US" dirty="0"/>
              <a:t>Else</a:t>
            </a:r>
          </a:p>
          <a:p>
            <a:r>
              <a:rPr lang="en-US" dirty="0"/>
              <a:t>	FW(ABORT)</a:t>
            </a:r>
          </a:p>
        </p:txBody>
      </p:sp>
      <p:grpSp>
        <p:nvGrpSpPr>
          <p:cNvPr id="33" name="Group 32"/>
          <p:cNvGrpSpPr/>
          <p:nvPr/>
        </p:nvGrpSpPr>
        <p:grpSpPr>
          <a:xfrm>
            <a:off x="2407085" y="4789119"/>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8209" y="4789119"/>
              <a:ext cx="2288088" cy="369332"/>
            </a:xfrm>
            <a:prstGeom prst="rect">
              <a:avLst/>
            </a:prstGeom>
            <a:noFill/>
          </p:spPr>
          <p:txBody>
            <a:bodyPr wrap="square" rtlCol="0">
              <a:spAutoFit/>
            </a:bodyPr>
            <a:lstStyle/>
            <a:p>
              <a:r>
                <a:rPr lang="en-US" dirty="0"/>
                <a:t>COMMIT/ABORT(T)</a:t>
              </a:r>
            </a:p>
          </p:txBody>
        </p:sp>
      </p:grpSp>
      <p:sp>
        <p:nvSpPr>
          <p:cNvPr id="23" name="TextBox 22"/>
          <p:cNvSpPr txBox="1"/>
          <p:nvPr/>
        </p:nvSpPr>
        <p:spPr>
          <a:xfrm>
            <a:off x="8033359" y="5189951"/>
            <a:ext cx="2517731" cy="369332"/>
          </a:xfrm>
          <a:prstGeom prst="rect">
            <a:avLst/>
          </a:prstGeom>
          <a:noFill/>
        </p:spPr>
        <p:txBody>
          <a:bodyPr wrap="square" rtlCol="0">
            <a:spAutoFit/>
          </a:bodyPr>
          <a:lstStyle/>
          <a:p>
            <a:r>
              <a:rPr lang="en-US" dirty="0"/>
              <a:t>FW(COMMIT/ABORT</a:t>
            </a:r>
            <a:r>
              <a:rPr lang="is-IS" dirty="0"/>
              <a:t>)</a:t>
            </a:r>
            <a:endParaRPr lang="en-US" dirty="0"/>
          </a:p>
        </p:txBody>
      </p:sp>
      <p:sp>
        <p:nvSpPr>
          <p:cNvPr id="25" name="TextBox 24"/>
          <p:cNvSpPr txBox="1"/>
          <p:nvPr/>
        </p:nvSpPr>
        <p:spPr>
          <a:xfrm>
            <a:off x="1647172" y="6056334"/>
            <a:ext cx="2517731" cy="646331"/>
          </a:xfrm>
          <a:prstGeom prst="rect">
            <a:avLst/>
          </a:prstGeom>
          <a:noFill/>
        </p:spPr>
        <p:txBody>
          <a:bodyPr wrap="square" rtlCol="0">
            <a:spAutoFit/>
          </a:bodyPr>
          <a:lstStyle/>
          <a:p>
            <a:r>
              <a:rPr lang="en-US" dirty="0"/>
              <a:t>W(DONE), once all W’s ACK</a:t>
            </a:r>
          </a:p>
        </p:txBody>
      </p:sp>
      <p:grpSp>
        <p:nvGrpSpPr>
          <p:cNvPr id="34" name="Group 33"/>
          <p:cNvGrpSpPr/>
          <p:nvPr/>
        </p:nvGrpSpPr>
        <p:grpSpPr>
          <a:xfrm>
            <a:off x="2407085" y="5417508"/>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Tree>
    <p:extLst>
      <p:ext uri="{BB962C8B-B14F-4D97-AF65-F5344CB8AC3E}">
        <p14:creationId xmlns:p14="http://schemas.microsoft.com/office/powerpoint/2010/main" val="1323415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214812"/>
            <a:ext cx="10515600" cy="1325563"/>
          </a:xfrm>
        </p:spPr>
        <p:txBody>
          <a:bodyPr/>
          <a:lstStyle/>
          <a:p>
            <a:r>
              <a:rPr lang="en-US" b="1" i="1" dirty="0"/>
              <a:t>Presumed Abort – if transaction aborts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242160"/>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2870549"/>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045914"/>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sp>
        <p:nvSpPr>
          <p:cNvPr id="17" name="TextBox 16"/>
          <p:cNvSpPr txBox="1"/>
          <p:nvPr/>
        </p:nvSpPr>
        <p:spPr>
          <a:xfrm>
            <a:off x="1081414" y="3736932"/>
            <a:ext cx="4154465" cy="1200329"/>
          </a:xfrm>
          <a:prstGeom prst="rect">
            <a:avLst/>
          </a:prstGeom>
          <a:noFill/>
        </p:spPr>
        <p:txBody>
          <a:bodyPr wrap="square" rtlCol="0">
            <a:spAutoFit/>
          </a:bodyPr>
          <a:lstStyle/>
          <a:p>
            <a:r>
              <a:rPr lang="en-US" dirty="0"/>
              <a:t>If all yes</a:t>
            </a:r>
          </a:p>
          <a:p>
            <a:r>
              <a:rPr lang="en-US" dirty="0"/>
              <a:t>	FW(COMMIT)</a:t>
            </a:r>
          </a:p>
          <a:p>
            <a:r>
              <a:rPr lang="en-US" dirty="0"/>
              <a:t>Else</a:t>
            </a:r>
          </a:p>
          <a:p>
            <a:r>
              <a:rPr lang="en-US" dirty="0"/>
              <a:t>	</a:t>
            </a:r>
            <a:r>
              <a:rPr lang="en-US" strike="sngStrike" dirty="0"/>
              <a:t>FW(ABORT</a:t>
            </a:r>
            <a:r>
              <a:rPr lang="en-US" dirty="0"/>
              <a:t>) W(ABORT)</a:t>
            </a:r>
          </a:p>
        </p:txBody>
      </p:sp>
      <p:grpSp>
        <p:nvGrpSpPr>
          <p:cNvPr id="33" name="Group 32"/>
          <p:cNvGrpSpPr/>
          <p:nvPr/>
        </p:nvGrpSpPr>
        <p:grpSpPr>
          <a:xfrm>
            <a:off x="2407085" y="4789119"/>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61776" y="4789119"/>
              <a:ext cx="2288088" cy="369332"/>
            </a:xfrm>
            <a:prstGeom prst="rect">
              <a:avLst/>
            </a:prstGeom>
            <a:noFill/>
          </p:spPr>
          <p:txBody>
            <a:bodyPr wrap="square" rtlCol="0">
              <a:spAutoFit/>
            </a:bodyPr>
            <a:lstStyle/>
            <a:p>
              <a:r>
                <a:rPr lang="en-US" dirty="0"/>
                <a:t>COMMIT/ABORT(T)</a:t>
              </a:r>
            </a:p>
          </p:txBody>
        </p:sp>
      </p:grpSp>
      <p:sp>
        <p:nvSpPr>
          <p:cNvPr id="23" name="TextBox 22"/>
          <p:cNvSpPr txBox="1"/>
          <p:nvPr/>
        </p:nvSpPr>
        <p:spPr>
          <a:xfrm>
            <a:off x="8033359" y="5189951"/>
            <a:ext cx="2517731" cy="369332"/>
          </a:xfrm>
          <a:prstGeom prst="rect">
            <a:avLst/>
          </a:prstGeom>
          <a:noFill/>
        </p:spPr>
        <p:txBody>
          <a:bodyPr wrap="square" rtlCol="0">
            <a:spAutoFit/>
          </a:bodyPr>
          <a:lstStyle/>
          <a:p>
            <a:r>
              <a:rPr lang="en-US" dirty="0"/>
              <a:t>FW(COMMIT/ABORT</a:t>
            </a:r>
            <a:r>
              <a:rPr lang="is-IS" dirty="0"/>
              <a:t>)</a:t>
            </a:r>
            <a:endParaRPr lang="en-US" dirty="0"/>
          </a:p>
        </p:txBody>
      </p:sp>
      <p:sp>
        <p:nvSpPr>
          <p:cNvPr id="25" name="TextBox 24"/>
          <p:cNvSpPr txBox="1"/>
          <p:nvPr/>
        </p:nvSpPr>
        <p:spPr>
          <a:xfrm>
            <a:off x="1647172" y="6056334"/>
            <a:ext cx="2517731" cy="646331"/>
          </a:xfrm>
          <a:prstGeom prst="rect">
            <a:avLst/>
          </a:prstGeom>
          <a:noFill/>
        </p:spPr>
        <p:txBody>
          <a:bodyPr wrap="square" rtlCol="0">
            <a:spAutoFit/>
          </a:bodyPr>
          <a:lstStyle/>
          <a:p>
            <a:r>
              <a:rPr lang="en-US" dirty="0"/>
              <a:t>W(DONE), once all S’s ACK</a:t>
            </a:r>
          </a:p>
        </p:txBody>
      </p:sp>
      <p:grpSp>
        <p:nvGrpSpPr>
          <p:cNvPr id="34" name="Group 33"/>
          <p:cNvGrpSpPr/>
          <p:nvPr/>
        </p:nvGrpSpPr>
        <p:grpSpPr>
          <a:xfrm>
            <a:off x="2407085" y="5417508"/>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Tree>
    <p:extLst>
      <p:ext uri="{BB962C8B-B14F-4D97-AF65-F5344CB8AC3E}">
        <p14:creationId xmlns:p14="http://schemas.microsoft.com/office/powerpoint/2010/main" val="24748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214812"/>
            <a:ext cx="10515600" cy="1325563"/>
          </a:xfrm>
        </p:spPr>
        <p:txBody>
          <a:bodyPr/>
          <a:lstStyle/>
          <a:p>
            <a:r>
              <a:rPr lang="en-US" b="1" i="1" dirty="0"/>
              <a:t>Presumed Abort – if transaction aborts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dirty="0"/>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242160"/>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2870549"/>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045914"/>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sp>
        <p:nvSpPr>
          <p:cNvPr id="17" name="TextBox 16"/>
          <p:cNvSpPr txBox="1"/>
          <p:nvPr/>
        </p:nvSpPr>
        <p:spPr>
          <a:xfrm>
            <a:off x="1081414" y="3736932"/>
            <a:ext cx="4154465" cy="1200329"/>
          </a:xfrm>
          <a:prstGeom prst="rect">
            <a:avLst/>
          </a:prstGeom>
          <a:noFill/>
        </p:spPr>
        <p:txBody>
          <a:bodyPr wrap="square" rtlCol="0">
            <a:spAutoFit/>
          </a:bodyPr>
          <a:lstStyle/>
          <a:p>
            <a:r>
              <a:rPr lang="en-US" dirty="0"/>
              <a:t>If all yes</a:t>
            </a:r>
          </a:p>
          <a:p>
            <a:r>
              <a:rPr lang="en-US" dirty="0"/>
              <a:t>	FW(COMMIT)</a:t>
            </a:r>
          </a:p>
          <a:p>
            <a:r>
              <a:rPr lang="en-US" dirty="0"/>
              <a:t>Else</a:t>
            </a:r>
          </a:p>
          <a:p>
            <a:r>
              <a:rPr lang="en-US" dirty="0"/>
              <a:t>	</a:t>
            </a:r>
            <a:r>
              <a:rPr lang="en-US" strike="sngStrike" dirty="0"/>
              <a:t>FW(ABORT</a:t>
            </a:r>
            <a:r>
              <a:rPr lang="en-US" dirty="0"/>
              <a:t>) W(ABORT)</a:t>
            </a:r>
          </a:p>
        </p:txBody>
      </p:sp>
      <p:grpSp>
        <p:nvGrpSpPr>
          <p:cNvPr id="33" name="Group 32"/>
          <p:cNvGrpSpPr/>
          <p:nvPr/>
        </p:nvGrpSpPr>
        <p:grpSpPr>
          <a:xfrm>
            <a:off x="2407085" y="4789119"/>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61776" y="4789119"/>
              <a:ext cx="2288088" cy="369332"/>
            </a:xfrm>
            <a:prstGeom prst="rect">
              <a:avLst/>
            </a:prstGeom>
            <a:noFill/>
          </p:spPr>
          <p:txBody>
            <a:bodyPr wrap="square" rtlCol="0">
              <a:spAutoFit/>
            </a:bodyPr>
            <a:lstStyle/>
            <a:p>
              <a:r>
                <a:rPr lang="en-US" dirty="0"/>
                <a:t>COMMIT/ABORT(T)</a:t>
              </a:r>
            </a:p>
          </p:txBody>
        </p:sp>
      </p:grpSp>
      <p:sp>
        <p:nvSpPr>
          <p:cNvPr id="23" name="TextBox 22"/>
          <p:cNvSpPr txBox="1"/>
          <p:nvPr/>
        </p:nvSpPr>
        <p:spPr>
          <a:xfrm>
            <a:off x="8033359" y="5189951"/>
            <a:ext cx="2517731" cy="646331"/>
          </a:xfrm>
          <a:prstGeom prst="rect">
            <a:avLst/>
          </a:prstGeom>
          <a:noFill/>
        </p:spPr>
        <p:txBody>
          <a:bodyPr wrap="square" rtlCol="0">
            <a:spAutoFit/>
          </a:bodyPr>
          <a:lstStyle/>
          <a:p>
            <a:r>
              <a:rPr lang="en-US" strike="sngStrike" dirty="0"/>
              <a:t>FW(COMMIT/ABORT</a:t>
            </a:r>
            <a:r>
              <a:rPr lang="is-IS" strike="sngStrike" dirty="0"/>
              <a:t>)</a:t>
            </a:r>
          </a:p>
          <a:p>
            <a:r>
              <a:rPr lang="is-IS" dirty="0"/>
              <a:t>W(ABORT)</a:t>
            </a:r>
            <a:endParaRPr lang="en-US" dirty="0"/>
          </a:p>
        </p:txBody>
      </p:sp>
      <p:sp>
        <p:nvSpPr>
          <p:cNvPr id="25" name="TextBox 24"/>
          <p:cNvSpPr txBox="1"/>
          <p:nvPr/>
        </p:nvSpPr>
        <p:spPr>
          <a:xfrm>
            <a:off x="1647172" y="6056334"/>
            <a:ext cx="2517731" cy="646331"/>
          </a:xfrm>
          <a:prstGeom prst="rect">
            <a:avLst/>
          </a:prstGeom>
          <a:noFill/>
        </p:spPr>
        <p:txBody>
          <a:bodyPr wrap="square" rtlCol="0">
            <a:spAutoFit/>
          </a:bodyPr>
          <a:lstStyle/>
          <a:p>
            <a:r>
              <a:rPr lang="en-US" dirty="0"/>
              <a:t>W(DONE), once all S’s ACK</a:t>
            </a:r>
          </a:p>
        </p:txBody>
      </p:sp>
      <p:grpSp>
        <p:nvGrpSpPr>
          <p:cNvPr id="34" name="Group 33"/>
          <p:cNvGrpSpPr/>
          <p:nvPr/>
        </p:nvGrpSpPr>
        <p:grpSpPr>
          <a:xfrm>
            <a:off x="2407085" y="5417508"/>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
        <p:nvSpPr>
          <p:cNvPr id="22" name="TextBox 21"/>
          <p:cNvSpPr txBox="1"/>
          <p:nvPr/>
        </p:nvSpPr>
        <p:spPr>
          <a:xfrm>
            <a:off x="4411249" y="6128051"/>
            <a:ext cx="2517731" cy="369332"/>
          </a:xfrm>
          <a:prstGeom prst="rect">
            <a:avLst/>
          </a:prstGeom>
          <a:noFill/>
        </p:spPr>
        <p:txBody>
          <a:bodyPr wrap="square" rtlCol="0">
            <a:spAutoFit/>
          </a:bodyPr>
          <a:lstStyle/>
          <a:p>
            <a:r>
              <a:rPr lang="en-US"/>
              <a:t>Only in case of abort</a:t>
            </a:r>
            <a:endParaRPr lang="en-US" dirty="0"/>
          </a:p>
        </p:txBody>
      </p:sp>
    </p:spTree>
    <p:extLst>
      <p:ext uri="{BB962C8B-B14F-4D97-AF65-F5344CB8AC3E}">
        <p14:creationId xmlns:p14="http://schemas.microsoft.com/office/powerpoint/2010/main" val="9251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34"/>
                                        </p:tgtEl>
                                        <p:attrNameLst>
                                          <p:attrName>ppt_w</p:attrName>
                                        </p:attrNameLst>
                                      </p:cBhvr>
                                      <p:tavLst>
                                        <p:tav tm="0">
                                          <p:val>
                                            <p:strVal val="ppt_w"/>
                                          </p:val>
                                        </p:tav>
                                        <p:tav tm="100000">
                                          <p:val>
                                            <p:strVal val="ppt_w*0.70"/>
                                          </p:val>
                                        </p:tav>
                                      </p:tavLst>
                                    </p:anim>
                                    <p:anim calcmode="lin" valueType="num">
                                      <p:cBhvr>
                                        <p:cTn id="7" dur="1000"/>
                                        <p:tgtEl>
                                          <p:spTgt spid="34"/>
                                        </p:tgtEl>
                                        <p:attrNameLst>
                                          <p:attrName>ppt_h</p:attrName>
                                        </p:attrNameLst>
                                      </p:cBhvr>
                                      <p:tavLst>
                                        <p:tav tm="0">
                                          <p:val>
                                            <p:strVal val="ppt_h"/>
                                          </p:val>
                                        </p:tav>
                                        <p:tav tm="100000">
                                          <p:val>
                                            <p:strVal val="ppt_h"/>
                                          </p:val>
                                        </p:tav>
                                      </p:tavLst>
                                    </p:anim>
                                    <p:animEffect transition="out" filter="fade">
                                      <p:cBhvr>
                                        <p:cTn id="8" dur="1000"/>
                                        <p:tgtEl>
                                          <p:spTgt spid="34"/>
                                        </p:tgtEl>
                                      </p:cBhvr>
                                    </p:animEffect>
                                    <p:set>
                                      <p:cBhvr>
                                        <p:cTn id="9" dur="1" fill="hold">
                                          <p:stCondLst>
                                            <p:cond delay="999"/>
                                          </p:stCondLst>
                                        </p:cTn>
                                        <p:tgtEl>
                                          <p:spTgt spid="34"/>
                                        </p:tgtEl>
                                        <p:attrNameLst>
                                          <p:attrName>style.visibility</p:attrName>
                                        </p:attrNameLst>
                                      </p:cBhvr>
                                      <p:to>
                                        <p:strVal val="hidden"/>
                                      </p:to>
                                    </p:set>
                                  </p:childTnLst>
                                </p:cTn>
                              </p:par>
                              <p:par>
                                <p:cTn id="10" presetID="55" presetClass="exit" presetSubtype="0" fill="hold" grpId="0" nodeType="withEffect">
                                  <p:stCondLst>
                                    <p:cond delay="0"/>
                                  </p:stCondLst>
                                  <p:childTnLst>
                                    <p:anim calcmode="lin" valueType="num">
                                      <p:cBhvr>
                                        <p:cTn id="11" dur="1000"/>
                                        <p:tgtEl>
                                          <p:spTgt spid="25"/>
                                        </p:tgtEl>
                                        <p:attrNameLst>
                                          <p:attrName>ppt_w</p:attrName>
                                        </p:attrNameLst>
                                      </p:cBhvr>
                                      <p:tavLst>
                                        <p:tav tm="0">
                                          <p:val>
                                            <p:strVal val="ppt_w"/>
                                          </p:val>
                                        </p:tav>
                                        <p:tav tm="100000">
                                          <p:val>
                                            <p:strVal val="ppt_w*0.70"/>
                                          </p:val>
                                        </p:tav>
                                      </p:tavLst>
                                    </p:anim>
                                    <p:anim calcmode="lin" valueType="num">
                                      <p:cBhvr>
                                        <p:cTn id="12" dur="1000"/>
                                        <p:tgtEl>
                                          <p:spTgt spid="25"/>
                                        </p:tgtEl>
                                        <p:attrNameLst>
                                          <p:attrName>ppt_h</p:attrName>
                                        </p:attrNameLst>
                                      </p:cBhvr>
                                      <p:tavLst>
                                        <p:tav tm="0">
                                          <p:val>
                                            <p:strVal val="ppt_h"/>
                                          </p:val>
                                        </p:tav>
                                        <p:tav tm="100000">
                                          <p:val>
                                            <p:strVal val="ppt_h"/>
                                          </p:val>
                                        </p:tav>
                                      </p:tavLst>
                                    </p:anim>
                                    <p:animEffect transition="out" filter="fade">
                                      <p:cBhvr>
                                        <p:cTn id="13" dur="1000"/>
                                        <p:tgtEl>
                                          <p:spTgt spid="25"/>
                                        </p:tgtEl>
                                      </p:cBhvr>
                                    </p:animEffect>
                                    <p:set>
                                      <p:cBhvr>
                                        <p:cTn id="14" dur="1" fill="hold">
                                          <p:stCondLst>
                                            <p:cond delay="999"/>
                                          </p:stCondLst>
                                        </p:cTn>
                                        <p:tgtEl>
                                          <p:spTgt spid="25"/>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1"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Presumed commit – if transaction commits</a:t>
            </a:r>
            <a:endParaRPr lang="en-US" dirty="0"/>
          </a:p>
        </p:txBody>
      </p:sp>
      <p:sp>
        <p:nvSpPr>
          <p:cNvPr id="3" name="Content Placeholder 2"/>
          <p:cNvSpPr>
            <a:spLocks noGrp="1"/>
          </p:cNvSpPr>
          <p:nvPr>
            <p:ph idx="1"/>
          </p:nvPr>
        </p:nvSpPr>
        <p:spPr>
          <a:xfrm>
            <a:off x="475128" y="1852518"/>
            <a:ext cx="11210365" cy="5005481"/>
          </a:xfrm>
        </p:spPr>
        <p:txBody>
          <a:bodyPr>
            <a:normAutofit/>
          </a:bodyPr>
          <a:lstStyle/>
          <a:p>
            <a:r>
              <a:rPr lang="en-US" dirty="0"/>
              <a:t>Can’t just reply “COMMIT” in no information case</a:t>
            </a:r>
          </a:p>
          <a:p>
            <a:pPr lvl="1"/>
            <a:r>
              <a:rPr lang="en-US" dirty="0"/>
              <a:t>Suppose </a:t>
            </a:r>
            <a:r>
              <a:rPr lang="en-US" dirty="0" err="1"/>
              <a:t>coord</a:t>
            </a:r>
            <a:r>
              <a:rPr lang="en-US" dirty="0"/>
              <a:t> sends prepare messages, then crashes</a:t>
            </a:r>
          </a:p>
          <a:p>
            <a:pPr lvl="1"/>
            <a:r>
              <a:rPr lang="en-US" dirty="0"/>
              <a:t>Worker sends vote, doesn’t hear anything, re-requests</a:t>
            </a:r>
          </a:p>
          <a:p>
            <a:pPr lvl="1"/>
            <a:r>
              <a:rPr lang="en-US" dirty="0"/>
              <a:t>Eventually </a:t>
            </a:r>
            <a:r>
              <a:rPr lang="en-US" dirty="0" err="1"/>
              <a:t>coord</a:t>
            </a:r>
            <a:r>
              <a:rPr lang="en-US" dirty="0"/>
              <a:t> recovers, rolls back, and replies “COMMIT” (because it has no information about </a:t>
            </a:r>
            <a:r>
              <a:rPr lang="en-US" dirty="0" err="1"/>
              <a:t>txn</a:t>
            </a:r>
            <a:r>
              <a:rPr lang="en-US" dirty="0"/>
              <a:t>)</a:t>
            </a:r>
          </a:p>
          <a:p>
            <a:r>
              <a:rPr lang="en-US" dirty="0" err="1"/>
              <a:t>Soln</a:t>
            </a:r>
            <a:r>
              <a:rPr lang="en-US" dirty="0"/>
              <a:t>:  prior to sending prepare, </a:t>
            </a:r>
            <a:r>
              <a:rPr lang="en-US" dirty="0" err="1"/>
              <a:t>coord</a:t>
            </a:r>
            <a:r>
              <a:rPr lang="en-US" dirty="0"/>
              <a:t> force writes an additional “BEGIN COMMIT” records with a list of all workers</a:t>
            </a:r>
          </a:p>
          <a:p>
            <a:pPr lvl="1"/>
            <a:r>
              <a:rPr lang="en-US" dirty="0"/>
              <a:t>If it crashes prior to writing COMMIT/ABORT, it can restart commit process, contact workers, collecting votes and sending outcomes</a:t>
            </a:r>
          </a:p>
          <a:p>
            <a:r>
              <a:rPr lang="en-US" dirty="0"/>
              <a:t>Adds an additional write on </a:t>
            </a:r>
            <a:r>
              <a:rPr lang="en-US" dirty="0" err="1"/>
              <a:t>coord</a:t>
            </a:r>
            <a:r>
              <a:rPr lang="en-US" dirty="0"/>
              <a:t>, but allows worker COMMIT to be an async write</a:t>
            </a:r>
          </a:p>
          <a:p>
            <a:pPr lvl="1"/>
            <a:r>
              <a:rPr lang="en-US" dirty="0"/>
              <a:t>Can’t implement in our code since we don’t control worker</a:t>
            </a:r>
          </a:p>
        </p:txBody>
      </p:sp>
    </p:spTree>
    <p:extLst>
      <p:ext uri="{BB962C8B-B14F-4D97-AF65-F5344CB8AC3E}">
        <p14:creationId xmlns:p14="http://schemas.microsoft.com/office/powerpoint/2010/main" val="1320517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214812"/>
            <a:ext cx="11286626" cy="1325563"/>
          </a:xfrm>
        </p:spPr>
        <p:txBody>
          <a:bodyPr/>
          <a:lstStyle/>
          <a:p>
            <a:r>
              <a:rPr lang="en-US" b="1" i="1" dirty="0"/>
              <a:t>Presumed commit – if transaction commits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242160"/>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2870549"/>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045914"/>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grpSp>
        <p:nvGrpSpPr>
          <p:cNvPr id="33" name="Group 32"/>
          <p:cNvGrpSpPr/>
          <p:nvPr/>
        </p:nvGrpSpPr>
        <p:grpSpPr>
          <a:xfrm>
            <a:off x="2407085" y="4789119"/>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8209" y="4789119"/>
              <a:ext cx="2288088" cy="369332"/>
            </a:xfrm>
            <a:prstGeom prst="rect">
              <a:avLst/>
            </a:prstGeom>
            <a:noFill/>
          </p:spPr>
          <p:txBody>
            <a:bodyPr wrap="square" rtlCol="0">
              <a:spAutoFit/>
            </a:bodyPr>
            <a:lstStyle/>
            <a:p>
              <a:r>
                <a:rPr lang="en-US" dirty="0"/>
                <a:t>COMMIT</a:t>
              </a:r>
            </a:p>
          </p:txBody>
        </p:sp>
      </p:grpSp>
      <p:sp>
        <p:nvSpPr>
          <p:cNvPr id="23" name="TextBox 22"/>
          <p:cNvSpPr txBox="1"/>
          <p:nvPr/>
        </p:nvSpPr>
        <p:spPr>
          <a:xfrm>
            <a:off x="8033359" y="5189951"/>
            <a:ext cx="2517731" cy="369332"/>
          </a:xfrm>
          <a:prstGeom prst="rect">
            <a:avLst/>
          </a:prstGeom>
          <a:noFill/>
        </p:spPr>
        <p:txBody>
          <a:bodyPr wrap="square" rtlCol="0">
            <a:spAutoFit/>
          </a:bodyPr>
          <a:lstStyle/>
          <a:p>
            <a:r>
              <a:rPr lang="en-US" dirty="0"/>
              <a:t>FW(COMMIT</a:t>
            </a:r>
            <a:r>
              <a:rPr lang="is-IS" dirty="0"/>
              <a:t>)</a:t>
            </a:r>
            <a:endParaRPr lang="en-US" dirty="0"/>
          </a:p>
        </p:txBody>
      </p:sp>
      <p:sp>
        <p:nvSpPr>
          <p:cNvPr id="25" name="TextBox 24"/>
          <p:cNvSpPr txBox="1"/>
          <p:nvPr/>
        </p:nvSpPr>
        <p:spPr>
          <a:xfrm>
            <a:off x="1647172" y="6056334"/>
            <a:ext cx="3368581" cy="369332"/>
          </a:xfrm>
          <a:prstGeom prst="rect">
            <a:avLst/>
          </a:prstGeom>
          <a:noFill/>
        </p:spPr>
        <p:txBody>
          <a:bodyPr wrap="square" rtlCol="0">
            <a:spAutoFit/>
          </a:bodyPr>
          <a:lstStyle/>
          <a:p>
            <a:r>
              <a:rPr lang="en-US" dirty="0"/>
              <a:t>W(DONE), once all W’s ACK</a:t>
            </a:r>
          </a:p>
        </p:txBody>
      </p:sp>
      <p:grpSp>
        <p:nvGrpSpPr>
          <p:cNvPr id="34" name="Group 33"/>
          <p:cNvGrpSpPr/>
          <p:nvPr/>
        </p:nvGrpSpPr>
        <p:grpSpPr>
          <a:xfrm>
            <a:off x="2407085" y="5417508"/>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
        <p:nvSpPr>
          <p:cNvPr id="35" name="TextBox 34"/>
          <p:cNvSpPr txBox="1"/>
          <p:nvPr/>
        </p:nvSpPr>
        <p:spPr>
          <a:xfrm>
            <a:off x="192066" y="4192892"/>
            <a:ext cx="2517731" cy="369332"/>
          </a:xfrm>
          <a:prstGeom prst="rect">
            <a:avLst/>
          </a:prstGeom>
          <a:noFill/>
        </p:spPr>
        <p:txBody>
          <a:bodyPr wrap="square" rtlCol="0">
            <a:spAutoFit/>
          </a:bodyPr>
          <a:lstStyle/>
          <a:p>
            <a:r>
              <a:rPr lang="en-US" dirty="0"/>
              <a:t>	FW(COMMIT)</a:t>
            </a:r>
          </a:p>
        </p:txBody>
      </p:sp>
    </p:spTree>
    <p:extLst>
      <p:ext uri="{BB962C8B-B14F-4D97-AF65-F5344CB8AC3E}">
        <p14:creationId xmlns:p14="http://schemas.microsoft.com/office/powerpoint/2010/main" val="61157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92C6-25C6-554B-BD4B-318DB84DC512}"/>
              </a:ext>
            </a:extLst>
          </p:cNvPr>
          <p:cNvSpPr>
            <a:spLocks noGrp="1"/>
          </p:cNvSpPr>
          <p:nvPr>
            <p:ph type="title"/>
          </p:nvPr>
        </p:nvSpPr>
        <p:spPr/>
        <p:txBody>
          <a:bodyPr/>
          <a:lstStyle/>
          <a:p>
            <a:r>
              <a:rPr lang="en-US" dirty="0"/>
              <a:t>Parallel Operations in a Partitioned DB</a:t>
            </a:r>
          </a:p>
        </p:txBody>
      </p:sp>
      <p:sp>
        <p:nvSpPr>
          <p:cNvPr id="3" name="Content Placeholder 2">
            <a:extLst>
              <a:ext uri="{FF2B5EF4-FFF2-40B4-BE49-F238E27FC236}">
                <a16:creationId xmlns:a16="http://schemas.microsoft.com/office/drawing/2014/main" id="{F81E3B7A-0BB5-F146-A205-D8F69E3CCBA6}"/>
              </a:ext>
            </a:extLst>
          </p:cNvPr>
          <p:cNvSpPr>
            <a:spLocks noGrp="1"/>
          </p:cNvSpPr>
          <p:nvPr>
            <p:ph idx="1"/>
          </p:nvPr>
        </p:nvSpPr>
        <p:spPr>
          <a:xfrm>
            <a:off x="838199" y="1825625"/>
            <a:ext cx="10952747" cy="4351338"/>
          </a:xfrm>
        </p:spPr>
        <p:txBody>
          <a:bodyPr>
            <a:normAutofit fontScale="92500" lnSpcReduction="20000"/>
          </a:bodyPr>
          <a:lstStyle/>
          <a:p>
            <a:pPr>
              <a:lnSpc>
                <a:spcPct val="110000"/>
              </a:lnSpc>
            </a:pPr>
            <a:r>
              <a:rPr lang="en-US" b="1" dirty="0"/>
              <a:t>SELECT</a:t>
            </a:r>
          </a:p>
          <a:p>
            <a:pPr lvl="1">
              <a:lnSpc>
                <a:spcPct val="110000"/>
              </a:lnSpc>
            </a:pPr>
            <a:r>
              <a:rPr lang="en-US" dirty="0"/>
              <a:t>Trivial to “push down” to each worker</a:t>
            </a:r>
          </a:p>
          <a:p>
            <a:pPr lvl="1">
              <a:lnSpc>
                <a:spcPct val="110000"/>
              </a:lnSpc>
            </a:pPr>
            <a:r>
              <a:rPr lang="en-US" dirty="0"/>
              <a:t>Depending on partitioning attribute, may be able to skip some partitions </a:t>
            </a:r>
          </a:p>
          <a:p>
            <a:pPr>
              <a:lnSpc>
                <a:spcPct val="110000"/>
              </a:lnSpc>
            </a:pPr>
            <a:r>
              <a:rPr lang="en-US" b="1" dirty="0"/>
              <a:t>PROJECT</a:t>
            </a:r>
          </a:p>
          <a:p>
            <a:pPr lvl="1">
              <a:lnSpc>
                <a:spcPct val="110000"/>
              </a:lnSpc>
            </a:pPr>
            <a:r>
              <a:rPr lang="en-US" dirty="0"/>
              <a:t>Assuming all columns are on each node, nothing to be done</a:t>
            </a:r>
          </a:p>
          <a:p>
            <a:pPr>
              <a:lnSpc>
                <a:spcPct val="110000"/>
              </a:lnSpc>
            </a:pPr>
            <a:r>
              <a:rPr lang="en-US" b="1" dirty="0"/>
              <a:t>JOIN</a:t>
            </a:r>
          </a:p>
          <a:p>
            <a:pPr lvl="1">
              <a:lnSpc>
                <a:spcPct val="110000"/>
              </a:lnSpc>
            </a:pPr>
            <a:r>
              <a:rPr lang="en-US" dirty="0"/>
              <a:t>Depending on data partitioning, may be able to process partitions individually and then merge, or may need to repartition</a:t>
            </a:r>
          </a:p>
          <a:p>
            <a:pPr>
              <a:lnSpc>
                <a:spcPct val="110000"/>
              </a:lnSpc>
            </a:pPr>
            <a:r>
              <a:rPr lang="en-US" b="1" dirty="0"/>
              <a:t>AGGREGATE</a:t>
            </a:r>
          </a:p>
          <a:p>
            <a:pPr lvl="1">
              <a:lnSpc>
                <a:spcPct val="110000"/>
              </a:lnSpc>
            </a:pPr>
            <a:r>
              <a:rPr lang="en-US" dirty="0"/>
              <a:t>Partially aggregate data at each node, merge final result</a:t>
            </a:r>
          </a:p>
          <a:p>
            <a:pPr lvl="1">
              <a:lnSpc>
                <a:spcPct val="110000"/>
              </a:lnSpc>
            </a:pPr>
            <a:endParaRPr lang="en-US" dirty="0"/>
          </a:p>
        </p:txBody>
      </p:sp>
    </p:spTree>
    <p:extLst>
      <p:ext uri="{BB962C8B-B14F-4D97-AF65-F5344CB8AC3E}">
        <p14:creationId xmlns:p14="http://schemas.microsoft.com/office/powerpoint/2010/main" val="6707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4" y="214812"/>
            <a:ext cx="11474885" cy="1325563"/>
          </a:xfrm>
        </p:spPr>
        <p:txBody>
          <a:bodyPr/>
          <a:lstStyle/>
          <a:p>
            <a:r>
              <a:rPr lang="en-US" b="1" i="1" dirty="0"/>
              <a:t>Presumed commit – if transaction commits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397495"/>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3025884"/>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201249"/>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grpSp>
        <p:nvGrpSpPr>
          <p:cNvPr id="33" name="Group 32"/>
          <p:cNvGrpSpPr/>
          <p:nvPr/>
        </p:nvGrpSpPr>
        <p:grpSpPr>
          <a:xfrm>
            <a:off x="2407085" y="4944454"/>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8209" y="4789119"/>
              <a:ext cx="2288088" cy="369332"/>
            </a:xfrm>
            <a:prstGeom prst="rect">
              <a:avLst/>
            </a:prstGeom>
            <a:noFill/>
          </p:spPr>
          <p:txBody>
            <a:bodyPr wrap="square" rtlCol="0">
              <a:spAutoFit/>
            </a:bodyPr>
            <a:lstStyle/>
            <a:p>
              <a:r>
                <a:rPr lang="en-US" dirty="0"/>
                <a:t>COMMIT</a:t>
              </a:r>
            </a:p>
          </p:txBody>
        </p:sp>
      </p:grpSp>
      <p:sp>
        <p:nvSpPr>
          <p:cNvPr id="23" name="TextBox 22"/>
          <p:cNvSpPr txBox="1"/>
          <p:nvPr/>
        </p:nvSpPr>
        <p:spPr>
          <a:xfrm>
            <a:off x="8033359" y="5345286"/>
            <a:ext cx="2517731" cy="369332"/>
          </a:xfrm>
          <a:prstGeom prst="rect">
            <a:avLst/>
          </a:prstGeom>
          <a:noFill/>
        </p:spPr>
        <p:txBody>
          <a:bodyPr wrap="square" rtlCol="0">
            <a:spAutoFit/>
          </a:bodyPr>
          <a:lstStyle/>
          <a:p>
            <a:r>
              <a:rPr lang="en-US" dirty="0"/>
              <a:t>FW(COMMIT</a:t>
            </a:r>
            <a:r>
              <a:rPr lang="is-IS" dirty="0"/>
              <a:t>)</a:t>
            </a:r>
            <a:endParaRPr lang="en-US" dirty="0"/>
          </a:p>
        </p:txBody>
      </p:sp>
      <p:sp>
        <p:nvSpPr>
          <p:cNvPr id="25" name="TextBox 24"/>
          <p:cNvSpPr txBox="1"/>
          <p:nvPr/>
        </p:nvSpPr>
        <p:spPr>
          <a:xfrm>
            <a:off x="1647172" y="6211669"/>
            <a:ext cx="2924828" cy="369332"/>
          </a:xfrm>
          <a:prstGeom prst="rect">
            <a:avLst/>
          </a:prstGeom>
          <a:noFill/>
        </p:spPr>
        <p:txBody>
          <a:bodyPr wrap="square" rtlCol="0">
            <a:spAutoFit/>
          </a:bodyPr>
          <a:lstStyle/>
          <a:p>
            <a:r>
              <a:rPr lang="en-US" dirty="0"/>
              <a:t>W(DONE), once all W’s ACK</a:t>
            </a:r>
          </a:p>
        </p:txBody>
      </p:sp>
      <p:grpSp>
        <p:nvGrpSpPr>
          <p:cNvPr id="34" name="Group 33"/>
          <p:cNvGrpSpPr/>
          <p:nvPr/>
        </p:nvGrpSpPr>
        <p:grpSpPr>
          <a:xfrm>
            <a:off x="2407085" y="5572843"/>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
        <p:nvSpPr>
          <p:cNvPr id="3" name="Rectangle 2"/>
          <p:cNvSpPr/>
          <p:nvPr/>
        </p:nvSpPr>
        <p:spPr>
          <a:xfrm>
            <a:off x="0" y="2116992"/>
            <a:ext cx="4105163" cy="369332"/>
          </a:xfrm>
          <a:prstGeom prst="rect">
            <a:avLst/>
          </a:prstGeom>
        </p:spPr>
        <p:txBody>
          <a:bodyPr wrap="none">
            <a:spAutoFit/>
          </a:bodyPr>
          <a:lstStyle/>
          <a:p>
            <a:r>
              <a:rPr lang="en-US" dirty="0"/>
              <a:t>	FW(BEGIN COMMIT, worker list)</a:t>
            </a:r>
          </a:p>
        </p:txBody>
      </p:sp>
      <p:sp>
        <p:nvSpPr>
          <p:cNvPr id="22" name="TextBox 21"/>
          <p:cNvSpPr txBox="1"/>
          <p:nvPr/>
        </p:nvSpPr>
        <p:spPr>
          <a:xfrm>
            <a:off x="192066" y="4192892"/>
            <a:ext cx="2517731" cy="369332"/>
          </a:xfrm>
          <a:prstGeom prst="rect">
            <a:avLst/>
          </a:prstGeom>
          <a:noFill/>
        </p:spPr>
        <p:txBody>
          <a:bodyPr wrap="square" rtlCol="0">
            <a:spAutoFit/>
          </a:bodyPr>
          <a:lstStyle/>
          <a:p>
            <a:r>
              <a:rPr lang="en-US" dirty="0"/>
              <a:t>	FW(COMMIT)</a:t>
            </a:r>
          </a:p>
        </p:txBody>
      </p:sp>
    </p:spTree>
    <p:extLst>
      <p:ext uri="{BB962C8B-B14F-4D97-AF65-F5344CB8AC3E}">
        <p14:creationId xmlns:p14="http://schemas.microsoft.com/office/powerpoint/2010/main" val="887337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214812"/>
            <a:ext cx="11569014" cy="1325563"/>
          </a:xfrm>
        </p:spPr>
        <p:txBody>
          <a:bodyPr/>
          <a:lstStyle/>
          <a:p>
            <a:r>
              <a:rPr lang="en-US" b="1" i="1" dirty="0"/>
              <a:t>Presumed commit – if transaction commits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397495"/>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3025884"/>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201249"/>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sp>
        <p:nvSpPr>
          <p:cNvPr id="17" name="TextBox 16"/>
          <p:cNvSpPr txBox="1"/>
          <p:nvPr/>
        </p:nvSpPr>
        <p:spPr>
          <a:xfrm>
            <a:off x="192066" y="4192892"/>
            <a:ext cx="2517731" cy="369332"/>
          </a:xfrm>
          <a:prstGeom prst="rect">
            <a:avLst/>
          </a:prstGeom>
          <a:noFill/>
        </p:spPr>
        <p:txBody>
          <a:bodyPr wrap="square" rtlCol="0">
            <a:spAutoFit/>
          </a:bodyPr>
          <a:lstStyle/>
          <a:p>
            <a:r>
              <a:rPr lang="en-US" dirty="0"/>
              <a:t>	</a:t>
            </a:r>
            <a:r>
              <a:rPr lang="en-US"/>
              <a:t>W(COMMIT)</a:t>
            </a:r>
            <a:endParaRPr lang="en-US" dirty="0"/>
          </a:p>
        </p:txBody>
      </p:sp>
      <p:grpSp>
        <p:nvGrpSpPr>
          <p:cNvPr id="33" name="Group 32"/>
          <p:cNvGrpSpPr/>
          <p:nvPr/>
        </p:nvGrpSpPr>
        <p:grpSpPr>
          <a:xfrm>
            <a:off x="2407085" y="4944454"/>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8209" y="4789119"/>
              <a:ext cx="2288088" cy="369332"/>
            </a:xfrm>
            <a:prstGeom prst="rect">
              <a:avLst/>
            </a:prstGeom>
            <a:noFill/>
          </p:spPr>
          <p:txBody>
            <a:bodyPr wrap="square" rtlCol="0">
              <a:spAutoFit/>
            </a:bodyPr>
            <a:lstStyle/>
            <a:p>
              <a:r>
                <a:rPr lang="en-US" dirty="0"/>
                <a:t>COMMIT</a:t>
              </a:r>
            </a:p>
          </p:txBody>
        </p:sp>
      </p:grpSp>
      <p:sp>
        <p:nvSpPr>
          <p:cNvPr id="23" name="TextBox 22"/>
          <p:cNvSpPr txBox="1"/>
          <p:nvPr/>
        </p:nvSpPr>
        <p:spPr>
          <a:xfrm>
            <a:off x="8033359" y="5345286"/>
            <a:ext cx="2517731" cy="369332"/>
          </a:xfrm>
          <a:prstGeom prst="rect">
            <a:avLst/>
          </a:prstGeom>
          <a:noFill/>
        </p:spPr>
        <p:txBody>
          <a:bodyPr wrap="square" rtlCol="0">
            <a:spAutoFit/>
          </a:bodyPr>
          <a:lstStyle/>
          <a:p>
            <a:r>
              <a:rPr lang="en-US" dirty="0"/>
              <a:t>FW(COMMIT</a:t>
            </a:r>
            <a:r>
              <a:rPr lang="is-IS" dirty="0"/>
              <a:t>)</a:t>
            </a:r>
            <a:endParaRPr lang="en-US" dirty="0"/>
          </a:p>
        </p:txBody>
      </p:sp>
      <p:sp>
        <p:nvSpPr>
          <p:cNvPr id="25" name="TextBox 24"/>
          <p:cNvSpPr txBox="1"/>
          <p:nvPr/>
        </p:nvSpPr>
        <p:spPr>
          <a:xfrm>
            <a:off x="1647172" y="6211669"/>
            <a:ext cx="3166875" cy="369332"/>
          </a:xfrm>
          <a:prstGeom prst="rect">
            <a:avLst/>
          </a:prstGeom>
          <a:noFill/>
        </p:spPr>
        <p:txBody>
          <a:bodyPr wrap="square" rtlCol="0">
            <a:spAutoFit/>
          </a:bodyPr>
          <a:lstStyle/>
          <a:p>
            <a:r>
              <a:rPr lang="en-US" dirty="0"/>
              <a:t>W(DONE), once all W’s ACK</a:t>
            </a:r>
          </a:p>
        </p:txBody>
      </p:sp>
      <p:grpSp>
        <p:nvGrpSpPr>
          <p:cNvPr id="34" name="Group 33"/>
          <p:cNvGrpSpPr/>
          <p:nvPr/>
        </p:nvGrpSpPr>
        <p:grpSpPr>
          <a:xfrm>
            <a:off x="2407085" y="5572843"/>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
        <p:nvSpPr>
          <p:cNvPr id="3" name="Rectangle 2"/>
          <p:cNvSpPr/>
          <p:nvPr/>
        </p:nvSpPr>
        <p:spPr>
          <a:xfrm>
            <a:off x="0" y="2116992"/>
            <a:ext cx="4105163" cy="369332"/>
          </a:xfrm>
          <a:prstGeom prst="rect">
            <a:avLst/>
          </a:prstGeom>
        </p:spPr>
        <p:txBody>
          <a:bodyPr wrap="none">
            <a:spAutoFit/>
          </a:bodyPr>
          <a:lstStyle/>
          <a:p>
            <a:r>
              <a:rPr lang="en-US" dirty="0"/>
              <a:t>	FW(BEGIN COMMIT, worker list)</a:t>
            </a:r>
          </a:p>
        </p:txBody>
      </p:sp>
    </p:spTree>
    <p:extLst>
      <p:ext uri="{BB962C8B-B14F-4D97-AF65-F5344CB8AC3E}">
        <p14:creationId xmlns:p14="http://schemas.microsoft.com/office/powerpoint/2010/main" val="76412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214812"/>
            <a:ext cx="11232838" cy="1325563"/>
          </a:xfrm>
        </p:spPr>
        <p:txBody>
          <a:bodyPr/>
          <a:lstStyle/>
          <a:p>
            <a:r>
              <a:rPr lang="en-US" b="1" i="1" dirty="0"/>
              <a:t>Presumed commit – if transaction commits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397495"/>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3025884"/>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201249"/>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grpSp>
        <p:nvGrpSpPr>
          <p:cNvPr id="33" name="Group 32"/>
          <p:cNvGrpSpPr/>
          <p:nvPr/>
        </p:nvGrpSpPr>
        <p:grpSpPr>
          <a:xfrm>
            <a:off x="2407085" y="4944454"/>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8209" y="4789119"/>
              <a:ext cx="2288088" cy="369332"/>
            </a:xfrm>
            <a:prstGeom prst="rect">
              <a:avLst/>
            </a:prstGeom>
            <a:noFill/>
          </p:spPr>
          <p:txBody>
            <a:bodyPr wrap="square" rtlCol="0">
              <a:spAutoFit/>
            </a:bodyPr>
            <a:lstStyle/>
            <a:p>
              <a:r>
                <a:rPr lang="en-US" dirty="0"/>
                <a:t>COMMIT</a:t>
              </a:r>
            </a:p>
          </p:txBody>
        </p:sp>
      </p:grpSp>
      <p:sp>
        <p:nvSpPr>
          <p:cNvPr id="23" name="TextBox 22"/>
          <p:cNvSpPr txBox="1"/>
          <p:nvPr/>
        </p:nvSpPr>
        <p:spPr>
          <a:xfrm>
            <a:off x="8033359" y="5345286"/>
            <a:ext cx="2517731" cy="369332"/>
          </a:xfrm>
          <a:prstGeom prst="rect">
            <a:avLst/>
          </a:prstGeom>
          <a:noFill/>
        </p:spPr>
        <p:txBody>
          <a:bodyPr wrap="square" rtlCol="0">
            <a:spAutoFit/>
          </a:bodyPr>
          <a:lstStyle/>
          <a:p>
            <a:r>
              <a:rPr lang="en-US"/>
              <a:t>W(COMMIT</a:t>
            </a:r>
            <a:r>
              <a:rPr lang="is-IS" dirty="0"/>
              <a:t>)</a:t>
            </a:r>
            <a:endParaRPr lang="en-US" dirty="0"/>
          </a:p>
        </p:txBody>
      </p:sp>
      <p:sp>
        <p:nvSpPr>
          <p:cNvPr id="25" name="TextBox 24"/>
          <p:cNvSpPr txBox="1"/>
          <p:nvPr/>
        </p:nvSpPr>
        <p:spPr>
          <a:xfrm>
            <a:off x="1647172" y="6211669"/>
            <a:ext cx="3045852" cy="369332"/>
          </a:xfrm>
          <a:prstGeom prst="rect">
            <a:avLst/>
          </a:prstGeom>
          <a:noFill/>
        </p:spPr>
        <p:txBody>
          <a:bodyPr wrap="square" rtlCol="0">
            <a:spAutoFit/>
          </a:bodyPr>
          <a:lstStyle/>
          <a:p>
            <a:r>
              <a:rPr lang="en-US" dirty="0"/>
              <a:t>W(DONE), once all W’s ACK</a:t>
            </a:r>
          </a:p>
        </p:txBody>
      </p:sp>
      <p:grpSp>
        <p:nvGrpSpPr>
          <p:cNvPr id="34" name="Group 33"/>
          <p:cNvGrpSpPr/>
          <p:nvPr/>
        </p:nvGrpSpPr>
        <p:grpSpPr>
          <a:xfrm>
            <a:off x="2407085" y="5572843"/>
            <a:ext cx="5421682" cy="509391"/>
            <a:chOff x="1329847" y="5417508"/>
            <a:chExt cx="5421682" cy="509391"/>
          </a:xfrm>
        </p:grpSpPr>
        <p:cxnSp>
          <p:nvCxnSpPr>
            <p:cNvPr id="26" name="Straight Arrow Connector 25"/>
            <p:cNvCxnSpPr/>
            <p:nvPr/>
          </p:nvCxnSpPr>
          <p:spPr>
            <a:xfrm flipH="1">
              <a:off x="1329847" y="5586608"/>
              <a:ext cx="5421682" cy="340291"/>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2927" y="5417508"/>
              <a:ext cx="2288088" cy="369332"/>
            </a:xfrm>
            <a:prstGeom prst="rect">
              <a:avLst/>
            </a:prstGeom>
            <a:noFill/>
          </p:spPr>
          <p:txBody>
            <a:bodyPr wrap="square" rtlCol="0">
              <a:spAutoFit/>
            </a:bodyPr>
            <a:lstStyle/>
            <a:p>
              <a:r>
                <a:rPr lang="en-US" dirty="0"/>
                <a:t>ACK</a:t>
              </a:r>
            </a:p>
          </p:txBody>
        </p:sp>
      </p:grpSp>
      <p:sp>
        <p:nvSpPr>
          <p:cNvPr id="3" name="Rectangle 2"/>
          <p:cNvSpPr/>
          <p:nvPr/>
        </p:nvSpPr>
        <p:spPr>
          <a:xfrm>
            <a:off x="0" y="2116992"/>
            <a:ext cx="4105163" cy="369332"/>
          </a:xfrm>
          <a:prstGeom prst="rect">
            <a:avLst/>
          </a:prstGeom>
        </p:spPr>
        <p:txBody>
          <a:bodyPr wrap="none">
            <a:spAutoFit/>
          </a:bodyPr>
          <a:lstStyle/>
          <a:p>
            <a:r>
              <a:rPr lang="en-US" dirty="0"/>
              <a:t>	FW(BEGIN COMMIT, worker list)</a:t>
            </a:r>
          </a:p>
        </p:txBody>
      </p:sp>
      <p:sp>
        <p:nvSpPr>
          <p:cNvPr id="22" name="TextBox 21"/>
          <p:cNvSpPr txBox="1"/>
          <p:nvPr/>
        </p:nvSpPr>
        <p:spPr>
          <a:xfrm>
            <a:off x="192066" y="4192892"/>
            <a:ext cx="2517731" cy="369332"/>
          </a:xfrm>
          <a:prstGeom prst="rect">
            <a:avLst/>
          </a:prstGeom>
          <a:noFill/>
        </p:spPr>
        <p:txBody>
          <a:bodyPr wrap="square" rtlCol="0">
            <a:spAutoFit/>
          </a:bodyPr>
          <a:lstStyle/>
          <a:p>
            <a:r>
              <a:rPr lang="en-US" dirty="0"/>
              <a:t>	</a:t>
            </a:r>
            <a:r>
              <a:rPr lang="en-US"/>
              <a:t>W(COMMIT)</a:t>
            </a:r>
            <a:endParaRPr lang="en-US" dirty="0"/>
          </a:p>
        </p:txBody>
      </p:sp>
    </p:spTree>
    <p:extLst>
      <p:ext uri="{BB962C8B-B14F-4D97-AF65-F5344CB8AC3E}">
        <p14:creationId xmlns:p14="http://schemas.microsoft.com/office/powerpoint/2010/main" val="1066116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4" y="214812"/>
            <a:ext cx="11165603" cy="1325563"/>
          </a:xfrm>
        </p:spPr>
        <p:txBody>
          <a:bodyPr/>
          <a:lstStyle/>
          <a:p>
            <a:r>
              <a:rPr lang="en-US" b="1" i="1" dirty="0"/>
              <a:t>Presumed commit – if transaction commits</a:t>
            </a:r>
          </a:p>
        </p:txBody>
      </p:sp>
      <p:sp>
        <p:nvSpPr>
          <p:cNvPr id="4" name="TextBox 3"/>
          <p:cNvSpPr txBox="1"/>
          <p:nvPr/>
        </p:nvSpPr>
        <p:spPr>
          <a:xfrm>
            <a:off x="1582003" y="1672958"/>
            <a:ext cx="2570206" cy="461665"/>
          </a:xfrm>
          <a:prstGeom prst="rect">
            <a:avLst/>
          </a:prstGeom>
          <a:noFill/>
        </p:spPr>
        <p:txBody>
          <a:bodyPr wrap="square" rtlCol="0">
            <a:spAutoFit/>
          </a:bodyPr>
          <a:lstStyle/>
          <a:p>
            <a:r>
              <a:rPr lang="en-US" sz="2400" b="1"/>
              <a:t>Coordinator</a:t>
            </a:r>
          </a:p>
        </p:txBody>
      </p:sp>
      <p:sp>
        <p:nvSpPr>
          <p:cNvPr id="5" name="TextBox 4"/>
          <p:cNvSpPr txBox="1"/>
          <p:nvPr/>
        </p:nvSpPr>
        <p:spPr>
          <a:xfrm>
            <a:off x="7974057" y="1672958"/>
            <a:ext cx="2570206" cy="461665"/>
          </a:xfrm>
          <a:prstGeom prst="rect">
            <a:avLst/>
          </a:prstGeom>
          <a:noFill/>
        </p:spPr>
        <p:txBody>
          <a:bodyPr wrap="square" rtlCol="0">
            <a:spAutoFit/>
          </a:bodyPr>
          <a:lstStyle/>
          <a:p>
            <a:r>
              <a:rPr lang="en-US" sz="2400" b="1" dirty="0"/>
              <a:t>Worker</a:t>
            </a:r>
          </a:p>
        </p:txBody>
      </p:sp>
      <p:grpSp>
        <p:nvGrpSpPr>
          <p:cNvPr id="31" name="Group 30"/>
          <p:cNvGrpSpPr/>
          <p:nvPr/>
        </p:nvGrpSpPr>
        <p:grpSpPr>
          <a:xfrm>
            <a:off x="2407085" y="2397495"/>
            <a:ext cx="5496838" cy="651352"/>
            <a:chOff x="1507524" y="2242160"/>
            <a:chExt cx="5496838" cy="651352"/>
          </a:xfrm>
        </p:grpSpPr>
        <p:cxnSp>
          <p:nvCxnSpPr>
            <p:cNvPr id="7" name="Straight Arrow Connector 6"/>
            <p:cNvCxnSpPr/>
            <p:nvPr/>
          </p:nvCxnSpPr>
          <p:spPr>
            <a:xfrm>
              <a:off x="1507524" y="2446638"/>
              <a:ext cx="5496838" cy="446874"/>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9502" y="2242160"/>
              <a:ext cx="2517731" cy="369332"/>
            </a:xfrm>
            <a:prstGeom prst="rect">
              <a:avLst/>
            </a:prstGeom>
            <a:noFill/>
          </p:spPr>
          <p:txBody>
            <a:bodyPr wrap="square" rtlCol="0">
              <a:spAutoFit/>
            </a:bodyPr>
            <a:lstStyle/>
            <a:p>
              <a:r>
                <a:rPr lang="en-US" dirty="0"/>
                <a:t>PREPARE(T)</a:t>
              </a:r>
            </a:p>
          </p:txBody>
        </p:sp>
      </p:grpSp>
      <p:sp>
        <p:nvSpPr>
          <p:cNvPr id="9" name="TextBox 8"/>
          <p:cNvSpPr txBox="1"/>
          <p:nvPr/>
        </p:nvSpPr>
        <p:spPr>
          <a:xfrm>
            <a:off x="8294318" y="3025884"/>
            <a:ext cx="2517731" cy="369332"/>
          </a:xfrm>
          <a:prstGeom prst="rect">
            <a:avLst/>
          </a:prstGeom>
          <a:noFill/>
        </p:spPr>
        <p:txBody>
          <a:bodyPr wrap="square" rtlCol="0">
            <a:spAutoFit/>
          </a:bodyPr>
          <a:lstStyle/>
          <a:p>
            <a:r>
              <a:rPr lang="en-US" dirty="0"/>
              <a:t>FW(PREPARE, </a:t>
            </a:r>
            <a:r>
              <a:rPr lang="en-US" dirty="0" err="1"/>
              <a:t>T,locks</a:t>
            </a:r>
            <a:r>
              <a:rPr lang="en-US" dirty="0"/>
              <a:t>,</a:t>
            </a:r>
            <a:r>
              <a:rPr lang="is-IS" dirty="0"/>
              <a:t>…)</a:t>
            </a:r>
            <a:endParaRPr lang="en-US" dirty="0"/>
          </a:p>
        </p:txBody>
      </p:sp>
      <p:grpSp>
        <p:nvGrpSpPr>
          <p:cNvPr id="32" name="Group 31"/>
          <p:cNvGrpSpPr/>
          <p:nvPr/>
        </p:nvGrpSpPr>
        <p:grpSpPr>
          <a:xfrm>
            <a:off x="2407085" y="3201249"/>
            <a:ext cx="5509364" cy="561582"/>
            <a:chOff x="1553227" y="3045914"/>
            <a:chExt cx="5509364" cy="561582"/>
          </a:xfrm>
        </p:grpSpPr>
        <p:cxnSp>
          <p:nvCxnSpPr>
            <p:cNvPr id="11" name="Straight Arrow Connector 10"/>
            <p:cNvCxnSpPr/>
            <p:nvPr/>
          </p:nvCxnSpPr>
          <p:spPr>
            <a:xfrm flipH="1">
              <a:off x="1553227" y="3256767"/>
              <a:ext cx="5509364" cy="350729"/>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3178" y="3045914"/>
              <a:ext cx="2517731" cy="369332"/>
            </a:xfrm>
            <a:prstGeom prst="rect">
              <a:avLst/>
            </a:prstGeom>
            <a:noFill/>
          </p:spPr>
          <p:txBody>
            <a:bodyPr wrap="square" rtlCol="0">
              <a:spAutoFit/>
            </a:bodyPr>
            <a:lstStyle/>
            <a:p>
              <a:r>
                <a:rPr lang="en-US" dirty="0"/>
                <a:t>VOTE(T,YES/NO)</a:t>
              </a:r>
            </a:p>
          </p:txBody>
        </p:sp>
      </p:grpSp>
      <p:grpSp>
        <p:nvGrpSpPr>
          <p:cNvPr id="33" name="Group 32"/>
          <p:cNvGrpSpPr/>
          <p:nvPr/>
        </p:nvGrpSpPr>
        <p:grpSpPr>
          <a:xfrm>
            <a:off x="2407085" y="4944454"/>
            <a:ext cx="5436295" cy="434234"/>
            <a:chOff x="1640910" y="4789119"/>
            <a:chExt cx="5436295" cy="434234"/>
          </a:xfrm>
        </p:grpSpPr>
        <p:cxnSp>
          <p:nvCxnSpPr>
            <p:cNvPr id="18" name="Straight Arrow Connector 17"/>
            <p:cNvCxnSpPr/>
            <p:nvPr/>
          </p:nvCxnSpPr>
          <p:spPr>
            <a:xfrm>
              <a:off x="1640910" y="5047990"/>
              <a:ext cx="5436295" cy="175363"/>
            </a:xfrm>
            <a:prstGeom prst="straightConnector1">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8209" y="4789119"/>
              <a:ext cx="2288088" cy="369332"/>
            </a:xfrm>
            <a:prstGeom prst="rect">
              <a:avLst/>
            </a:prstGeom>
            <a:noFill/>
          </p:spPr>
          <p:txBody>
            <a:bodyPr wrap="square" rtlCol="0">
              <a:spAutoFit/>
            </a:bodyPr>
            <a:lstStyle/>
            <a:p>
              <a:r>
                <a:rPr lang="en-US" dirty="0"/>
                <a:t>COMMIT</a:t>
              </a:r>
            </a:p>
          </p:txBody>
        </p:sp>
      </p:grpSp>
      <p:sp>
        <p:nvSpPr>
          <p:cNvPr id="23" name="TextBox 22"/>
          <p:cNvSpPr txBox="1"/>
          <p:nvPr/>
        </p:nvSpPr>
        <p:spPr>
          <a:xfrm>
            <a:off x="8033359" y="5345286"/>
            <a:ext cx="2517731" cy="369332"/>
          </a:xfrm>
          <a:prstGeom prst="rect">
            <a:avLst/>
          </a:prstGeom>
          <a:noFill/>
        </p:spPr>
        <p:txBody>
          <a:bodyPr wrap="square" rtlCol="0">
            <a:spAutoFit/>
          </a:bodyPr>
          <a:lstStyle/>
          <a:p>
            <a:r>
              <a:rPr lang="en-US" dirty="0"/>
              <a:t>W(COMMIT</a:t>
            </a:r>
            <a:r>
              <a:rPr lang="is-IS" dirty="0"/>
              <a:t>)</a:t>
            </a:r>
            <a:endParaRPr lang="en-US" dirty="0"/>
          </a:p>
        </p:txBody>
      </p:sp>
      <p:sp>
        <p:nvSpPr>
          <p:cNvPr id="3" name="Rectangle 2"/>
          <p:cNvSpPr/>
          <p:nvPr/>
        </p:nvSpPr>
        <p:spPr>
          <a:xfrm>
            <a:off x="0" y="2116992"/>
            <a:ext cx="4105163" cy="369332"/>
          </a:xfrm>
          <a:prstGeom prst="rect">
            <a:avLst/>
          </a:prstGeom>
        </p:spPr>
        <p:txBody>
          <a:bodyPr wrap="none">
            <a:spAutoFit/>
          </a:bodyPr>
          <a:lstStyle/>
          <a:p>
            <a:r>
              <a:rPr lang="en-US" dirty="0"/>
              <a:t>	FW(BEGIN COMMIT, worker list)</a:t>
            </a:r>
          </a:p>
        </p:txBody>
      </p:sp>
      <p:sp>
        <p:nvSpPr>
          <p:cNvPr id="22" name="TextBox 21"/>
          <p:cNvSpPr txBox="1"/>
          <p:nvPr/>
        </p:nvSpPr>
        <p:spPr>
          <a:xfrm>
            <a:off x="192066" y="4192892"/>
            <a:ext cx="2517731" cy="369332"/>
          </a:xfrm>
          <a:prstGeom prst="rect">
            <a:avLst/>
          </a:prstGeom>
          <a:noFill/>
        </p:spPr>
        <p:txBody>
          <a:bodyPr wrap="square" rtlCol="0">
            <a:spAutoFit/>
          </a:bodyPr>
          <a:lstStyle/>
          <a:p>
            <a:r>
              <a:rPr lang="en-US" dirty="0"/>
              <a:t>	</a:t>
            </a:r>
            <a:r>
              <a:rPr lang="en-US"/>
              <a:t>W(COMMIT)</a:t>
            </a:r>
            <a:endParaRPr lang="en-US" dirty="0"/>
          </a:p>
        </p:txBody>
      </p:sp>
      <p:sp>
        <p:nvSpPr>
          <p:cNvPr id="6" name="TextBox 5">
            <a:extLst>
              <a:ext uri="{FF2B5EF4-FFF2-40B4-BE49-F238E27FC236}">
                <a16:creationId xmlns:a16="http://schemas.microsoft.com/office/drawing/2014/main" id="{12E2BD1B-DD62-1749-B189-C5E2E6A089D8}"/>
              </a:ext>
            </a:extLst>
          </p:cNvPr>
          <p:cNvSpPr txBox="1"/>
          <p:nvPr/>
        </p:nvSpPr>
        <p:spPr>
          <a:xfrm>
            <a:off x="739588" y="6024282"/>
            <a:ext cx="3365575" cy="646331"/>
          </a:xfrm>
          <a:prstGeom prst="rect">
            <a:avLst/>
          </a:prstGeom>
          <a:noFill/>
        </p:spPr>
        <p:txBody>
          <a:bodyPr wrap="square" rtlCol="0">
            <a:spAutoFit/>
          </a:bodyPr>
          <a:lstStyle/>
          <a:p>
            <a:r>
              <a:rPr lang="en-US" dirty="0">
                <a:solidFill>
                  <a:schemeClr val="accent2"/>
                </a:solidFill>
              </a:rPr>
              <a:t>Abort case still retains all writes of regular protocol</a:t>
            </a:r>
          </a:p>
        </p:txBody>
      </p:sp>
    </p:spTree>
    <p:extLst>
      <p:ext uri="{BB962C8B-B14F-4D97-AF65-F5344CB8AC3E}">
        <p14:creationId xmlns:p14="http://schemas.microsoft.com/office/powerpoint/2010/main" val="680874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9488-D199-DB4D-B825-C7AB5B51490E}"/>
              </a:ext>
            </a:extLst>
          </p:cNvPr>
          <p:cNvSpPr>
            <a:spLocks noGrp="1"/>
          </p:cNvSpPr>
          <p:nvPr>
            <p:ph type="title"/>
          </p:nvPr>
        </p:nvSpPr>
        <p:spPr>
          <a:xfrm>
            <a:off x="535640" y="111250"/>
            <a:ext cx="10515600" cy="1325563"/>
          </a:xfrm>
        </p:spPr>
        <p:txBody>
          <a:bodyPr/>
          <a:lstStyle/>
          <a:p>
            <a:r>
              <a:rPr lang="en-US" dirty="0"/>
              <a:t>Summary: Write/Message Complexity</a:t>
            </a:r>
          </a:p>
        </p:txBody>
      </p:sp>
      <p:sp>
        <p:nvSpPr>
          <p:cNvPr id="34" name="Rectangle 33">
            <a:extLst>
              <a:ext uri="{FF2B5EF4-FFF2-40B4-BE49-F238E27FC236}">
                <a16:creationId xmlns:a16="http://schemas.microsoft.com/office/drawing/2014/main" id="{49C448CF-6DA0-DC4E-B004-083045BB1562}"/>
              </a:ext>
            </a:extLst>
          </p:cNvPr>
          <p:cNvSpPr/>
          <p:nvPr/>
        </p:nvSpPr>
        <p:spPr>
          <a:xfrm>
            <a:off x="1367117" y="1968560"/>
            <a:ext cx="8852647" cy="4524315"/>
          </a:xfrm>
          <a:prstGeom prst="rect">
            <a:avLst/>
          </a:prstGeom>
        </p:spPr>
        <p:txBody>
          <a:bodyPr wrap="square">
            <a:spAutoFit/>
          </a:bodyPr>
          <a:lstStyle/>
          <a:p>
            <a:pPr>
              <a:tabLst>
                <a:tab pos="908050" algn="l"/>
                <a:tab pos="1817688" algn="l"/>
                <a:tab pos="2740025" algn="l"/>
                <a:tab pos="3648075" algn="l"/>
                <a:tab pos="4572000" algn="l"/>
              </a:tabLst>
            </a:pPr>
            <a:r>
              <a:rPr lang="en-US" b="1" dirty="0">
                <a:latin typeface="Helvetica" pitchFamily="2" charset="0"/>
              </a:rPr>
              <a:t>Messages for committing transaction </a:t>
            </a:r>
            <a:endParaRPr lang="en-US" dirty="0">
              <a:latin typeface="Helvetica" pitchFamily="2" charset="0"/>
            </a:endParaRPr>
          </a:p>
          <a:p>
            <a:pPr>
              <a:tabLst>
                <a:tab pos="908050" algn="l"/>
                <a:tab pos="1817688" algn="l"/>
                <a:tab pos="2740025" algn="l"/>
                <a:tab pos="3648075" algn="l"/>
                <a:tab pos="4572000" algn="l"/>
              </a:tabLst>
            </a:pPr>
            <a:br>
              <a:rPr lang="en-US" dirty="0">
                <a:latin typeface="Helvetica" pitchFamily="2" charset="0"/>
              </a:rPr>
            </a:br>
            <a:endParaRPr lang="en-US" dirty="0">
              <a:latin typeface="Helvetica" pitchFamily="2" charset="0"/>
            </a:endParaRPr>
          </a:p>
          <a:p>
            <a:pPr>
              <a:tabLst>
                <a:tab pos="908050" algn="l"/>
                <a:tab pos="1817688" algn="l"/>
                <a:tab pos="2740025" algn="l"/>
                <a:tab pos="3648075" algn="l"/>
                <a:tab pos="4572000" algn="l"/>
              </a:tabLst>
            </a:pPr>
            <a:r>
              <a:rPr lang="en-US" dirty="0">
                <a:latin typeface="Helvetica" pitchFamily="2" charset="0"/>
              </a:rPr>
              <a:t>		</a:t>
            </a:r>
            <a:r>
              <a:rPr lang="en-US" b="1" dirty="0">
                <a:latin typeface="Helvetica" pitchFamily="2" charset="0"/>
              </a:rPr>
              <a:t>Coord			Worker </a:t>
            </a:r>
          </a:p>
          <a:p>
            <a:pPr>
              <a:tabLst>
                <a:tab pos="908050" algn="l"/>
                <a:tab pos="1817688" algn="l"/>
                <a:tab pos="2740025" algn="l"/>
                <a:tab pos="3648075" algn="l"/>
                <a:tab pos="4572000" algn="l"/>
              </a:tabLst>
            </a:pPr>
            <a:r>
              <a:rPr lang="en-US" b="1" dirty="0">
                <a:latin typeface="Helvetica" pitchFamily="2" charset="0"/>
              </a:rPr>
              <a:t>		Update or Read-only 	Update 		Read-Only </a:t>
            </a:r>
          </a:p>
          <a:p>
            <a:pPr>
              <a:tabLst>
                <a:tab pos="908050" algn="l"/>
                <a:tab pos="1817688" algn="l"/>
                <a:tab pos="2740025" algn="l"/>
                <a:tab pos="3648075" algn="l"/>
                <a:tab pos="4572000" algn="l"/>
              </a:tabLst>
            </a:pPr>
            <a:br>
              <a:rPr lang="en-US" dirty="0">
                <a:latin typeface="Helvetica" pitchFamily="2" charset="0"/>
              </a:rPr>
            </a:br>
            <a:endParaRPr lang="en-US" dirty="0">
              <a:latin typeface="Helvetica" pitchFamily="2" charset="0"/>
            </a:endParaRPr>
          </a:p>
          <a:p>
            <a:pPr>
              <a:tabLst>
                <a:tab pos="908050" algn="l"/>
                <a:tab pos="1817688" algn="l"/>
                <a:tab pos="2740025" algn="l"/>
                <a:tab pos="3648075" algn="l"/>
                <a:tab pos="4572000" algn="l"/>
              </a:tabLst>
            </a:pPr>
            <a:r>
              <a:rPr lang="en-US" b="1" dirty="0">
                <a:latin typeface="Helvetica" pitchFamily="2" charset="0"/>
              </a:rPr>
              <a:t>Standard</a:t>
            </a:r>
            <a:r>
              <a:rPr lang="en-US" dirty="0">
                <a:latin typeface="Helvetica" pitchFamily="2" charset="0"/>
              </a:rPr>
              <a:t> 	2W,1F,1M(R/O),2M(U) 	2W,2F,2M 	0W,0F,1M </a:t>
            </a:r>
          </a:p>
          <a:p>
            <a:pPr>
              <a:tabLst>
                <a:tab pos="908050" algn="l"/>
                <a:tab pos="1817688" algn="l"/>
                <a:tab pos="2740025" algn="l"/>
                <a:tab pos="3648075" algn="l"/>
                <a:tab pos="4572000" algn="l"/>
              </a:tabLst>
            </a:pPr>
            <a:br>
              <a:rPr lang="en-US" dirty="0">
                <a:latin typeface="Helvetica" pitchFamily="2" charset="0"/>
              </a:rPr>
            </a:br>
            <a:endParaRPr lang="en-US" dirty="0">
              <a:latin typeface="Helvetica" pitchFamily="2" charset="0"/>
            </a:endParaRPr>
          </a:p>
          <a:p>
            <a:pPr>
              <a:tabLst>
                <a:tab pos="908050" algn="l"/>
                <a:tab pos="1817688" algn="l"/>
                <a:tab pos="2740025" algn="l"/>
                <a:tab pos="3648075" algn="l"/>
                <a:tab pos="4572000" algn="l"/>
              </a:tabLst>
            </a:pPr>
            <a:r>
              <a:rPr lang="en-US" b="1" dirty="0">
                <a:latin typeface="Helvetica" pitchFamily="2" charset="0"/>
              </a:rPr>
              <a:t>PA</a:t>
            </a:r>
            <a:r>
              <a:rPr lang="en-US" dirty="0">
                <a:latin typeface="Helvetica" pitchFamily="2" charset="0"/>
              </a:rPr>
              <a:t> 		2W,1F,1M(R/O),2M(U) 	2W,2F,2M 	0W,0F,1M </a:t>
            </a:r>
          </a:p>
          <a:p>
            <a:pPr>
              <a:tabLst>
                <a:tab pos="908050" algn="l"/>
                <a:tab pos="1817688" algn="l"/>
                <a:tab pos="2740025" algn="l"/>
                <a:tab pos="3648075" algn="l"/>
                <a:tab pos="4572000" algn="l"/>
              </a:tabLst>
            </a:pPr>
            <a:br>
              <a:rPr lang="en-US" dirty="0">
                <a:latin typeface="Helvetica" pitchFamily="2" charset="0"/>
              </a:rPr>
            </a:br>
            <a:endParaRPr lang="en-US" dirty="0">
              <a:latin typeface="Helvetica" pitchFamily="2" charset="0"/>
            </a:endParaRPr>
          </a:p>
          <a:p>
            <a:pPr>
              <a:tabLst>
                <a:tab pos="908050" algn="l"/>
                <a:tab pos="1817688" algn="l"/>
                <a:tab pos="2740025" algn="l"/>
                <a:tab pos="3648075" algn="l"/>
                <a:tab pos="4572000" algn="l"/>
              </a:tabLst>
            </a:pPr>
            <a:r>
              <a:rPr lang="en-US" b="1" dirty="0">
                <a:latin typeface="Helvetica" pitchFamily="2" charset="0"/>
              </a:rPr>
              <a:t>PC</a:t>
            </a:r>
            <a:r>
              <a:rPr lang="en-US" dirty="0">
                <a:latin typeface="Helvetica" pitchFamily="2" charset="0"/>
              </a:rPr>
              <a:t> 		2W,1F,1M(R/O),2M(U) 	2W,1F,1M 	0W,0F,1M </a:t>
            </a:r>
          </a:p>
          <a:p>
            <a:pPr>
              <a:tabLst>
                <a:tab pos="908050" algn="l"/>
                <a:tab pos="1817688" algn="l"/>
                <a:tab pos="2740025" algn="l"/>
                <a:tab pos="3648075" algn="l"/>
                <a:tab pos="4572000" algn="l"/>
              </a:tabLst>
            </a:pPr>
            <a:br>
              <a:rPr lang="en-US" dirty="0">
                <a:latin typeface="Helvetica" pitchFamily="2" charset="0"/>
              </a:rPr>
            </a:br>
            <a:endParaRPr lang="en-US" dirty="0">
              <a:effectLst/>
              <a:latin typeface="Helvetica" pitchFamily="2" charset="0"/>
            </a:endParaRPr>
          </a:p>
        </p:txBody>
      </p:sp>
      <p:sp>
        <p:nvSpPr>
          <p:cNvPr id="35" name="TextBox 34">
            <a:extLst>
              <a:ext uri="{FF2B5EF4-FFF2-40B4-BE49-F238E27FC236}">
                <a16:creationId xmlns:a16="http://schemas.microsoft.com/office/drawing/2014/main" id="{3694ADD6-60A0-D44D-8976-DAC717056CFA}"/>
              </a:ext>
            </a:extLst>
          </p:cNvPr>
          <p:cNvSpPr txBox="1"/>
          <p:nvPr/>
        </p:nvSpPr>
        <p:spPr>
          <a:xfrm>
            <a:off x="8996081" y="1045230"/>
            <a:ext cx="2447365" cy="923330"/>
          </a:xfrm>
          <a:prstGeom prst="rect">
            <a:avLst/>
          </a:prstGeom>
          <a:noFill/>
        </p:spPr>
        <p:txBody>
          <a:bodyPr wrap="square" rtlCol="0">
            <a:spAutoFit/>
          </a:bodyPr>
          <a:lstStyle/>
          <a:p>
            <a:r>
              <a:rPr lang="en-US" dirty="0"/>
              <a:t>W = Write</a:t>
            </a:r>
          </a:p>
          <a:p>
            <a:r>
              <a:rPr lang="en-US" dirty="0"/>
              <a:t>F = Force Write</a:t>
            </a:r>
          </a:p>
          <a:p>
            <a:r>
              <a:rPr lang="en-US" dirty="0"/>
              <a:t>M = Message</a:t>
            </a:r>
          </a:p>
        </p:txBody>
      </p:sp>
      <p:sp>
        <p:nvSpPr>
          <p:cNvPr id="36" name="TextBox 35">
            <a:extLst>
              <a:ext uri="{FF2B5EF4-FFF2-40B4-BE49-F238E27FC236}">
                <a16:creationId xmlns:a16="http://schemas.microsoft.com/office/drawing/2014/main" id="{F1DBDFDA-79F9-4A4F-A749-EED7C81A93AE}"/>
              </a:ext>
            </a:extLst>
          </p:cNvPr>
          <p:cNvSpPr txBox="1"/>
          <p:nvPr/>
        </p:nvSpPr>
        <p:spPr>
          <a:xfrm>
            <a:off x="3106271" y="6169709"/>
            <a:ext cx="7490012" cy="646331"/>
          </a:xfrm>
          <a:prstGeom prst="rect">
            <a:avLst/>
          </a:prstGeom>
          <a:noFill/>
        </p:spPr>
        <p:txBody>
          <a:bodyPr wrap="square" rtlCol="0">
            <a:spAutoFit/>
          </a:bodyPr>
          <a:lstStyle/>
          <a:p>
            <a:r>
              <a:rPr lang="en-US" i="1" dirty="0"/>
              <a:t>PA only helps in abort cases (not this one)</a:t>
            </a:r>
          </a:p>
          <a:p>
            <a:r>
              <a:rPr lang="en-US" i="1" dirty="0"/>
              <a:t>PC costs more writes on </a:t>
            </a:r>
            <a:r>
              <a:rPr lang="en-US" i="1" dirty="0" err="1"/>
              <a:t>coord</a:t>
            </a:r>
            <a:r>
              <a:rPr lang="en-US" i="1" dirty="0"/>
              <a:t>, but has fewer writes on workers</a:t>
            </a:r>
          </a:p>
        </p:txBody>
      </p:sp>
    </p:spTree>
    <p:extLst>
      <p:ext uri="{BB962C8B-B14F-4D97-AF65-F5344CB8AC3E}">
        <p14:creationId xmlns:p14="http://schemas.microsoft.com/office/powerpoint/2010/main" val="2538500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2PC – Problems</a:t>
            </a:r>
          </a:p>
        </p:txBody>
      </p:sp>
      <p:sp>
        <p:nvSpPr>
          <p:cNvPr id="3" name="Content Placeholder 2"/>
          <p:cNvSpPr>
            <a:spLocks noGrp="1"/>
          </p:cNvSpPr>
          <p:nvPr>
            <p:ph idx="1"/>
          </p:nvPr>
        </p:nvSpPr>
        <p:spPr>
          <a:xfrm>
            <a:off x="838200" y="1587630"/>
            <a:ext cx="10515600" cy="4351338"/>
          </a:xfrm>
        </p:spPr>
        <p:txBody>
          <a:bodyPr>
            <a:normAutofit fontScale="70000" lnSpcReduction="20000"/>
          </a:bodyPr>
          <a:lstStyle/>
          <a:p>
            <a:r>
              <a:rPr lang="en-US" dirty="0"/>
              <a:t>2 network round trips + synchronous logging </a:t>
            </a:r>
            <a:r>
              <a:rPr lang="en-US" dirty="0">
                <a:sym typeface="Wingdings"/>
              </a:rPr>
              <a:t> high overheads</a:t>
            </a:r>
          </a:p>
          <a:p>
            <a:pPr lvl="1"/>
            <a:r>
              <a:rPr lang="en-US" dirty="0"/>
              <a:t>Particularly when Coord and Worker are far apart, i.e., in different data centers</a:t>
            </a:r>
          </a:p>
          <a:p>
            <a:pPr lvl="1"/>
            <a:endParaRPr lang="en-US" dirty="0"/>
          </a:p>
          <a:p>
            <a:r>
              <a:rPr lang="en-US" dirty="0"/>
              <a:t>If Coord fails, Workers must wait, or somehow choose a new coordinator</a:t>
            </a:r>
          </a:p>
          <a:p>
            <a:endParaRPr lang="en-US" dirty="0"/>
          </a:p>
          <a:p>
            <a:r>
              <a:rPr lang="en-US" dirty="0"/>
              <a:t>If Coord + 1 Worker fail, no way to recover</a:t>
            </a:r>
          </a:p>
          <a:p>
            <a:pPr lvl="1"/>
            <a:r>
              <a:rPr lang="en-US" dirty="0"/>
              <a:t>Coord may have told failed Worker about outcome, it may have exposed results</a:t>
            </a:r>
          </a:p>
          <a:p>
            <a:pPr marL="457200" lvl="1" indent="0">
              <a:buNone/>
            </a:pPr>
            <a:endParaRPr lang="en-US" dirty="0"/>
          </a:p>
          <a:p>
            <a:pPr marL="0" indent="0">
              <a:buNone/>
            </a:pPr>
            <a:r>
              <a:rPr lang="en-US" dirty="0"/>
              <a:t>2PC sacrifices </a:t>
            </a:r>
            <a:r>
              <a:rPr lang="en-US" i="1" dirty="0"/>
              <a:t>availability</a:t>
            </a:r>
            <a:r>
              <a:rPr lang="en-US" dirty="0"/>
              <a:t> of system for </a:t>
            </a:r>
            <a:r>
              <a:rPr lang="en-US" i="1" dirty="0"/>
              <a:t>consistency</a:t>
            </a:r>
          </a:p>
          <a:p>
            <a:pPr marL="0" indent="0">
              <a:buNone/>
            </a:pPr>
            <a:r>
              <a:rPr lang="en-US" dirty="0"/>
              <a:t>2PC is probably not a good choice in a wide-area distributed setting</a:t>
            </a:r>
          </a:p>
          <a:p>
            <a:pPr marL="0" indent="0">
              <a:buNone/>
            </a:pPr>
            <a:r>
              <a:rPr lang="en-US" dirty="0"/>
              <a:t>	Due to possibility of network failures, and wide area latency</a:t>
            </a:r>
          </a:p>
          <a:p>
            <a:pPr marL="0" indent="0">
              <a:buNone/>
            </a:pPr>
            <a:endParaRPr lang="en-US" dirty="0"/>
          </a:p>
          <a:p>
            <a:pPr marL="0" indent="0">
              <a:buNone/>
            </a:pPr>
            <a:r>
              <a:rPr lang="en-US" b="1" dirty="0"/>
              <a:t>Alternatives:  use a more complicated consensus protocol (e.g., </a:t>
            </a:r>
            <a:r>
              <a:rPr lang="en-US" b="1" dirty="0" err="1"/>
              <a:t>Paxos</a:t>
            </a:r>
            <a:r>
              <a:rPr lang="en-US" b="1" dirty="0"/>
              <a:t>), use deterministic execution, or relax consistency</a:t>
            </a:r>
          </a:p>
          <a:p>
            <a:pPr lvl="1"/>
            <a:endParaRPr lang="en-US" dirty="0"/>
          </a:p>
        </p:txBody>
      </p:sp>
    </p:spTree>
    <p:extLst>
      <p:ext uri="{BB962C8B-B14F-4D97-AF65-F5344CB8AC3E}">
        <p14:creationId xmlns:p14="http://schemas.microsoft.com/office/powerpoint/2010/main" val="21026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75" y="307224"/>
            <a:ext cx="10515600" cy="1325563"/>
          </a:xfrm>
        </p:spPr>
        <p:txBody>
          <a:bodyPr/>
          <a:lstStyle/>
          <a:p>
            <a:r>
              <a:rPr lang="en-US" dirty="0"/>
              <a:t>Join Strategies</a:t>
            </a:r>
          </a:p>
        </p:txBody>
      </p:sp>
      <p:sp>
        <p:nvSpPr>
          <p:cNvPr id="3" name="Content Placeholder 2"/>
          <p:cNvSpPr>
            <a:spLocks noGrp="1"/>
          </p:cNvSpPr>
          <p:nvPr>
            <p:ph idx="1"/>
          </p:nvPr>
        </p:nvSpPr>
        <p:spPr>
          <a:xfrm>
            <a:off x="561475" y="1632787"/>
            <a:ext cx="11518230" cy="4639676"/>
          </a:xfrm>
        </p:spPr>
        <p:txBody>
          <a:bodyPr>
            <a:normAutofit/>
          </a:bodyPr>
          <a:lstStyle/>
          <a:p>
            <a:r>
              <a:rPr lang="en-US" sz="3200" dirty="0"/>
              <a:t>If tables are partitioned on same attribute, just run local joins</a:t>
            </a:r>
          </a:p>
          <a:p>
            <a:pPr lvl="1"/>
            <a:r>
              <a:rPr lang="en-US" sz="2800" dirty="0"/>
              <a:t>Also, if one table is replicated, no need to join</a:t>
            </a:r>
          </a:p>
          <a:p>
            <a:r>
              <a:rPr lang="en-US" sz="3200" dirty="0"/>
              <a:t>Otherwise, several options:</a:t>
            </a:r>
          </a:p>
          <a:p>
            <a:pPr marL="971550" lvl="1" indent="-514350">
              <a:buFont typeface="+mj-lt"/>
              <a:buAutoNum type="arabicPeriod"/>
            </a:pPr>
            <a:r>
              <a:rPr lang="en-US" sz="2800" dirty="0"/>
              <a:t>Collect all tables at one node</a:t>
            </a:r>
          </a:p>
          <a:p>
            <a:pPr lvl="2"/>
            <a:r>
              <a:rPr lang="en-US" sz="2400" dirty="0"/>
              <a:t>Inferior except in extreme cases, i.e., very small tables</a:t>
            </a:r>
          </a:p>
          <a:p>
            <a:pPr marL="971550" lvl="1" indent="-514350">
              <a:buFont typeface="+mj-lt"/>
              <a:buAutoNum type="arabicPeriod"/>
            </a:pPr>
            <a:r>
              <a:rPr lang="en-US" sz="2800" dirty="0"/>
              <a:t>Re-partition one or both tables – “shuffle join”</a:t>
            </a:r>
          </a:p>
          <a:p>
            <a:pPr lvl="2"/>
            <a:r>
              <a:rPr lang="en-US" sz="2400" dirty="0"/>
              <a:t>Depending on initial partitioning</a:t>
            </a:r>
          </a:p>
          <a:p>
            <a:pPr marL="971550" lvl="1" indent="-514350">
              <a:buFont typeface="+mj-lt"/>
              <a:buAutoNum type="arabicPeriod"/>
            </a:pPr>
            <a:r>
              <a:rPr lang="en-US" sz="2800" dirty="0"/>
              <a:t>Replicate (smaller) table on all nodes</a:t>
            </a:r>
          </a:p>
        </p:txBody>
      </p:sp>
    </p:spTree>
    <p:extLst>
      <p:ext uri="{BB962C8B-B14F-4D97-AF65-F5344CB8AC3E}">
        <p14:creationId xmlns:p14="http://schemas.microsoft.com/office/powerpoint/2010/main" val="143770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29433" y="4684080"/>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2617693" y="5613716"/>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A1</a:t>
            </a:r>
          </a:p>
        </p:txBody>
      </p:sp>
      <p:sp>
        <p:nvSpPr>
          <p:cNvPr id="14" name="Can 13"/>
          <p:cNvSpPr/>
          <p:nvPr/>
        </p:nvSpPr>
        <p:spPr>
          <a:xfrm>
            <a:off x="3508561" y="5613716"/>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a:t>
            </a:r>
          </a:p>
        </p:txBody>
      </p:sp>
      <p:cxnSp>
        <p:nvCxnSpPr>
          <p:cNvPr id="17" name="Straight Arrow Connector 16"/>
          <p:cNvCxnSpPr/>
          <p:nvPr/>
        </p:nvCxnSpPr>
        <p:spPr>
          <a:xfrm flipH="1" flipV="1">
            <a:off x="3352239" y="5268855"/>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48495" y="6409515"/>
            <a:ext cx="1324842" cy="369332"/>
          </a:xfrm>
          <a:prstGeom prst="rect">
            <a:avLst/>
          </a:prstGeom>
          <a:noFill/>
        </p:spPr>
        <p:txBody>
          <a:bodyPr wrap="square" rtlCol="0">
            <a:spAutoFit/>
          </a:bodyPr>
          <a:lstStyle/>
          <a:p>
            <a:r>
              <a:rPr lang="en-US"/>
              <a:t>Processor  1</a:t>
            </a:r>
          </a:p>
        </p:txBody>
      </p:sp>
      <p:sp>
        <p:nvSpPr>
          <p:cNvPr id="35" name="Rectangle 34"/>
          <p:cNvSpPr/>
          <p:nvPr/>
        </p:nvSpPr>
        <p:spPr>
          <a:xfrm>
            <a:off x="2671940" y="4811654"/>
            <a:ext cx="147550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split</a:t>
            </a:r>
          </a:p>
        </p:txBody>
      </p:sp>
      <p:sp>
        <p:nvSpPr>
          <p:cNvPr id="37" name="Rectangle 36"/>
          <p:cNvSpPr/>
          <p:nvPr/>
        </p:nvSpPr>
        <p:spPr>
          <a:xfrm>
            <a:off x="5070255" y="4720499"/>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7"/>
          <p:cNvSpPr/>
          <p:nvPr/>
        </p:nvSpPr>
        <p:spPr>
          <a:xfrm>
            <a:off x="5258515" y="5650135"/>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A2</a:t>
            </a:r>
          </a:p>
        </p:txBody>
      </p:sp>
      <p:sp>
        <p:nvSpPr>
          <p:cNvPr id="39" name="Can 38"/>
          <p:cNvSpPr/>
          <p:nvPr/>
        </p:nvSpPr>
        <p:spPr>
          <a:xfrm>
            <a:off x="6149383" y="5650135"/>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B2</a:t>
            </a:r>
          </a:p>
        </p:txBody>
      </p:sp>
      <p:cxnSp>
        <p:nvCxnSpPr>
          <p:cNvPr id="40" name="Straight Arrow Connector 39"/>
          <p:cNvCxnSpPr/>
          <p:nvPr/>
        </p:nvCxnSpPr>
        <p:spPr>
          <a:xfrm flipH="1" flipV="1">
            <a:off x="5993061" y="5305274"/>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89317" y="6445934"/>
            <a:ext cx="1324842" cy="369332"/>
          </a:xfrm>
          <a:prstGeom prst="rect">
            <a:avLst/>
          </a:prstGeom>
          <a:noFill/>
        </p:spPr>
        <p:txBody>
          <a:bodyPr wrap="square" rtlCol="0">
            <a:spAutoFit/>
          </a:bodyPr>
          <a:lstStyle/>
          <a:p>
            <a:r>
              <a:rPr lang="en-US" dirty="0"/>
              <a:t>Processor  2</a:t>
            </a:r>
          </a:p>
        </p:txBody>
      </p:sp>
      <p:sp>
        <p:nvSpPr>
          <p:cNvPr id="42" name="Rectangle 41"/>
          <p:cNvSpPr/>
          <p:nvPr/>
        </p:nvSpPr>
        <p:spPr>
          <a:xfrm>
            <a:off x="5312762" y="4848073"/>
            <a:ext cx="147550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split</a:t>
            </a:r>
          </a:p>
        </p:txBody>
      </p:sp>
      <p:sp>
        <p:nvSpPr>
          <p:cNvPr id="44" name="Rectangle 43"/>
          <p:cNvSpPr/>
          <p:nvPr/>
        </p:nvSpPr>
        <p:spPr>
          <a:xfrm>
            <a:off x="7711077" y="4756918"/>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p:cNvSpPr/>
          <p:nvPr/>
        </p:nvSpPr>
        <p:spPr>
          <a:xfrm>
            <a:off x="7899337" y="5686554"/>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t>
            </a:r>
          </a:p>
        </p:txBody>
      </p:sp>
      <p:sp>
        <p:nvSpPr>
          <p:cNvPr id="46" name="Can 45"/>
          <p:cNvSpPr/>
          <p:nvPr/>
        </p:nvSpPr>
        <p:spPr>
          <a:xfrm>
            <a:off x="8790205" y="5686554"/>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Bn</a:t>
            </a:r>
            <a:endParaRPr lang="en-US" dirty="0"/>
          </a:p>
        </p:txBody>
      </p:sp>
      <p:cxnSp>
        <p:nvCxnSpPr>
          <p:cNvPr id="47" name="Straight Arrow Connector 46"/>
          <p:cNvCxnSpPr/>
          <p:nvPr/>
        </p:nvCxnSpPr>
        <p:spPr>
          <a:xfrm flipH="1" flipV="1">
            <a:off x="8633883" y="5341693"/>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30139" y="6482353"/>
            <a:ext cx="1324842" cy="369332"/>
          </a:xfrm>
          <a:prstGeom prst="rect">
            <a:avLst/>
          </a:prstGeom>
          <a:noFill/>
        </p:spPr>
        <p:txBody>
          <a:bodyPr wrap="square" rtlCol="0">
            <a:spAutoFit/>
          </a:bodyPr>
          <a:lstStyle/>
          <a:p>
            <a:r>
              <a:rPr lang="en-US" dirty="0"/>
              <a:t>Processor  n</a:t>
            </a:r>
          </a:p>
        </p:txBody>
      </p:sp>
      <p:sp>
        <p:nvSpPr>
          <p:cNvPr id="49" name="Rectangle 48"/>
          <p:cNvSpPr/>
          <p:nvPr/>
        </p:nvSpPr>
        <p:spPr>
          <a:xfrm>
            <a:off x="7953584" y="4884492"/>
            <a:ext cx="147550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split</a:t>
            </a:r>
          </a:p>
        </p:txBody>
      </p:sp>
      <p:sp>
        <p:nvSpPr>
          <p:cNvPr id="55" name="Rectangle 54"/>
          <p:cNvSpPr/>
          <p:nvPr/>
        </p:nvSpPr>
        <p:spPr>
          <a:xfrm>
            <a:off x="2431115" y="2226296"/>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55"/>
          <p:cNvSpPr/>
          <p:nvPr/>
        </p:nvSpPr>
        <p:spPr>
          <a:xfrm>
            <a:off x="2619375" y="3155932"/>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A1</a:t>
            </a:r>
          </a:p>
        </p:txBody>
      </p:sp>
      <p:sp>
        <p:nvSpPr>
          <p:cNvPr id="57" name="Can 56"/>
          <p:cNvSpPr/>
          <p:nvPr/>
        </p:nvSpPr>
        <p:spPr>
          <a:xfrm>
            <a:off x="3510243" y="3155932"/>
            <a:ext cx="564777" cy="67235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B1</a:t>
            </a:r>
          </a:p>
        </p:txBody>
      </p:sp>
      <p:sp>
        <p:nvSpPr>
          <p:cNvPr id="59" name="TextBox 58"/>
          <p:cNvSpPr txBox="1"/>
          <p:nvPr/>
        </p:nvSpPr>
        <p:spPr>
          <a:xfrm>
            <a:off x="2750177" y="3951731"/>
            <a:ext cx="1324842" cy="369332"/>
          </a:xfrm>
          <a:prstGeom prst="rect">
            <a:avLst/>
          </a:prstGeom>
          <a:noFill/>
        </p:spPr>
        <p:txBody>
          <a:bodyPr wrap="square" rtlCol="0">
            <a:spAutoFit/>
          </a:bodyPr>
          <a:lstStyle/>
          <a:p>
            <a:r>
              <a:rPr lang="en-US"/>
              <a:t>Processor  1</a:t>
            </a:r>
          </a:p>
        </p:txBody>
      </p:sp>
      <p:sp>
        <p:nvSpPr>
          <p:cNvPr id="61" name="Rectangle 60"/>
          <p:cNvSpPr/>
          <p:nvPr/>
        </p:nvSpPr>
        <p:spPr>
          <a:xfrm>
            <a:off x="5071937" y="2262715"/>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5260197" y="3192351"/>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A2</a:t>
            </a:r>
          </a:p>
        </p:txBody>
      </p:sp>
      <p:sp>
        <p:nvSpPr>
          <p:cNvPr id="63" name="Can 62"/>
          <p:cNvSpPr/>
          <p:nvPr/>
        </p:nvSpPr>
        <p:spPr>
          <a:xfrm>
            <a:off x="6151065" y="3192351"/>
            <a:ext cx="564777" cy="67235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B2</a:t>
            </a:r>
          </a:p>
        </p:txBody>
      </p:sp>
      <p:sp>
        <p:nvSpPr>
          <p:cNvPr id="65" name="TextBox 64"/>
          <p:cNvSpPr txBox="1"/>
          <p:nvPr/>
        </p:nvSpPr>
        <p:spPr>
          <a:xfrm>
            <a:off x="5390999" y="3988150"/>
            <a:ext cx="1324842" cy="369332"/>
          </a:xfrm>
          <a:prstGeom prst="rect">
            <a:avLst/>
          </a:prstGeom>
          <a:noFill/>
        </p:spPr>
        <p:txBody>
          <a:bodyPr wrap="square" rtlCol="0">
            <a:spAutoFit/>
          </a:bodyPr>
          <a:lstStyle/>
          <a:p>
            <a:r>
              <a:rPr lang="en-US" dirty="0"/>
              <a:t>Processor  2</a:t>
            </a:r>
          </a:p>
        </p:txBody>
      </p:sp>
      <p:sp>
        <p:nvSpPr>
          <p:cNvPr id="67" name="Rectangle 66"/>
          <p:cNvSpPr/>
          <p:nvPr/>
        </p:nvSpPr>
        <p:spPr>
          <a:xfrm>
            <a:off x="7712759" y="2299134"/>
            <a:ext cx="1842247" cy="1749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an 67"/>
          <p:cNvSpPr/>
          <p:nvPr/>
        </p:nvSpPr>
        <p:spPr>
          <a:xfrm>
            <a:off x="7901019" y="3228770"/>
            <a:ext cx="564777" cy="6723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t>
            </a:r>
          </a:p>
        </p:txBody>
      </p:sp>
      <p:sp>
        <p:nvSpPr>
          <p:cNvPr id="69" name="Can 68"/>
          <p:cNvSpPr/>
          <p:nvPr/>
        </p:nvSpPr>
        <p:spPr>
          <a:xfrm>
            <a:off x="8791887" y="3228770"/>
            <a:ext cx="564777" cy="67235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Bn</a:t>
            </a:r>
            <a:endParaRPr lang="en-US" dirty="0">
              <a:solidFill>
                <a:schemeClr val="tx1"/>
              </a:solidFill>
            </a:endParaRPr>
          </a:p>
        </p:txBody>
      </p:sp>
      <p:sp>
        <p:nvSpPr>
          <p:cNvPr id="71" name="TextBox 70"/>
          <p:cNvSpPr txBox="1"/>
          <p:nvPr/>
        </p:nvSpPr>
        <p:spPr>
          <a:xfrm>
            <a:off x="8031821" y="4024569"/>
            <a:ext cx="1324842" cy="369332"/>
          </a:xfrm>
          <a:prstGeom prst="rect">
            <a:avLst/>
          </a:prstGeom>
          <a:noFill/>
        </p:spPr>
        <p:txBody>
          <a:bodyPr wrap="square" rtlCol="0">
            <a:spAutoFit/>
          </a:bodyPr>
          <a:lstStyle/>
          <a:p>
            <a:r>
              <a:rPr lang="en-US" dirty="0"/>
              <a:t>Processor  n</a:t>
            </a:r>
          </a:p>
        </p:txBody>
      </p:sp>
      <p:grpSp>
        <p:nvGrpSpPr>
          <p:cNvPr id="3" name="Group 2"/>
          <p:cNvGrpSpPr/>
          <p:nvPr/>
        </p:nvGrpSpPr>
        <p:grpSpPr>
          <a:xfrm>
            <a:off x="3508561" y="3148106"/>
            <a:ext cx="5846421" cy="745191"/>
            <a:chOff x="1984560" y="3148105"/>
            <a:chExt cx="5846421" cy="745191"/>
          </a:xfrm>
          <a:solidFill>
            <a:schemeClr val="accent1"/>
          </a:solidFill>
        </p:grpSpPr>
        <p:sp>
          <p:nvSpPr>
            <p:cNvPr id="73" name="Can 72"/>
            <p:cNvSpPr/>
            <p:nvPr/>
          </p:nvSpPr>
          <p:spPr>
            <a:xfrm>
              <a:off x="1984560" y="3148105"/>
              <a:ext cx="564777" cy="672353"/>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B1</a:t>
              </a:r>
            </a:p>
          </p:txBody>
        </p:sp>
        <p:sp>
          <p:nvSpPr>
            <p:cNvPr id="74" name="Can 73"/>
            <p:cNvSpPr/>
            <p:nvPr/>
          </p:nvSpPr>
          <p:spPr>
            <a:xfrm>
              <a:off x="4625382" y="3184524"/>
              <a:ext cx="564777" cy="672353"/>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B2</a:t>
              </a:r>
            </a:p>
          </p:txBody>
        </p:sp>
        <p:sp>
          <p:nvSpPr>
            <p:cNvPr id="75" name="Can 74"/>
            <p:cNvSpPr/>
            <p:nvPr/>
          </p:nvSpPr>
          <p:spPr>
            <a:xfrm>
              <a:off x="7266204" y="3220943"/>
              <a:ext cx="564777" cy="672353"/>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Bn</a:t>
              </a:r>
              <a:endParaRPr lang="en-US" dirty="0">
                <a:solidFill>
                  <a:schemeClr val="bg1"/>
                </a:solidFill>
              </a:endParaRPr>
            </a:p>
          </p:txBody>
        </p:sp>
      </p:grpSp>
      <p:cxnSp>
        <p:nvCxnSpPr>
          <p:cNvPr id="76" name="Straight Arrow Connector 75"/>
          <p:cNvCxnSpPr>
            <a:endCxn id="57" idx="3"/>
          </p:cNvCxnSpPr>
          <p:nvPr/>
        </p:nvCxnSpPr>
        <p:spPr>
          <a:xfrm flipV="1">
            <a:off x="3316379" y="3828285"/>
            <a:ext cx="476252" cy="837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4" idx="3"/>
          </p:cNvCxnSpPr>
          <p:nvPr/>
        </p:nvCxnSpPr>
        <p:spPr>
          <a:xfrm flipV="1">
            <a:off x="3308537" y="3856878"/>
            <a:ext cx="3123235" cy="80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69" idx="3"/>
          </p:cNvCxnSpPr>
          <p:nvPr/>
        </p:nvCxnSpPr>
        <p:spPr>
          <a:xfrm flipV="1">
            <a:off x="3268421" y="3901122"/>
            <a:ext cx="5805855" cy="77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7" idx="0"/>
            <a:endCxn id="57" idx="3"/>
          </p:cNvCxnSpPr>
          <p:nvPr/>
        </p:nvCxnSpPr>
        <p:spPr>
          <a:xfrm flipH="1" flipV="1">
            <a:off x="3792632" y="3828285"/>
            <a:ext cx="2198747" cy="892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37" idx="0"/>
            <a:endCxn id="74" idx="3"/>
          </p:cNvCxnSpPr>
          <p:nvPr/>
        </p:nvCxnSpPr>
        <p:spPr>
          <a:xfrm flipV="1">
            <a:off x="5991379" y="3856877"/>
            <a:ext cx="440393" cy="86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37" idx="0"/>
            <a:endCxn id="69" idx="3"/>
          </p:cNvCxnSpPr>
          <p:nvPr/>
        </p:nvCxnSpPr>
        <p:spPr>
          <a:xfrm flipV="1">
            <a:off x="5991379" y="3901123"/>
            <a:ext cx="3082897" cy="819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4" idx="0"/>
          </p:cNvCxnSpPr>
          <p:nvPr/>
        </p:nvCxnSpPr>
        <p:spPr>
          <a:xfrm flipV="1">
            <a:off x="8632201" y="3945368"/>
            <a:ext cx="442075" cy="81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63" idx="3"/>
          </p:cNvCxnSpPr>
          <p:nvPr/>
        </p:nvCxnSpPr>
        <p:spPr>
          <a:xfrm flipH="1" flipV="1">
            <a:off x="6433454" y="3864703"/>
            <a:ext cx="2217233" cy="884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4" idx="0"/>
            <a:endCxn id="73" idx="3"/>
          </p:cNvCxnSpPr>
          <p:nvPr/>
        </p:nvCxnSpPr>
        <p:spPr>
          <a:xfrm flipH="1" flipV="1">
            <a:off x="3790950" y="3820458"/>
            <a:ext cx="4841251" cy="936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872625" y="2240836"/>
            <a:ext cx="6222950" cy="937524"/>
            <a:chOff x="1348625" y="2240836"/>
            <a:chExt cx="6222950" cy="937524"/>
          </a:xfrm>
        </p:grpSpPr>
        <p:sp>
          <p:nvSpPr>
            <p:cNvPr id="85" name="TextBox 84"/>
            <p:cNvSpPr txBox="1"/>
            <p:nvPr/>
          </p:nvSpPr>
          <p:spPr>
            <a:xfrm>
              <a:off x="1496542" y="2240836"/>
              <a:ext cx="608480" cy="584775"/>
            </a:xfrm>
            <a:prstGeom prst="rect">
              <a:avLst/>
            </a:prstGeom>
            <a:noFill/>
          </p:spPr>
          <p:txBody>
            <a:bodyPr wrap="square" rtlCol="0">
              <a:spAutoFit/>
            </a:bodyPr>
            <a:lstStyle/>
            <a:p>
              <a:r>
                <a:rPr lang="en-US" sz="3200" dirty="0"/>
                <a:t>⨝</a:t>
              </a:r>
            </a:p>
          </p:txBody>
        </p:sp>
        <p:cxnSp>
          <p:nvCxnSpPr>
            <p:cNvPr id="86" name="Straight Arrow Connector 85"/>
            <p:cNvCxnSpPr/>
            <p:nvPr/>
          </p:nvCxnSpPr>
          <p:spPr>
            <a:xfrm flipV="1">
              <a:off x="1348625" y="2825611"/>
              <a:ext cx="452157"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800782" y="2825611"/>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62583" y="2244780"/>
              <a:ext cx="608480" cy="584775"/>
            </a:xfrm>
            <a:prstGeom prst="rect">
              <a:avLst/>
            </a:prstGeom>
            <a:noFill/>
          </p:spPr>
          <p:txBody>
            <a:bodyPr wrap="square" rtlCol="0">
              <a:spAutoFit/>
            </a:bodyPr>
            <a:lstStyle/>
            <a:p>
              <a:r>
                <a:rPr lang="en-US" sz="3200" dirty="0"/>
                <a:t>⨝</a:t>
              </a:r>
            </a:p>
          </p:txBody>
        </p:sp>
        <p:cxnSp>
          <p:nvCxnSpPr>
            <p:cNvPr id="89" name="Straight Arrow Connector 88"/>
            <p:cNvCxnSpPr/>
            <p:nvPr/>
          </p:nvCxnSpPr>
          <p:spPr>
            <a:xfrm flipV="1">
              <a:off x="4014666" y="2829555"/>
              <a:ext cx="452157"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4466823" y="2829555"/>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828624" y="2248724"/>
              <a:ext cx="608480" cy="584775"/>
            </a:xfrm>
            <a:prstGeom prst="rect">
              <a:avLst/>
            </a:prstGeom>
            <a:noFill/>
          </p:spPr>
          <p:txBody>
            <a:bodyPr wrap="square" rtlCol="0">
              <a:spAutoFit/>
            </a:bodyPr>
            <a:lstStyle/>
            <a:p>
              <a:r>
                <a:rPr lang="en-US" sz="3200" dirty="0"/>
                <a:t>⨝</a:t>
              </a:r>
            </a:p>
          </p:txBody>
        </p:sp>
        <p:cxnSp>
          <p:nvCxnSpPr>
            <p:cNvPr id="92" name="Straight Arrow Connector 91"/>
            <p:cNvCxnSpPr/>
            <p:nvPr/>
          </p:nvCxnSpPr>
          <p:spPr>
            <a:xfrm flipV="1">
              <a:off x="6680707" y="2833499"/>
              <a:ext cx="452157"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7132864" y="2833499"/>
              <a:ext cx="43871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3370883" y="1257015"/>
            <a:ext cx="5538511" cy="1061983"/>
            <a:chOff x="1846882" y="1257014"/>
            <a:chExt cx="5538511" cy="1061983"/>
          </a:xfrm>
        </p:grpSpPr>
        <p:sp>
          <p:nvSpPr>
            <p:cNvPr id="95" name="Rectangle 94"/>
            <p:cNvSpPr/>
            <p:nvPr/>
          </p:nvSpPr>
          <p:spPr>
            <a:xfrm>
              <a:off x="3909592" y="1257014"/>
              <a:ext cx="147550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merge</a:t>
              </a:r>
            </a:p>
          </p:txBody>
        </p:sp>
        <p:cxnSp>
          <p:nvCxnSpPr>
            <p:cNvPr id="96" name="Straight Arrow Connector 95"/>
            <p:cNvCxnSpPr/>
            <p:nvPr/>
          </p:nvCxnSpPr>
          <p:spPr>
            <a:xfrm flipV="1">
              <a:off x="1846882" y="1721596"/>
              <a:ext cx="2679633" cy="515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4306013" y="1732148"/>
              <a:ext cx="319369" cy="50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4647346" y="1735781"/>
              <a:ext cx="2738047" cy="583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7509196" y="1275291"/>
            <a:ext cx="2710959" cy="646331"/>
          </a:xfrm>
          <a:prstGeom prst="rect">
            <a:avLst/>
          </a:prstGeom>
        </p:spPr>
        <p:txBody>
          <a:bodyPr wrap="square">
            <a:spAutoFit/>
          </a:bodyPr>
          <a:lstStyle/>
          <a:p>
            <a:r>
              <a:rPr lang="en-US" i="1"/>
              <a:t>Generalizes to the case of repartitioning both tables</a:t>
            </a:r>
            <a:endParaRPr lang="en-US" i="1" dirty="0"/>
          </a:p>
        </p:txBody>
      </p:sp>
      <p:sp>
        <p:nvSpPr>
          <p:cNvPr id="70" name="Title 1">
            <a:extLst>
              <a:ext uri="{FF2B5EF4-FFF2-40B4-BE49-F238E27FC236}">
                <a16:creationId xmlns:a16="http://schemas.microsoft.com/office/drawing/2014/main" id="{86A126E4-4331-EA4B-A29B-7A5DA3AD35A9}"/>
              </a:ext>
            </a:extLst>
          </p:cNvPr>
          <p:cNvSpPr txBox="1">
            <a:spLocks/>
          </p:cNvSpPr>
          <p:nvPr/>
        </p:nvSpPr>
        <p:spPr>
          <a:xfrm>
            <a:off x="577414" y="-29419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Repartitioning Example</a:t>
            </a:r>
            <a:endParaRPr lang="en-US" dirty="0"/>
          </a:p>
        </p:txBody>
      </p:sp>
      <p:sp>
        <p:nvSpPr>
          <p:cNvPr id="72" name="Content Placeholder 32">
            <a:extLst>
              <a:ext uri="{FF2B5EF4-FFF2-40B4-BE49-F238E27FC236}">
                <a16:creationId xmlns:a16="http://schemas.microsoft.com/office/drawing/2014/main" id="{DB691977-63DE-3E43-A45C-C5874104B62D}"/>
              </a:ext>
            </a:extLst>
          </p:cNvPr>
          <p:cNvSpPr txBox="1">
            <a:spLocks/>
          </p:cNvSpPr>
          <p:nvPr/>
        </p:nvSpPr>
        <p:spPr>
          <a:xfrm>
            <a:off x="604152" y="743676"/>
            <a:ext cx="9308726" cy="92810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100000"/>
              </a:lnSpc>
              <a:spcBef>
                <a:spcPts val="500"/>
              </a:spcBef>
              <a:buFont typeface="Courier New" panose="02070309020205020404" pitchFamily="49" charset="0"/>
              <a:buChar char="o"/>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100000"/>
              </a:lnSpc>
              <a:spcBef>
                <a:spcPts val="500"/>
              </a:spcBef>
              <a:buFont typeface="Courier New" panose="02070309020205020404" pitchFamily="49" charset="0"/>
              <a:buChar char="o"/>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Suppose A pre-partitioned on a, but B needs to be repartitioned</a:t>
            </a:r>
            <a:endParaRPr lang="en-US" sz="2400" dirty="0"/>
          </a:p>
        </p:txBody>
      </p:sp>
    </p:spTree>
    <p:extLst>
      <p:ext uri="{BB962C8B-B14F-4D97-AF65-F5344CB8AC3E}">
        <p14:creationId xmlns:p14="http://schemas.microsoft.com/office/powerpoint/2010/main" val="13774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down)">
                                      <p:cBhvr>
                                        <p:cTn id="11" dur="500"/>
                                        <p:tgtEl>
                                          <p:spTgt spid="7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down)">
                                      <p:cBhvr>
                                        <p:cTn id="15" dur="500"/>
                                        <p:tgtEl>
                                          <p:spTgt spid="7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down)">
                                      <p:cBhvr>
                                        <p:cTn id="19" dur="500"/>
                                        <p:tgtEl>
                                          <p:spTgt spid="7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down)">
                                      <p:cBhvr>
                                        <p:cTn id="23" dur="500"/>
                                        <p:tgtEl>
                                          <p:spTgt spid="8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500"/>
                                        <p:tgtEl>
                                          <p:spTgt spid="8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down)">
                                      <p:cBhvr>
                                        <p:cTn id="31" dur="500"/>
                                        <p:tgtEl>
                                          <p:spTgt spid="8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500"/>
                                        <p:tgtEl>
                                          <p:spTgt spid="8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down)">
                                      <p:cBhvr>
                                        <p:cTn id="39" dur="500"/>
                                        <p:tgtEl>
                                          <p:spTgt spid="84"/>
                                        </p:tgtEl>
                                      </p:cBhvr>
                                    </p:animEffect>
                                  </p:childTnLst>
                                </p:cTn>
                              </p:par>
                              <p:par>
                                <p:cTn id="40" presetID="2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wipe(down)">
                                      <p:cBhvr>
                                        <p:cTn id="47" dur="500"/>
                                        <p:tgtEl>
                                          <p:spTgt spid="9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wipe(down)">
                                      <p:cBhvr>
                                        <p:cTn id="52" dur="500"/>
                                        <p:tgtEl>
                                          <p:spTgt spid="10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A980-F37C-2D42-9F5E-9813A8F96997}"/>
              </a:ext>
            </a:extLst>
          </p:cNvPr>
          <p:cNvSpPr>
            <a:spLocks noGrp="1"/>
          </p:cNvSpPr>
          <p:nvPr>
            <p:ph type="title"/>
          </p:nvPr>
        </p:nvSpPr>
        <p:spPr/>
        <p:txBody>
          <a:bodyPr/>
          <a:lstStyle/>
          <a:p>
            <a:r>
              <a:rPr lang="en-US" dirty="0"/>
              <a:t>Distributed Transactions</a:t>
            </a:r>
          </a:p>
        </p:txBody>
      </p:sp>
      <p:sp>
        <p:nvSpPr>
          <p:cNvPr id="3" name="Content Placeholder 2">
            <a:extLst>
              <a:ext uri="{FF2B5EF4-FFF2-40B4-BE49-F238E27FC236}">
                <a16:creationId xmlns:a16="http://schemas.microsoft.com/office/drawing/2014/main" id="{E101D30E-38D4-9B43-AF0D-79DA01F5A444}"/>
              </a:ext>
            </a:extLst>
          </p:cNvPr>
          <p:cNvSpPr>
            <a:spLocks noGrp="1"/>
          </p:cNvSpPr>
          <p:nvPr>
            <p:ph idx="1"/>
          </p:nvPr>
        </p:nvSpPr>
        <p:spPr/>
        <p:txBody>
          <a:bodyPr>
            <a:normAutofit/>
          </a:bodyPr>
          <a:lstStyle/>
          <a:p>
            <a:r>
              <a:rPr lang="en-US" dirty="0"/>
              <a:t>Suppose we have data on separate machines and want to run a transaction across them</a:t>
            </a:r>
          </a:p>
          <a:p>
            <a:endParaRPr lang="en-US" dirty="0"/>
          </a:p>
          <a:p>
            <a:r>
              <a:rPr lang="en-US" u="sng" dirty="0"/>
              <a:t>Example 1</a:t>
            </a:r>
            <a:r>
              <a:rPr lang="en-US" dirty="0"/>
              <a:t>: reserve a rental car and an airline flight, and only commit if both are available.</a:t>
            </a:r>
          </a:p>
          <a:p>
            <a:r>
              <a:rPr lang="en-US" u="sng" dirty="0"/>
              <a:t>Example 2</a:t>
            </a:r>
            <a:r>
              <a:rPr lang="en-US" dirty="0"/>
              <a:t>: transfer money from bank 1 to bank 2</a:t>
            </a:r>
          </a:p>
          <a:p>
            <a:r>
              <a:rPr lang="en-US" u="sng" dirty="0"/>
              <a:t>Example 3</a:t>
            </a:r>
            <a:r>
              <a:rPr lang="en-US" dirty="0"/>
              <a:t>: add a friend to a social media graph, where user 1 is on Asia server and user 2 is on US server</a:t>
            </a:r>
          </a:p>
          <a:p>
            <a:endParaRPr lang="en-US" dirty="0">
              <a:sym typeface="Wingdings" pitchFamily="2" charset="2"/>
            </a:endParaRPr>
          </a:p>
        </p:txBody>
      </p:sp>
    </p:spTree>
    <p:extLst>
      <p:ext uri="{BB962C8B-B14F-4D97-AF65-F5344CB8AC3E}">
        <p14:creationId xmlns:p14="http://schemas.microsoft.com/office/powerpoint/2010/main" val="27895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E9C7-8520-A445-845C-43A9586F061F}"/>
              </a:ext>
            </a:extLst>
          </p:cNvPr>
          <p:cNvSpPr>
            <a:spLocks noGrp="1"/>
          </p:cNvSpPr>
          <p:nvPr>
            <p:ph type="title"/>
          </p:nvPr>
        </p:nvSpPr>
        <p:spPr/>
        <p:txBody>
          <a:bodyPr/>
          <a:lstStyle/>
          <a:p>
            <a:r>
              <a:rPr lang="en-US" dirty="0"/>
              <a:t>Problem with Distributed Transactions</a:t>
            </a:r>
          </a:p>
        </p:txBody>
      </p:sp>
      <p:sp>
        <p:nvSpPr>
          <p:cNvPr id="3" name="Content Placeholder 2">
            <a:extLst>
              <a:ext uri="{FF2B5EF4-FFF2-40B4-BE49-F238E27FC236}">
                <a16:creationId xmlns:a16="http://schemas.microsoft.com/office/drawing/2014/main" id="{E3EFB58D-621A-9A40-AA56-7522BD746460}"/>
              </a:ext>
            </a:extLst>
          </p:cNvPr>
          <p:cNvSpPr>
            <a:spLocks noGrp="1"/>
          </p:cNvSpPr>
          <p:nvPr>
            <p:ph idx="1"/>
          </p:nvPr>
        </p:nvSpPr>
        <p:spPr/>
        <p:txBody>
          <a:bodyPr/>
          <a:lstStyle/>
          <a:p>
            <a:r>
              <a:rPr lang="en-US" dirty="0"/>
              <a:t>Consider:</a:t>
            </a:r>
          </a:p>
          <a:p>
            <a:pPr marL="0" indent="0">
              <a:buNone/>
            </a:pPr>
            <a:endParaRPr lang="en-US" dirty="0"/>
          </a:p>
          <a:p>
            <a:pPr marL="457200" lvl="1" indent="0">
              <a:buNone/>
            </a:pPr>
            <a:r>
              <a:rPr lang="en-US" dirty="0"/>
              <a:t>BEGIN</a:t>
            </a:r>
          </a:p>
          <a:p>
            <a:pPr marL="457200" lvl="1" indent="0">
              <a:buNone/>
            </a:pPr>
            <a:r>
              <a:rPr lang="en-US" dirty="0"/>
              <a:t>INSERT A </a:t>
            </a:r>
            <a:r>
              <a:rPr lang="en-US" dirty="0">
                <a:sym typeface="Wingdings" pitchFamily="2" charset="2"/>
              </a:rPr>
              <a:t> </a:t>
            </a:r>
            <a:r>
              <a:rPr lang="en-US" dirty="0">
                <a:solidFill>
                  <a:schemeClr val="accent1">
                    <a:lumMod val="75000"/>
                  </a:schemeClr>
                </a:solidFill>
                <a:sym typeface="Wingdings" pitchFamily="2" charset="2"/>
              </a:rPr>
              <a:t>Machine 1</a:t>
            </a:r>
          </a:p>
          <a:p>
            <a:pPr marL="457200" lvl="1" indent="0">
              <a:buNone/>
            </a:pPr>
            <a:r>
              <a:rPr lang="en-US" dirty="0">
                <a:sym typeface="Wingdings" pitchFamily="2" charset="2"/>
              </a:rPr>
              <a:t>INSERT B  </a:t>
            </a:r>
            <a:r>
              <a:rPr lang="en-US" dirty="0">
                <a:solidFill>
                  <a:schemeClr val="accent1">
                    <a:lumMod val="75000"/>
                  </a:schemeClr>
                </a:solidFill>
                <a:sym typeface="Wingdings" pitchFamily="2" charset="2"/>
              </a:rPr>
              <a:t>Machine 2</a:t>
            </a:r>
          </a:p>
          <a:p>
            <a:pPr marL="457200" lvl="1" indent="0">
              <a:buNone/>
            </a:pPr>
            <a:r>
              <a:rPr lang="en-US" dirty="0">
                <a:sym typeface="Wingdings" pitchFamily="2" charset="2"/>
              </a:rPr>
              <a:t>INSERT C  </a:t>
            </a:r>
            <a:r>
              <a:rPr lang="en-US" dirty="0">
                <a:solidFill>
                  <a:schemeClr val="accent1">
                    <a:lumMod val="75000"/>
                  </a:schemeClr>
                </a:solidFill>
                <a:sym typeface="Wingdings" pitchFamily="2" charset="2"/>
              </a:rPr>
              <a:t>Machine 3</a:t>
            </a:r>
          </a:p>
          <a:p>
            <a:pPr marL="457200" lvl="1" indent="0">
              <a:buNone/>
            </a:pPr>
            <a:r>
              <a:rPr lang="en-US" dirty="0">
                <a:sym typeface="Wingdings" pitchFamily="2" charset="2"/>
              </a:rPr>
              <a:t>COMMIT</a:t>
            </a:r>
          </a:p>
          <a:p>
            <a:pPr marL="457200" lvl="1" indent="0">
              <a:buNone/>
            </a:pPr>
            <a:endParaRPr lang="en-US" dirty="0">
              <a:sym typeface="Wingdings" pitchFamily="2" charset="2"/>
            </a:endParaRPr>
          </a:p>
          <a:p>
            <a:pPr marL="457200" lvl="1" indent="0">
              <a:buNone/>
            </a:pPr>
            <a:r>
              <a:rPr lang="en-US" b="1" dirty="0">
                <a:sym typeface="Wingdings" pitchFamily="2" charset="2"/>
              </a:rPr>
              <a:t>Problem</a:t>
            </a:r>
            <a:r>
              <a:rPr lang="en-US" dirty="0">
                <a:sym typeface="Wingdings" pitchFamily="2" charset="2"/>
              </a:rPr>
              <a:t>: Machine 1 &amp; 2 commit, Machine 3 crashes</a:t>
            </a:r>
          </a:p>
          <a:p>
            <a:pPr marL="457200" lvl="1" indent="0">
              <a:buNone/>
            </a:pPr>
            <a:r>
              <a:rPr lang="en-US" dirty="0">
                <a:sym typeface="Wingdings" pitchFamily="2" charset="2"/>
              </a:rPr>
              <a:t>What happens?</a:t>
            </a:r>
            <a:endParaRPr lang="en-US" dirty="0"/>
          </a:p>
        </p:txBody>
      </p:sp>
    </p:spTree>
    <p:extLst>
      <p:ext uri="{BB962C8B-B14F-4D97-AF65-F5344CB8AC3E}">
        <p14:creationId xmlns:p14="http://schemas.microsoft.com/office/powerpoint/2010/main" val="175810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66DC-85FB-6142-9E4D-392FCBDFF663}"/>
              </a:ext>
            </a:extLst>
          </p:cNvPr>
          <p:cNvSpPr>
            <a:spLocks noGrp="1"/>
          </p:cNvSpPr>
          <p:nvPr>
            <p:ph type="title"/>
          </p:nvPr>
        </p:nvSpPr>
        <p:spPr/>
        <p:txBody>
          <a:bodyPr/>
          <a:lstStyle/>
          <a:p>
            <a:r>
              <a:rPr lang="en-US" dirty="0"/>
              <a:t>Goal: Atomicity</a:t>
            </a:r>
          </a:p>
        </p:txBody>
      </p:sp>
      <p:sp>
        <p:nvSpPr>
          <p:cNvPr id="3" name="Content Placeholder 2">
            <a:extLst>
              <a:ext uri="{FF2B5EF4-FFF2-40B4-BE49-F238E27FC236}">
                <a16:creationId xmlns:a16="http://schemas.microsoft.com/office/drawing/2014/main" id="{0A877EDA-67F7-5145-BE35-2036654DBA67}"/>
              </a:ext>
            </a:extLst>
          </p:cNvPr>
          <p:cNvSpPr>
            <a:spLocks noGrp="1"/>
          </p:cNvSpPr>
          <p:nvPr>
            <p:ph idx="1"/>
          </p:nvPr>
        </p:nvSpPr>
        <p:spPr/>
        <p:txBody>
          <a:bodyPr>
            <a:normAutofit fontScale="92500" lnSpcReduction="10000"/>
          </a:bodyPr>
          <a:lstStyle/>
          <a:p>
            <a:r>
              <a:rPr lang="en-US" dirty="0"/>
              <a:t>If one machine crashes, system should still preserve atomicity</a:t>
            </a:r>
          </a:p>
          <a:p>
            <a:pPr>
              <a:buFont typeface="Wingdings" pitchFamily="2" charset="2"/>
              <a:buChar char="è"/>
            </a:pPr>
            <a:r>
              <a:rPr lang="en-US" dirty="0">
                <a:sym typeface="Wingdings" pitchFamily="2" charset="2"/>
              </a:rPr>
              <a:t> Crashing machine should recover &amp; commit</a:t>
            </a:r>
          </a:p>
          <a:p>
            <a:pPr marL="0" indent="0">
              <a:buNone/>
            </a:pPr>
            <a:r>
              <a:rPr lang="en-US" dirty="0">
                <a:sym typeface="Wingdings" pitchFamily="2" charset="2"/>
              </a:rPr>
              <a:t>				</a:t>
            </a:r>
            <a:r>
              <a:rPr lang="en-US" i="1" dirty="0">
                <a:sym typeface="Wingdings" pitchFamily="2" charset="2"/>
              </a:rPr>
              <a:t>or</a:t>
            </a:r>
          </a:p>
          <a:p>
            <a:pPr marL="0" indent="0">
              <a:buNone/>
            </a:pPr>
            <a:r>
              <a:rPr lang="en-US" dirty="0">
                <a:sym typeface="Wingdings" pitchFamily="2" charset="2"/>
              </a:rPr>
              <a:t> All machines (including crashing one) should rollback</a:t>
            </a:r>
          </a:p>
          <a:p>
            <a:pPr marL="0" indent="0">
              <a:buNone/>
            </a:pPr>
            <a:endParaRPr lang="en-US" dirty="0">
              <a:sym typeface="Wingdings" pitchFamily="2" charset="2"/>
            </a:endParaRPr>
          </a:p>
          <a:p>
            <a:pPr marL="0" indent="0">
              <a:buNone/>
            </a:pPr>
            <a:r>
              <a:rPr lang="en-US" dirty="0">
                <a:sym typeface="Wingdings" pitchFamily="2" charset="2"/>
              </a:rPr>
              <a:t>In single-node system, a transaction is committed the moment the commit record goes to disk</a:t>
            </a:r>
          </a:p>
          <a:p>
            <a:pPr marL="0" indent="0">
              <a:buNone/>
            </a:pPr>
            <a:endParaRPr lang="en-US" dirty="0">
              <a:sym typeface="Wingdings" pitchFamily="2" charset="2"/>
            </a:endParaRPr>
          </a:p>
          <a:p>
            <a:pPr marL="0" indent="0">
              <a:buNone/>
            </a:pPr>
            <a:r>
              <a:rPr lang="en-US" dirty="0">
                <a:sym typeface="Wingdings" pitchFamily="2" charset="2"/>
              </a:rPr>
              <a:t>In multi-node system, can’t ensure commit record is all-or-nothing across all nodes!</a:t>
            </a:r>
            <a:endParaRPr lang="en-US" dirty="0"/>
          </a:p>
        </p:txBody>
      </p:sp>
    </p:spTree>
    <p:extLst>
      <p:ext uri="{BB962C8B-B14F-4D97-AF65-F5344CB8AC3E}">
        <p14:creationId xmlns:p14="http://schemas.microsoft.com/office/powerpoint/2010/main" val="1352442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14249</TotalTime>
  <Words>3389</Words>
  <Application>Microsoft Macintosh PowerPoint</Application>
  <PresentationFormat>Widescreen</PresentationFormat>
  <Paragraphs>647</Paragraphs>
  <Slides>45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Avenir Book</vt:lpstr>
      <vt:lpstr>Calibri</vt:lpstr>
      <vt:lpstr>Courier</vt:lpstr>
      <vt:lpstr>Helvetica</vt:lpstr>
      <vt:lpstr>Helvetica Neue</vt:lpstr>
      <vt:lpstr>Wingdings</vt:lpstr>
      <vt:lpstr>Office Theme</vt:lpstr>
      <vt:lpstr>PowerPoint Presentation</vt:lpstr>
      <vt:lpstr>Parallel DB Recap</vt:lpstr>
      <vt:lpstr>Partitioning Strategies</vt:lpstr>
      <vt:lpstr>Parallel Operations in a Partitioned DB</vt:lpstr>
      <vt:lpstr>Join Strategies</vt:lpstr>
      <vt:lpstr>PowerPoint Presentation</vt:lpstr>
      <vt:lpstr>Distributed Transactions</vt:lpstr>
      <vt:lpstr>Problem with Distributed Transactions</vt:lpstr>
      <vt:lpstr>Goal: Atomicity</vt:lpstr>
      <vt:lpstr>Two Phase Commit</vt:lpstr>
      <vt:lpstr>Two-Phase Commit</vt:lpstr>
      <vt:lpstr>2PC Architecture</vt:lpstr>
      <vt:lpstr>2PC Architecture</vt:lpstr>
      <vt:lpstr>2PC Architecture</vt:lpstr>
      <vt:lpstr>Two-Phase Coordinator Overview</vt:lpstr>
      <vt:lpstr>What If Coordinator Crashes/Fails?</vt:lpstr>
      <vt:lpstr>What Happens in Worker PREPARE?</vt:lpstr>
      <vt:lpstr>Worker Recovery Process</vt:lpstr>
      <vt:lpstr>Two-phase commit protocol</vt:lpstr>
      <vt:lpstr>Failure Cases</vt:lpstr>
      <vt:lpstr>Failure Cases</vt:lpstr>
      <vt:lpstr>Failure Cases</vt:lpstr>
      <vt:lpstr>Failure Cases</vt:lpstr>
      <vt:lpstr>Failure Cases</vt:lpstr>
      <vt:lpstr>Failure Cases</vt:lpstr>
      <vt:lpstr>Failure Cases</vt:lpstr>
      <vt:lpstr>Failure Cases</vt:lpstr>
      <vt:lpstr>Clicker</vt:lpstr>
      <vt:lpstr>Postgres Demo</vt:lpstr>
      <vt:lpstr>Coordinator Code</vt:lpstr>
      <vt:lpstr>Recovery Code</vt:lpstr>
      <vt:lpstr>Read-only Workers</vt:lpstr>
      <vt:lpstr>Two Variants</vt:lpstr>
      <vt:lpstr>Presumed Abort</vt:lpstr>
      <vt:lpstr>Presumed Abort – if transaction aborts</vt:lpstr>
      <vt:lpstr>Presumed Abort – if transaction aborts</vt:lpstr>
      <vt:lpstr>Presumed Abort – if transaction aborts</vt:lpstr>
      <vt:lpstr>Presumed commit – if transaction commits</vt:lpstr>
      <vt:lpstr>Presumed commit – if transaction commits</vt:lpstr>
      <vt:lpstr>Presumed commit – if transaction commits</vt:lpstr>
      <vt:lpstr>Presumed commit – if transaction commits</vt:lpstr>
      <vt:lpstr>Presumed commit – if transaction commits</vt:lpstr>
      <vt:lpstr>Presumed commit – if transaction commits</vt:lpstr>
      <vt:lpstr>Summary: Write/Message Complexity</vt:lpstr>
      <vt:lpstr>2PC –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Darryl Ho</cp:lastModifiedBy>
  <cp:revision>41</cp:revision>
  <cp:lastPrinted>2022-11-09T19:34:11Z</cp:lastPrinted>
  <dcterms:created xsi:type="dcterms:W3CDTF">2015-11-18T17:08:25Z</dcterms:created>
  <dcterms:modified xsi:type="dcterms:W3CDTF">2023-11-06T19:39:23Z</dcterms:modified>
</cp:coreProperties>
</file>