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9"/>
  </p:notesMasterIdLst>
  <p:sldIdLst>
    <p:sldId id="256" r:id="rId3"/>
    <p:sldId id="269" r:id="rId4"/>
    <p:sldId id="266" r:id="rId5"/>
    <p:sldId id="267" r:id="rId6"/>
    <p:sldId id="284" r:id="rId7"/>
    <p:sldId id="270" r:id="rId8"/>
    <p:sldId id="271" r:id="rId9"/>
    <p:sldId id="272" r:id="rId10"/>
    <p:sldId id="285" r:id="rId11"/>
    <p:sldId id="292" r:id="rId12"/>
    <p:sldId id="293" r:id="rId13"/>
    <p:sldId id="294" r:id="rId14"/>
    <p:sldId id="274" r:id="rId15"/>
    <p:sldId id="275" r:id="rId16"/>
    <p:sldId id="259" r:id="rId17"/>
    <p:sldId id="276" r:id="rId18"/>
    <p:sldId id="277" r:id="rId19"/>
    <p:sldId id="278" r:id="rId20"/>
    <p:sldId id="279" r:id="rId21"/>
    <p:sldId id="273" r:id="rId22"/>
    <p:sldId id="286" r:id="rId23"/>
    <p:sldId id="287" r:id="rId24"/>
    <p:sldId id="258" r:id="rId25"/>
    <p:sldId id="257" r:id="rId26"/>
    <p:sldId id="280" r:id="rId27"/>
    <p:sldId id="281" r:id="rId28"/>
    <p:sldId id="268" r:id="rId29"/>
    <p:sldId id="282" r:id="rId30"/>
    <p:sldId id="283" r:id="rId31"/>
    <p:sldId id="260" r:id="rId32"/>
    <p:sldId id="263" r:id="rId33"/>
    <p:sldId id="264" r:id="rId34"/>
    <p:sldId id="265" r:id="rId35"/>
    <p:sldId id="261" r:id="rId36"/>
    <p:sldId id="262" r:id="rId37"/>
    <p:sldId id="288" r:id="rId38"/>
    <p:sldId id="289" r:id="rId39"/>
    <p:sldId id="290" r:id="rId40"/>
    <p:sldId id="291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2"/>
    <p:restoredTop sz="92813"/>
  </p:normalViewPr>
  <p:slideViewPr>
    <p:cSldViewPr snapToObjects="1">
      <p:cViewPr varScale="1">
        <p:scale>
          <a:sx n="99" d="100"/>
          <a:sy n="99" d="100"/>
        </p:scale>
        <p:origin x="14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DE8DA-ED57-2442-A7D5-5CFED0DC931B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B580D-40C4-5642-8088-AD18AFCF8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96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B580D-40C4-5642-8088-AD18AFCF8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6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6B8A-6A05-2446-8FEB-9630C33D33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66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6B8A-6A05-2446-8FEB-9630C33D33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1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6B8A-6A05-2446-8FEB-9630C33D33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49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6B8A-6A05-2446-8FEB-9630C33D33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8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4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(8/27/13 11:58) -----</a:t>
            </a:r>
          </a:p>
          <a:p>
            <a:r>
              <a:rPr lang="en-US" dirty="0"/>
              <a:t>improvements -&gt; speedups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FB9F8-30CD-4D0E-8A6B-0E9017AD9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39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22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3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07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580D-40C4-5642-8088-AD18AFCF84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6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3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00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2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4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07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9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31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9792D-F998-E143-929B-1C2A668145F5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939D-4854-8645-8273-2DEEF614F7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93A9C-0A71-9B4B-A9E8-D0C47A4BE6A1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A3CDA-B9D4-494D-80D3-A72D9415A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1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dden@csail.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eops.csail.mit.edu/MapD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6.5830-staff@mit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book.io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6.5830/6.5831</a:t>
            </a:r>
            <a:br>
              <a:rPr lang="en-US" dirty="0"/>
            </a:br>
            <a:r>
              <a:rPr lang="en-US" dirty="0"/>
              <a:t>Introduction to Databases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6.5830 Lecture 1- 9/6/2023</a:t>
            </a:r>
          </a:p>
          <a:p>
            <a:r>
              <a:rPr lang="en-US" dirty="0"/>
              <a:t>Sam Madden</a:t>
            </a:r>
            <a:br>
              <a:rPr lang="en-US" dirty="0"/>
            </a:br>
            <a:r>
              <a:rPr lang="en-US" dirty="0">
                <a:hlinkClick r:id="rId2"/>
              </a:rPr>
              <a:t>madden@csail.mit.edu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DF734-A5EF-8B7C-4388-45531DCA2E79}"/>
              </a:ext>
            </a:extLst>
          </p:cNvPr>
          <p:cNvSpPr/>
          <p:nvPr/>
        </p:nvSpPr>
        <p:spPr>
          <a:xfrm>
            <a:off x="350729" y="114364"/>
            <a:ext cx="398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use Piazza: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/class/llmf39nuxcs5us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0FA45-E268-21E4-DFB9-07F956A0669C}"/>
              </a:ext>
            </a:extLst>
          </p:cNvPr>
          <p:cNvSpPr/>
          <p:nvPr/>
        </p:nvSpPr>
        <p:spPr>
          <a:xfrm>
            <a:off x="5497344" y="252863"/>
            <a:ext cx="321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dsg.csail.mit.edu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/6.5830/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2E32-8424-6C76-820E-ABEA771B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6.5830/1 Assignments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C4DBD9-0FE2-FA47-79F0-929C2FFD3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4 Labs: </a:t>
            </a:r>
            <a:r>
              <a:rPr lang="en-US" dirty="0" err="1"/>
              <a:t>GoDB</a:t>
            </a:r>
            <a:endParaRPr lang="en-US" dirty="0"/>
          </a:p>
          <a:p>
            <a:endParaRPr lang="en-US" dirty="0"/>
          </a:p>
          <a:p>
            <a:r>
              <a:rPr lang="en-US" dirty="0"/>
              <a:t>3 Problem Sets</a:t>
            </a:r>
          </a:p>
          <a:p>
            <a:pPr lvl="1"/>
            <a:r>
              <a:rPr lang="en-US" dirty="0"/>
              <a:t>SQL</a:t>
            </a:r>
          </a:p>
          <a:p>
            <a:pPr lvl="1"/>
            <a:r>
              <a:rPr lang="en-US" dirty="0"/>
              <a:t>Quiz Prep 1</a:t>
            </a:r>
          </a:p>
          <a:p>
            <a:pPr lvl="1"/>
            <a:r>
              <a:rPr lang="en-US" dirty="0"/>
              <a:t>Quiz Prep 2</a:t>
            </a:r>
          </a:p>
          <a:p>
            <a:r>
              <a:rPr lang="en-US" dirty="0"/>
              <a:t>2 Quizzes</a:t>
            </a:r>
          </a:p>
          <a:p>
            <a:endParaRPr lang="en-US" dirty="0"/>
          </a:p>
          <a:p>
            <a:r>
              <a:rPr lang="en-US" dirty="0"/>
              <a:t>6.5830:  </a:t>
            </a:r>
            <a:r>
              <a:rPr lang="en-US" b="1" dirty="0"/>
              <a:t>Final Project </a:t>
            </a:r>
            <a:r>
              <a:rPr lang="en-US" dirty="0"/>
              <a:t>– open ended research project of your choice</a:t>
            </a:r>
          </a:p>
          <a:p>
            <a:endParaRPr lang="en-US" dirty="0"/>
          </a:p>
          <a:p>
            <a:r>
              <a:rPr lang="en-US" dirty="0"/>
              <a:t>6.5831: </a:t>
            </a:r>
            <a:r>
              <a:rPr lang="en-US" b="1" dirty="0"/>
              <a:t>Final Project</a:t>
            </a:r>
            <a:r>
              <a:rPr lang="en-US" dirty="0"/>
              <a:t>: Extend </a:t>
            </a:r>
            <a:r>
              <a:rPr lang="en-US" dirty="0" err="1"/>
              <a:t>GoDB</a:t>
            </a:r>
            <a:r>
              <a:rPr lang="en-US" dirty="0"/>
              <a:t> OR open ended research</a:t>
            </a:r>
          </a:p>
          <a:p>
            <a:pPr lvl="1"/>
            <a:r>
              <a:rPr lang="en-US" dirty="0"/>
              <a:t>6.5831 satisfies the CI/M requirement;  final project will require both an oral midterm report as well as a written final report</a:t>
            </a:r>
          </a:p>
        </p:txBody>
      </p:sp>
    </p:spTree>
    <p:extLst>
      <p:ext uri="{BB962C8B-B14F-4D97-AF65-F5344CB8AC3E}">
        <p14:creationId xmlns:p14="http://schemas.microsoft.com/office/powerpoint/2010/main" val="136180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5CCB-81E9-16D5-53EA-2D19071F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GoDB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F92F5-0040-9CF8-FD10-3AD33AF34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E718B2-9748-B04F-DACD-10183D3B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0"/>
            <a:ext cx="631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3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C80BE1-C307-07B2-247A-3C2062AC853C}"/>
              </a:ext>
            </a:extLst>
          </p:cNvPr>
          <p:cNvSpPr/>
          <p:nvPr/>
        </p:nvSpPr>
        <p:spPr>
          <a:xfrm>
            <a:off x="1219200" y="457200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Lab 0 Out Today: Introductory lab designed to teach you Go</a:t>
            </a:r>
          </a:p>
          <a:p>
            <a:r>
              <a:rPr lang="en-US" dirty="0"/>
              <a:t>PS1 Out Next Monday:  Designed to teach you SQL</a:t>
            </a:r>
          </a:p>
          <a:p>
            <a:r>
              <a:rPr lang="en-US" dirty="0"/>
              <a:t>Lab 1 Out Next Wednesday:  First part of the </a:t>
            </a:r>
            <a:r>
              <a:rPr lang="en-US" dirty="0" err="1"/>
              <a:t>GoDB</a:t>
            </a:r>
            <a:r>
              <a:rPr lang="en-US" dirty="0"/>
              <a:t> system</a:t>
            </a:r>
          </a:p>
        </p:txBody>
      </p:sp>
      <p:pic>
        <p:nvPicPr>
          <p:cNvPr id="5" name="Picture 2" descr="58 Homework Memes ideas | homework, funny, funny pictures">
            <a:extLst>
              <a:ext uri="{FF2B5EF4-FFF2-40B4-BE49-F238E27FC236}">
                <a16:creationId xmlns:a16="http://schemas.microsoft.com/office/drawing/2014/main" id="{1F5258C3-A123-23DE-B07B-E25C6709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1763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F4AE235-041A-83E8-1B9C-513EEC0C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109AB-BC56-652A-2A6F-D8CDEB49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05" y="0"/>
            <a:ext cx="7656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24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03190" y="-13089"/>
            <a:ext cx="12531308" cy="689173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48" y="3629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Interactive </a:t>
            </a:r>
            <a:br>
              <a:rPr lang="en-US" dirty="0"/>
            </a:br>
            <a:r>
              <a:rPr lang="en-US" dirty="0"/>
              <a:t>Large-Scale Visualization</a:t>
            </a:r>
            <a:br>
              <a:rPr lang="en-US" dirty="0"/>
            </a:br>
            <a:r>
              <a:rPr lang="en-US" dirty="0"/>
              <a:t>using a GPU Database</a:t>
            </a:r>
          </a:p>
        </p:txBody>
      </p:sp>
    </p:spTree>
    <p:extLst>
      <p:ext uri="{BB962C8B-B14F-4D97-AF65-F5344CB8AC3E}">
        <p14:creationId xmlns:p14="http://schemas.microsoft.com/office/powerpoint/2010/main" val="113268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1697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77003"/>
                </a:solidFill>
                <a:latin typeface="Helvetica"/>
                <a:cs typeface="Helvetica"/>
              </a:rPr>
              <a:t>The Need for Interactive Analytics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0374" y="906306"/>
            <a:ext cx="8785639" cy="4525963"/>
          </a:xfrm>
        </p:spPr>
        <p:txBody>
          <a:bodyPr>
            <a:normAutofit/>
          </a:bodyPr>
          <a:lstStyle/>
          <a:p>
            <a:endParaRPr lang="en-US" sz="2900" dirty="0"/>
          </a:p>
          <a:p>
            <a:r>
              <a:rPr lang="en-US" sz="2900" dirty="0"/>
              <a:t>Idea: often need to browse massive data sets</a:t>
            </a:r>
          </a:p>
          <a:p>
            <a:endParaRPr lang="en-US" sz="2900" dirty="0"/>
          </a:p>
          <a:p>
            <a:r>
              <a:rPr lang="en-US" sz="2900" dirty="0"/>
              <a:t>Browsing is best supported through visualization</a:t>
            </a:r>
          </a:p>
          <a:p>
            <a:pPr marL="0" indent="0">
              <a:buNone/>
            </a:pPr>
            <a:endParaRPr lang="en-US" sz="2900" dirty="0">
              <a:sym typeface="Wingdings"/>
            </a:endParaRPr>
          </a:p>
          <a:p>
            <a:pPr marL="0" indent="0">
              <a:buNone/>
            </a:pPr>
            <a:r>
              <a:rPr lang="en-US" sz="2900" dirty="0">
                <a:sym typeface="Wingdings"/>
              </a:rPr>
              <a:t> </a:t>
            </a:r>
            <a:r>
              <a:rPr lang="en-US" sz="2900" dirty="0"/>
              <a:t>ad-hoc analytics, with millisecond response times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088" t="7843" r="30147" b="69608"/>
          <a:stretch>
            <a:fillRect/>
          </a:stretch>
        </p:blipFill>
        <p:spPr bwMode="auto">
          <a:xfrm>
            <a:off x="462403" y="4686622"/>
            <a:ext cx="4053725" cy="155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55464" t="6386" r="2058" b="57695"/>
          <a:stretch/>
        </p:blipFill>
        <p:spPr>
          <a:xfrm>
            <a:off x="4874489" y="4394671"/>
            <a:ext cx="3884178" cy="2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"/>
    </mc:Choice>
    <mc:Fallback xmlns="">
      <p:transition spd="slow" advTm="55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27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300" b="1" dirty="0" err="1">
                <a:solidFill>
                  <a:srgbClr val="E77003"/>
                </a:solidFill>
                <a:latin typeface="Helvetica"/>
                <a:cs typeface="Helvetica"/>
              </a:rPr>
              <a:t>MapD</a:t>
            </a:r>
            <a:r>
              <a:rPr lang="en-US" sz="3300" b="1" dirty="0">
                <a:solidFill>
                  <a:srgbClr val="E77003"/>
                </a:solidFill>
                <a:latin typeface="Helvetica"/>
                <a:cs typeface="Helvetica"/>
              </a:rPr>
              <a:t>: GPU Accelerated SQL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02" y="1183863"/>
            <a:ext cx="5230345" cy="5138296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/>
              <a:t>Key insight:  </a:t>
            </a:r>
            <a:r>
              <a:rPr lang="en-US" dirty="0"/>
              <a:t>GPUs have enough memory that a cluster of them can store substantial amounts of data</a:t>
            </a:r>
          </a:p>
          <a:p>
            <a:endParaRPr lang="en-US" dirty="0"/>
          </a:p>
          <a:p>
            <a:r>
              <a:rPr lang="en-US" dirty="0"/>
              <a:t>Not an accelerator, but a full blown query processor!</a:t>
            </a:r>
          </a:p>
          <a:p>
            <a:endParaRPr lang="en-US" dirty="0"/>
          </a:p>
          <a:p>
            <a:r>
              <a:rPr lang="en-US" dirty="0"/>
              <a:t>Massive parallelism enables interactive browsing interfaces</a:t>
            </a:r>
          </a:p>
          <a:p>
            <a:pPr lvl="1"/>
            <a:r>
              <a:rPr lang="en-US" dirty="0"/>
              <a:t>4x GPUs can provide &gt; 1 TB/sec of bandwidth</a:t>
            </a:r>
          </a:p>
          <a:p>
            <a:pPr lvl="1"/>
            <a:r>
              <a:rPr lang="en-US" dirty="0"/>
              <a:t>12 </a:t>
            </a:r>
            <a:r>
              <a:rPr lang="en-US" dirty="0" err="1"/>
              <a:t>Tflops</a:t>
            </a:r>
            <a:r>
              <a:rPr lang="en-US" dirty="0"/>
              <a:t> compute</a:t>
            </a:r>
          </a:p>
          <a:p>
            <a:pPr lvl="1"/>
            <a:r>
              <a:rPr lang="en-US" dirty="0"/>
              <a:t>Order of magnitude speedups over CPUs, when data is on GPU</a:t>
            </a:r>
          </a:p>
          <a:p>
            <a:pPr lvl="1"/>
            <a:endParaRPr lang="en-US" dirty="0"/>
          </a:p>
          <a:p>
            <a:r>
              <a:rPr lang="en-US" dirty="0"/>
              <a:t>“Shared nothing” arrangement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/>
          <a:srcRect l="55633" r="1889" b="11152"/>
          <a:stretch/>
        </p:blipFill>
        <p:spPr>
          <a:xfrm>
            <a:off x="5275241" y="764814"/>
            <a:ext cx="3884178" cy="60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9"/>
    </mc:Choice>
    <mc:Fallback xmlns="">
      <p:transition spd="slow" advTm="2160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>
            <a:hlinkClick r:id="rId3" tooltip="Open MapD URL"/>
          </p:cNvPr>
          <p:cNvSpPr txBox="1"/>
          <p:nvPr/>
        </p:nvSpPr>
        <p:spPr>
          <a:xfrm>
            <a:off x="341021" y="6065805"/>
            <a:ext cx="7907075" cy="7611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83241" tIns="41623" rIns="83241" bIns="41623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2046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"/>
    </mc:Choice>
    <mc:Fallback xmlns="">
      <p:transition spd="slow" advTm="10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in2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0863"/>
            <a:ext cx="9144000" cy="5146798"/>
          </a:xfrm>
        </p:spPr>
      </p:pic>
    </p:spTree>
    <p:extLst>
      <p:ext uri="{BB962C8B-B14F-4D97-AF65-F5344CB8AC3E}">
        <p14:creationId xmlns:p14="http://schemas.microsoft.com/office/powerpoint/2010/main" val="530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"/>
    </mc:Choice>
    <mc:Fallback xmlns="">
      <p:transition spd="slow" advTm="5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85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"/>
    </mc:Choice>
    <mc:Fallback xmlns="">
      <p:transition spd="slow" advTm="5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83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"/>
    </mc:Choice>
    <mc:Fallback xmlns="">
      <p:transition spd="slow" advTm="7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AE4A-3DB6-678B-37B4-9F11F0F9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35" y="3930099"/>
            <a:ext cx="2212643" cy="944562"/>
          </a:xfrm>
        </p:spPr>
        <p:txBody>
          <a:bodyPr anchor="ctr">
            <a:normAutofit fontScale="90000"/>
          </a:bodyPr>
          <a:lstStyle/>
          <a:p>
            <a:pPr defTabSz="425196"/>
            <a:r>
              <a:rPr lang="en-US" sz="390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Staff</a:t>
            </a:r>
            <a:endParaRPr lang="en-US" sz="42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C8E376D-07A1-244E-9E18-264580D76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8586" y="3429000"/>
            <a:ext cx="2225470" cy="2083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43542-7773-1ACC-F99A-B2D7C22B812C}"/>
              </a:ext>
            </a:extLst>
          </p:cNvPr>
          <p:cNvSpPr txBox="1"/>
          <p:nvPr/>
        </p:nvSpPr>
        <p:spPr>
          <a:xfrm>
            <a:off x="1374659" y="5478281"/>
            <a:ext cx="1932335" cy="3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196">
              <a:spcAft>
                <a:spcPts val="600"/>
              </a:spcAft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 Madden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66BFE-34FA-3E00-B914-28F220E65635}"/>
              </a:ext>
            </a:extLst>
          </p:cNvPr>
          <p:cNvSpPr txBox="1"/>
          <p:nvPr/>
        </p:nvSpPr>
        <p:spPr>
          <a:xfrm>
            <a:off x="3962555" y="5450351"/>
            <a:ext cx="1932335" cy="3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196">
              <a:spcAft>
                <a:spcPts val="600"/>
              </a:spcAft>
            </a:pPr>
            <a:r>
              <a:rPr lang="en-US" sz="1674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Ziniu</a:t>
            </a:r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Wu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A65BF-56C7-65ED-8AA7-E82650D06073}"/>
              </a:ext>
            </a:extLst>
          </p:cNvPr>
          <p:cNvSpPr txBox="1"/>
          <p:nvPr/>
        </p:nvSpPr>
        <p:spPr>
          <a:xfrm>
            <a:off x="3915322" y="702270"/>
            <a:ext cx="1932335" cy="3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196">
              <a:spcAft>
                <a:spcPts val="600"/>
              </a:spcAft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Ferdi </a:t>
            </a:r>
            <a:r>
              <a:rPr lang="en-US" sz="1674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Kossmann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4B0A9-6635-C0B6-00EA-A6148840F402}"/>
              </a:ext>
            </a:extLst>
          </p:cNvPr>
          <p:cNvSpPr txBox="1"/>
          <p:nvPr/>
        </p:nvSpPr>
        <p:spPr>
          <a:xfrm>
            <a:off x="1617510" y="718357"/>
            <a:ext cx="1932335" cy="3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196">
              <a:spcAft>
                <a:spcPts val="600"/>
              </a:spcAft>
            </a:pPr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 </a:t>
            </a:r>
            <a:r>
              <a:rPr lang="en-US" sz="1674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Kraska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4CCE0-302F-3EC6-869F-4304501B6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13" y="1013423"/>
            <a:ext cx="2212643" cy="22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9AB78-DA84-049B-AF0B-A7AC3BC26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082" y="1119398"/>
            <a:ext cx="2115146" cy="2083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8650F-EB43-39E0-14EE-1BF3B9C4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104" y="3296059"/>
            <a:ext cx="2212643" cy="2212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3FC57-B4A2-331F-1900-C89EE3415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845" y="1103688"/>
            <a:ext cx="2054805" cy="2054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0BBAB6-29E7-7944-60B9-75C41CD43416}"/>
              </a:ext>
            </a:extLst>
          </p:cNvPr>
          <p:cNvSpPr txBox="1"/>
          <p:nvPr/>
        </p:nvSpPr>
        <p:spPr>
          <a:xfrm>
            <a:off x="6170989" y="755807"/>
            <a:ext cx="1932335" cy="3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196">
              <a:spcAft>
                <a:spcPts val="600"/>
              </a:spcAft>
            </a:pPr>
            <a:r>
              <a:rPr 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Darryl Ho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2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B960F0-E100-9A4D-B293-47022A5F0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2" y="675481"/>
            <a:ext cx="8923867" cy="5731868"/>
          </a:xfrm>
        </p:spPr>
      </p:pic>
    </p:spTree>
    <p:extLst>
      <p:ext uri="{BB962C8B-B14F-4D97-AF65-F5344CB8AC3E}">
        <p14:creationId xmlns:p14="http://schemas.microsoft.com/office/powerpoint/2010/main" val="322720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CD59-2316-7AE0-787A-FCB5AF9C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D1985-84BA-2B72-20AF-FB4598805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database systems?</a:t>
            </a:r>
          </a:p>
          <a:p>
            <a:endParaRPr lang="en-US" dirty="0"/>
          </a:p>
          <a:p>
            <a:r>
              <a:rPr lang="en-US" dirty="0"/>
              <a:t>User’s perspective:</a:t>
            </a:r>
          </a:p>
          <a:p>
            <a:pPr lvl="1"/>
            <a:r>
              <a:rPr lang="en-US" dirty="0"/>
              <a:t>Modeling data</a:t>
            </a:r>
          </a:p>
          <a:p>
            <a:pPr lvl="1"/>
            <a:r>
              <a:rPr lang="en-US" dirty="0"/>
              <a:t>Querying data</a:t>
            </a:r>
          </a:p>
          <a:p>
            <a:endParaRPr lang="en-US" dirty="0"/>
          </a:p>
          <a:p>
            <a:r>
              <a:rPr lang="en-US" dirty="0"/>
              <a:t>Data Models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85EB896-0808-0857-B162-2087E5A3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2514386"/>
            <a:ext cx="4806950" cy="36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07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753D-3E5C-5153-34B7-1C1D4BE4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	Website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D6E77-568A-CEA9-652C-DBCAA945A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Admin interface</a:t>
            </a:r>
          </a:p>
          <a:p>
            <a:pPr lvl="1"/>
            <a:r>
              <a:rPr lang="en-US" dirty="0"/>
              <a:t>Edit</a:t>
            </a:r>
          </a:p>
          <a:p>
            <a:pPr lvl="1"/>
            <a:r>
              <a:rPr lang="en-US" dirty="0"/>
              <a:t>Add an animal</a:t>
            </a:r>
          </a:p>
          <a:p>
            <a:pPr lvl="1"/>
            <a:endParaRPr lang="en-US" dirty="0"/>
          </a:p>
          <a:p>
            <a:r>
              <a:rPr lang="en-US" dirty="0"/>
              <a:t>Public</a:t>
            </a:r>
          </a:p>
          <a:p>
            <a:pPr lvl="1"/>
            <a:r>
              <a:rPr lang="en-US" dirty="0"/>
              <a:t>Pictures &amp; Maps</a:t>
            </a:r>
          </a:p>
          <a:p>
            <a:endParaRPr lang="en-US" dirty="0"/>
          </a:p>
          <a:p>
            <a:r>
              <a:rPr lang="en-US" dirty="0"/>
              <a:t>Zookeeper</a:t>
            </a:r>
          </a:p>
          <a:p>
            <a:pPr lvl="1"/>
            <a:r>
              <a:rPr lang="en-US" dirty="0"/>
              <a:t>Feed times</a:t>
            </a:r>
          </a:p>
          <a:p>
            <a:endParaRPr lang="en-US" dirty="0"/>
          </a:p>
          <a:p>
            <a:r>
              <a:rPr lang="en-US" dirty="0"/>
              <a:t>1K animals, 5K URLs, 10 admins, 200 keepers</a:t>
            </a:r>
          </a:p>
        </p:txBody>
      </p:sp>
      <p:pic>
        <p:nvPicPr>
          <p:cNvPr id="5122" name="Picture 2" descr="Plan Your Visit | San Diego Zoo">
            <a:extLst>
              <a:ext uri="{FF2B5EF4-FFF2-40B4-BE49-F238E27FC236}">
                <a16:creationId xmlns:a16="http://schemas.microsoft.com/office/drawing/2014/main" id="{A2592B31-ED98-CB7C-E411-83521F1B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26603"/>
            <a:ext cx="4343400" cy="35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12CEE-35B3-65CB-AE75-47E7FD85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4627190"/>
            <a:ext cx="2908300" cy="7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Zoo Data Model</a:t>
            </a:r>
            <a:br>
              <a:rPr lang="en-US" dirty="0"/>
            </a:br>
            <a:r>
              <a:rPr lang="en-US" sz="3600" dirty="0"/>
              <a:t>Entity Relationship Diagram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Animal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5800" y="12954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36576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Keeper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638006" y="2058194"/>
            <a:ext cx="724863" cy="1600200"/>
            <a:chOff x="5638006" y="2058194"/>
            <a:chExt cx="724863" cy="1600200"/>
          </a:xfrm>
        </p:grpSpPr>
        <p:cxnSp>
          <p:nvCxnSpPr>
            <p:cNvPr id="15" name="Straight Arrow Connector 14"/>
            <p:cNvCxnSpPr>
              <a:stCxn id="6" idx="0"/>
              <a:endCxn id="5" idx="2"/>
            </p:cNvCxnSpPr>
            <p:nvPr/>
          </p:nvCxnSpPr>
          <p:spPr>
            <a:xfrm rot="5400000" flipH="1" flipV="1">
              <a:off x="4838700" y="2857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39594" y="2743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keeps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781800" y="3657600"/>
            <a:ext cx="1905000" cy="1348264"/>
            <a:chOff x="6781800" y="3680936"/>
            <a:chExt cx="1905000" cy="1348264"/>
          </a:xfrm>
        </p:grpSpPr>
        <p:sp>
          <p:nvSpPr>
            <p:cNvPr id="30" name="Rectangle 29"/>
            <p:cNvSpPr/>
            <p:nvPr/>
          </p:nvSpPr>
          <p:spPr>
            <a:xfrm>
              <a:off x="7010400" y="4648200"/>
              <a:ext cx="16764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Name</a:t>
              </a:r>
            </a:p>
          </p:txBody>
        </p:sp>
        <p:cxnSp>
          <p:nvCxnSpPr>
            <p:cNvPr id="35" name="Shape 34"/>
            <p:cNvCxnSpPr>
              <a:stCxn id="6" idx="3"/>
              <a:endCxn id="30" idx="0"/>
            </p:cNvCxnSpPr>
            <p:nvPr/>
          </p:nvCxnSpPr>
          <p:spPr>
            <a:xfrm>
              <a:off x="6781800" y="4038600"/>
              <a:ext cx="1066800" cy="6096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875857" y="42407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90018" y="3680936"/>
              <a:ext cx="71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781800" y="1676400"/>
            <a:ext cx="2133600" cy="1066800"/>
            <a:chOff x="6477000" y="1676400"/>
            <a:chExt cx="2133600" cy="1066800"/>
          </a:xfrm>
        </p:grpSpPr>
        <p:sp>
          <p:nvSpPr>
            <p:cNvPr id="25" name="Rectangle 24"/>
            <p:cNvSpPr/>
            <p:nvPr/>
          </p:nvSpPr>
          <p:spPr>
            <a:xfrm>
              <a:off x="7010400" y="23622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29" name="Shape 28"/>
            <p:cNvCxnSpPr>
              <a:stCxn id="5" idx="3"/>
              <a:endCxn id="25" idx="1"/>
            </p:cNvCxnSpPr>
            <p:nvPr/>
          </p:nvCxnSpPr>
          <p:spPr>
            <a:xfrm>
              <a:off x="6477000" y="1676400"/>
              <a:ext cx="533400" cy="8763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781800" y="21336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1872734"/>
              <a:ext cx="1065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feedTime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" y="1638300"/>
            <a:ext cx="2362201" cy="2933700"/>
            <a:chOff x="152400" y="1676400"/>
            <a:chExt cx="2362201" cy="2933700"/>
          </a:xfrm>
        </p:grpSpPr>
        <p:sp>
          <p:nvSpPr>
            <p:cNvPr id="7" name="Rectangle 6"/>
            <p:cNvSpPr/>
            <p:nvPr/>
          </p:nvSpPr>
          <p:spPr>
            <a:xfrm>
              <a:off x="914400" y="33528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4400" y="23622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Name</a:t>
              </a:r>
            </a:p>
          </p:txBody>
        </p:sp>
        <p:cxnSp>
          <p:nvCxnSpPr>
            <p:cNvPr id="22" name="Elbow Connector 21"/>
            <p:cNvCxnSpPr>
              <a:stCxn id="4" idx="1"/>
              <a:endCxn id="8" idx="1"/>
            </p:cNvCxnSpPr>
            <p:nvPr/>
          </p:nvCxnSpPr>
          <p:spPr>
            <a:xfrm rot="10800000" flipH="1" flipV="1">
              <a:off x="457200" y="1676400"/>
              <a:ext cx="457200" cy="8763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4" idx="1"/>
              <a:endCxn id="7" idx="1"/>
            </p:cNvCxnSpPr>
            <p:nvPr/>
          </p:nvCxnSpPr>
          <p:spPr>
            <a:xfrm rot="10800000" flipH="1" flipV="1">
              <a:off x="457200" y="1676400"/>
              <a:ext cx="457200" cy="18669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14401" y="42291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Species</a:t>
              </a:r>
            </a:p>
          </p:txBody>
        </p:sp>
        <p:cxnSp>
          <p:nvCxnSpPr>
            <p:cNvPr id="33" name="Elbow Connector 32"/>
            <p:cNvCxnSpPr>
              <a:stCxn id="4" idx="1"/>
              <a:endCxn id="31" idx="1"/>
            </p:cNvCxnSpPr>
            <p:nvPr/>
          </p:nvCxnSpPr>
          <p:spPr>
            <a:xfrm rot="10800000" flipH="1" flipV="1">
              <a:off x="457199" y="1676400"/>
              <a:ext cx="457201" cy="27432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54557" y="21833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4557" y="32120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4557" y="40502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2400" y="1992868"/>
              <a:ext cx="71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name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00" y="2983468"/>
              <a:ext cx="51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2400" y="3821668"/>
              <a:ext cx="8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species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2400" y="4876800"/>
            <a:ext cx="7712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Animals have names, ages, species</a:t>
            </a:r>
          </a:p>
          <a:p>
            <a:r>
              <a:rPr lang="en-US" dirty="0"/>
              <a:t>Keepers have names</a:t>
            </a:r>
          </a:p>
          <a:p>
            <a:r>
              <a:rPr lang="en-US" dirty="0"/>
              <a:t>Cages have cleaning times, buildings</a:t>
            </a:r>
          </a:p>
          <a:p>
            <a:r>
              <a:rPr lang="en-US" dirty="0"/>
              <a:t>Animals are in 1 cage;  cages have multiple animals</a:t>
            </a:r>
          </a:p>
          <a:p>
            <a:r>
              <a:rPr lang="en-US" dirty="0"/>
              <a:t>Keepers keep multiple cages, cages kept by multiple keepers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81800" y="36809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81800" y="130865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7354" y="130865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6669426" y="1676400"/>
            <a:ext cx="1941174" cy="1817132"/>
            <a:chOff x="6669426" y="1676400"/>
            <a:chExt cx="1941174" cy="1817132"/>
          </a:xfrm>
        </p:grpSpPr>
        <p:sp>
          <p:nvSpPr>
            <p:cNvPr id="62" name="Rectangle 61"/>
            <p:cNvSpPr/>
            <p:nvPr/>
          </p:nvSpPr>
          <p:spPr>
            <a:xfrm>
              <a:off x="7288869" y="2945368"/>
              <a:ext cx="1321731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Building</a:t>
              </a:r>
            </a:p>
          </p:txBody>
        </p:sp>
        <p:cxnSp>
          <p:nvCxnSpPr>
            <p:cNvPr id="63" name="Shape 62"/>
            <p:cNvCxnSpPr>
              <a:stCxn id="5" idx="3"/>
              <a:endCxn id="62" idx="1"/>
            </p:cNvCxnSpPr>
            <p:nvPr/>
          </p:nvCxnSpPr>
          <p:spPr>
            <a:xfrm>
              <a:off x="6781800" y="1676400"/>
              <a:ext cx="507069" cy="145946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055356" y="27548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669426" y="3124200"/>
              <a:ext cx="58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bldg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7400" y="1676400"/>
            <a:ext cx="8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entity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96000" y="171911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entity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15774" y="4114800"/>
            <a:ext cx="127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entity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3200" y="1295400"/>
            <a:ext cx="1794416" cy="760785"/>
            <a:chOff x="2743200" y="1295400"/>
            <a:chExt cx="1794416" cy="760785"/>
          </a:xfrm>
        </p:grpSpPr>
        <p:grpSp>
          <p:nvGrpSpPr>
            <p:cNvPr id="54" name="Group 53"/>
            <p:cNvGrpSpPr/>
            <p:nvPr/>
          </p:nvGrpSpPr>
          <p:grpSpPr>
            <a:xfrm>
              <a:off x="2743200" y="1295400"/>
              <a:ext cx="1794416" cy="382589"/>
              <a:chOff x="2743200" y="1295400"/>
              <a:chExt cx="1794416" cy="382589"/>
            </a:xfrm>
          </p:grpSpPr>
          <p:cxnSp>
            <p:nvCxnSpPr>
              <p:cNvPr id="12" name="Straight Arrow Connector 11"/>
              <p:cNvCxnSpPr>
                <a:stCxn id="5" idx="1"/>
                <a:endCxn id="4" idx="3"/>
              </p:cNvCxnSpPr>
              <p:nvPr/>
            </p:nvCxnSpPr>
            <p:spPr>
              <a:xfrm rot="10800000">
                <a:off x="2743200" y="1676400"/>
                <a:ext cx="1752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200400" y="1295400"/>
                <a:ext cx="970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contains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235956" y="1308657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971800" y="1686853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relationship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743200" y="12954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38800" y="19812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62600" y="33528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/>
      <p:bldP spid="58" grpId="0"/>
      <p:bldP spid="59" grpId="0"/>
      <p:bldP spid="61" grpId="0"/>
      <p:bldP spid="65" grpId="0"/>
      <p:bldP spid="66" grpId="0"/>
      <p:bldP spid="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Zoo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0368" y="4881265"/>
            <a:ext cx="243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Lanky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0" y="4953000"/>
            <a:ext cx="243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Slimy</a:t>
            </a:r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096000" y="2133600"/>
            <a:ext cx="3048000" cy="2932331"/>
            <a:chOff x="6096000" y="2521316"/>
            <a:chExt cx="3048000" cy="2932331"/>
          </a:xfrm>
        </p:grpSpPr>
        <p:sp>
          <p:nvSpPr>
            <p:cNvPr id="7" name="TextBox 6"/>
            <p:cNvSpPr txBox="1"/>
            <p:nvPr/>
          </p:nvSpPr>
          <p:spPr>
            <a:xfrm>
              <a:off x="6344053" y="4807316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Sally the Student</a:t>
              </a:r>
            </a:p>
            <a:p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521316"/>
              <a:ext cx="3048000" cy="18288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0" y="1828800"/>
            <a:ext cx="3250461" cy="2893496"/>
            <a:chOff x="0" y="1828800"/>
            <a:chExt cx="3250461" cy="2893496"/>
          </a:xfrm>
        </p:grpSpPr>
        <p:sp>
          <p:nvSpPr>
            <p:cNvPr id="16" name="Rectangle 15"/>
            <p:cNvSpPr/>
            <p:nvPr/>
          </p:nvSpPr>
          <p:spPr>
            <a:xfrm>
              <a:off x="76200" y="4352964"/>
              <a:ext cx="2161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Sam the Salamander</a:t>
              </a:r>
            </a:p>
          </p:txBody>
        </p:sp>
        <p:pic>
          <p:nvPicPr>
            <p:cNvPr id="6" name="Picture 5" descr="s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8800"/>
              <a:ext cx="3250461" cy="24016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5EE03B-6369-601A-9C10-CD9E2183FA73}"/>
              </a:ext>
            </a:extLst>
          </p:cNvPr>
          <p:cNvGrpSpPr/>
          <p:nvPr/>
        </p:nvGrpSpPr>
        <p:grpSpPr>
          <a:xfrm>
            <a:off x="3250461" y="1171819"/>
            <a:ext cx="3483429" cy="3646271"/>
            <a:chOff x="3250461" y="1171819"/>
            <a:chExt cx="3483429" cy="3646271"/>
          </a:xfrm>
        </p:grpSpPr>
        <p:grpSp>
          <p:nvGrpSpPr>
            <p:cNvPr id="5" name="Group 4"/>
            <p:cNvGrpSpPr/>
            <p:nvPr/>
          </p:nvGrpSpPr>
          <p:grpSpPr>
            <a:xfrm>
              <a:off x="3250461" y="1198045"/>
              <a:ext cx="3483429" cy="3620045"/>
              <a:chOff x="3250461" y="1198045"/>
              <a:chExt cx="3483429" cy="36200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0461" y="1198045"/>
                <a:ext cx="3483429" cy="30480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505199" y="4448758"/>
                <a:ext cx="1618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Tim the Giraffe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5279633-D53E-5BD8-7F9E-50D2735799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39" b="89986" l="9873" r="89986">
                          <a14:foregroundMark x1="38505" y1="11848" x2="44993" y2="9309"/>
                          <a14:foregroundMark x1="44993" y1="9309" x2="37941" y2="8039"/>
                          <a14:foregroundMark x1="37941" y1="8039" x2="43865" y2="12553"/>
                          <a14:foregroundMark x1="43865" y1="12553" x2="42172" y2="10578"/>
                          <a14:foregroundMark x1="34274" y1="52045" x2="36389" y2="59238"/>
                          <a14:foregroundMark x1="36389" y1="59238" x2="43441" y2="61354"/>
                          <a14:foregroundMark x1="43441" y1="61354" x2="50071" y2="59097"/>
                          <a14:foregroundMark x1="50071" y1="59097" x2="52891" y2="51199"/>
                          <a14:foregroundMark x1="52891" y1="51199" x2="46262" y2="48237"/>
                          <a14:foregroundMark x1="46262" y1="48237" x2="33568" y2="50917"/>
                          <a14:backgroundMark x1="32863" y1="50917" x2="33356" y2="52308"/>
                          <a14:backgroundMark x1="47449" y1="61732" x2="49083" y2="61636"/>
                          <a14:backgroundMark x1="49083" y1="61636" x2="54020" y2="55289"/>
                          <a14:backgroundMark x1="54020" y1="55289" x2="55289" y2="48378"/>
                          <a14:backgroundMark x1="55289" y1="48378" x2="65021" y2="50071"/>
                          <a14:backgroundMark x1="65021" y1="50071" x2="80959" y2="59238"/>
                          <a14:backgroundMark x1="80959" y1="59238" x2="90550" y2="73484"/>
                          <a14:backgroundMark x1="90550" y1="73484" x2="91396" y2="82228"/>
                          <a14:backgroundMark x1="91396" y1="82228" x2="83498" y2="87588"/>
                          <a14:backgroundMark x1="83498" y1="87588" x2="19323" y2="92384"/>
                          <a14:backgroundMark x1="19323" y1="92384" x2="1551" y2="89422"/>
                          <a14:backgroundMark x1="1551" y1="89422" x2="2116" y2="64034"/>
                          <a14:backgroundMark x1="2116" y1="64034" x2="9732" y2="55430"/>
                          <a14:backgroundMark x1="9732" y1="55430" x2="31453" y2="4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5" t="6974" r="44809" b="33558"/>
            <a:stretch/>
          </p:blipFill>
          <p:spPr bwMode="auto">
            <a:xfrm rot="3072686">
              <a:off x="4953154" y="803051"/>
              <a:ext cx="1096641" cy="183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Zoo Data Model</a:t>
            </a:r>
            <a:br>
              <a:rPr lang="en-US" dirty="0"/>
            </a:br>
            <a:r>
              <a:rPr lang="en-US" sz="3600" dirty="0"/>
              <a:t>Entity Relationship Diagram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A87C8B-513D-5799-E866-D295EE4AA58E}"/>
              </a:ext>
            </a:extLst>
          </p:cNvPr>
          <p:cNvGrpSpPr/>
          <p:nvPr/>
        </p:nvGrpSpPr>
        <p:grpSpPr>
          <a:xfrm>
            <a:off x="152400" y="1295400"/>
            <a:ext cx="5943600" cy="2516663"/>
            <a:chOff x="152400" y="1295400"/>
            <a:chExt cx="8763000" cy="3710464"/>
          </a:xfrm>
        </p:grpSpPr>
        <p:sp>
          <p:nvSpPr>
            <p:cNvPr id="4" name="Rectangle 3"/>
            <p:cNvSpPr/>
            <p:nvPr/>
          </p:nvSpPr>
          <p:spPr>
            <a:xfrm>
              <a:off x="457200" y="12954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Animal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495800" y="12954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Cage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95800" y="36576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Keeper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638006" y="2058194"/>
              <a:ext cx="765440" cy="1600200"/>
              <a:chOff x="5638006" y="2058194"/>
              <a:chExt cx="765440" cy="1600200"/>
            </a:xfrm>
          </p:grpSpPr>
          <p:cxnSp>
            <p:nvCxnSpPr>
              <p:cNvPr id="15" name="Straight Arrow Connector 14"/>
              <p:cNvCxnSpPr>
                <a:stCxn id="6" idx="0"/>
                <a:endCxn id="5" idx="2"/>
              </p:cNvCxnSpPr>
              <p:nvPr/>
            </p:nvCxnSpPr>
            <p:spPr>
              <a:xfrm rot="5400000" flipH="1" flipV="1">
                <a:off x="4838700" y="2857500"/>
                <a:ext cx="16002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639594" y="2743200"/>
                <a:ext cx="763852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keeps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81800" y="3657600"/>
              <a:ext cx="1905000" cy="1348264"/>
              <a:chOff x="6781800" y="3680936"/>
              <a:chExt cx="1905000" cy="134826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010400" y="4648200"/>
                <a:ext cx="16764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Name</a:t>
                </a:r>
              </a:p>
            </p:txBody>
          </p:sp>
          <p:cxnSp>
            <p:nvCxnSpPr>
              <p:cNvPr id="35" name="Shape 34"/>
              <p:cNvCxnSpPr>
                <a:stCxn id="6" idx="3"/>
                <a:endCxn id="30" idx="0"/>
              </p:cNvCxnSpPr>
              <p:nvPr/>
            </p:nvCxnSpPr>
            <p:spPr>
              <a:xfrm>
                <a:off x="6781800" y="4038600"/>
                <a:ext cx="1066800" cy="609600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875857" y="42407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290017" y="3680936"/>
                <a:ext cx="749672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name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781800" y="1676400"/>
              <a:ext cx="2133600" cy="1066800"/>
              <a:chOff x="6477000" y="1676400"/>
              <a:chExt cx="2133600" cy="10668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010400" y="23622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Time</a:t>
                </a:r>
              </a:p>
            </p:txBody>
          </p:sp>
          <p:cxnSp>
            <p:nvCxnSpPr>
              <p:cNvPr id="29" name="Shape 28"/>
              <p:cNvCxnSpPr>
                <a:stCxn id="5" idx="3"/>
                <a:endCxn id="25" idx="1"/>
              </p:cNvCxnSpPr>
              <p:nvPr/>
            </p:nvCxnSpPr>
            <p:spPr>
              <a:xfrm>
                <a:off x="6477000" y="1676400"/>
                <a:ext cx="533400" cy="876300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781800" y="2133600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05599" y="1872734"/>
                <a:ext cx="1071094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/>
                  <a:t>feedTime</a:t>
                </a:r>
                <a:endParaRPr lang="en-US" sz="1050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52400" y="1638300"/>
              <a:ext cx="2362201" cy="2933700"/>
              <a:chOff x="152400" y="1676400"/>
              <a:chExt cx="2362201" cy="29337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14400" y="33528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Age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14400" y="23622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Name</a:t>
                </a:r>
              </a:p>
            </p:txBody>
          </p:sp>
          <p:cxnSp>
            <p:nvCxnSpPr>
              <p:cNvPr id="22" name="Elbow Connector 21"/>
              <p:cNvCxnSpPr>
                <a:stCxn id="4" idx="1"/>
                <a:endCxn id="8" idx="1"/>
              </p:cNvCxnSpPr>
              <p:nvPr/>
            </p:nvCxnSpPr>
            <p:spPr>
              <a:xfrm rot="10800000" flipH="1" flipV="1">
                <a:off x="457200" y="1676400"/>
                <a:ext cx="457200" cy="8763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4" idx="1"/>
                <a:endCxn id="7" idx="1"/>
              </p:cNvCxnSpPr>
              <p:nvPr/>
            </p:nvCxnSpPr>
            <p:spPr>
              <a:xfrm rot="10800000" flipH="1" flipV="1">
                <a:off x="457200" y="1676400"/>
                <a:ext cx="457200" cy="18669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914401" y="42291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Species</a:t>
                </a:r>
              </a:p>
            </p:txBody>
          </p:sp>
          <p:cxnSp>
            <p:nvCxnSpPr>
              <p:cNvPr id="33" name="Elbow Connector 32"/>
              <p:cNvCxnSpPr>
                <a:stCxn id="4" idx="1"/>
                <a:endCxn id="31" idx="1"/>
              </p:cNvCxnSpPr>
              <p:nvPr/>
            </p:nvCxnSpPr>
            <p:spPr>
              <a:xfrm rot="10800000" flipH="1" flipV="1">
                <a:off x="457199" y="1676400"/>
                <a:ext cx="457201" cy="27432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54558" y="2183369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4558" y="3212069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4558" y="40502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2400" y="1992868"/>
                <a:ext cx="749671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name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52400" y="2983468"/>
                <a:ext cx="572417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age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2400" y="3821667"/>
                <a:ext cx="884385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species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781801" y="3680936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81801" y="1308657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7355" y="1308657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6669426" y="1676400"/>
              <a:ext cx="1941174" cy="1833506"/>
              <a:chOff x="6669426" y="1676400"/>
              <a:chExt cx="1941174" cy="183350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288869" y="2945368"/>
                <a:ext cx="1321731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Building</a:t>
                </a:r>
              </a:p>
            </p:txBody>
          </p:sp>
          <p:cxnSp>
            <p:nvCxnSpPr>
              <p:cNvPr id="63" name="Shape 62"/>
              <p:cNvCxnSpPr>
                <a:stCxn id="5" idx="3"/>
                <a:endCxn id="62" idx="1"/>
              </p:cNvCxnSpPr>
              <p:nvPr/>
            </p:nvCxnSpPr>
            <p:spPr>
              <a:xfrm>
                <a:off x="6781800" y="1676400"/>
                <a:ext cx="507069" cy="1459468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7055356" y="27548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669426" y="3124199"/>
                <a:ext cx="633865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bldg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057400" y="1676399"/>
              <a:ext cx="818426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96000" y="1719119"/>
              <a:ext cx="762000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15774" y="4114800"/>
              <a:ext cx="1275626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43200" y="1295400"/>
              <a:ext cx="1871374" cy="777159"/>
              <a:chOff x="2743200" y="1295400"/>
              <a:chExt cx="1871374" cy="777159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743200" y="1295400"/>
                <a:ext cx="1871374" cy="398964"/>
                <a:chOff x="2743200" y="1295400"/>
                <a:chExt cx="1871374" cy="398964"/>
              </a:xfrm>
            </p:grpSpPr>
            <p:cxnSp>
              <p:nvCxnSpPr>
                <p:cNvPr id="12" name="Straight Arrow Connector 11"/>
                <p:cNvCxnSpPr>
                  <a:stCxn id="5" idx="1"/>
                  <a:endCxn id="4" idx="3"/>
                </p:cNvCxnSpPr>
                <p:nvPr/>
              </p:nvCxnSpPr>
              <p:spPr>
                <a:xfrm rot="10800000">
                  <a:off x="2743200" y="1676400"/>
                  <a:ext cx="17526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200400" y="1295400"/>
                  <a:ext cx="981285" cy="3857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contains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35956" y="1308657"/>
                  <a:ext cx="378618" cy="3857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1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971799" y="1686852"/>
                <a:ext cx="1447800" cy="38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/>
                  <a:t>relationship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2743200" y="1295400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38799" y="1981199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62600" y="3352800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93A97E-AF57-2764-8D2C-D1303A5D22E5}"/>
              </a:ext>
            </a:extLst>
          </p:cNvPr>
          <p:cNvSpPr/>
          <p:nvPr/>
        </p:nvSpPr>
        <p:spPr>
          <a:xfrm>
            <a:off x="1" y="990600"/>
            <a:ext cx="2201252" cy="27432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6">
            <a:extLst>
              <a:ext uri="{FF2B5EF4-FFF2-40B4-BE49-F238E27FC236}">
                <a16:creationId xmlns:a16="http://schemas.microsoft.com/office/drawing/2014/main" id="{2BE85C72-291F-771E-F9B7-B4381CD87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94760"/>
              </p:ext>
            </p:extLst>
          </p:nvPr>
        </p:nvGraphicFramePr>
        <p:xfrm>
          <a:off x="28699" y="4074463"/>
          <a:ext cx="5219105" cy="1538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821">
                  <a:extLst>
                    <a:ext uri="{9D8B030D-6E8A-4147-A177-3AD203B41FA5}">
                      <a16:colId xmlns:a16="http://schemas.microsoft.com/office/drawing/2014/main" val="2064218417"/>
                    </a:ext>
                  </a:extLst>
                </a:gridCol>
                <a:gridCol w="1043821">
                  <a:extLst>
                    <a:ext uri="{9D8B030D-6E8A-4147-A177-3AD203B41FA5}">
                      <a16:colId xmlns:a16="http://schemas.microsoft.com/office/drawing/2014/main" val="3246922575"/>
                    </a:ext>
                  </a:extLst>
                </a:gridCol>
                <a:gridCol w="703059">
                  <a:extLst>
                    <a:ext uri="{9D8B030D-6E8A-4147-A177-3AD203B41FA5}">
                      <a16:colId xmlns:a16="http://schemas.microsoft.com/office/drawing/2014/main" val="4049628931"/>
                    </a:ext>
                  </a:extLst>
                </a:gridCol>
                <a:gridCol w="1384583">
                  <a:extLst>
                    <a:ext uri="{9D8B030D-6E8A-4147-A177-3AD203B41FA5}">
                      <a16:colId xmlns:a16="http://schemas.microsoft.com/office/drawing/2014/main" val="4243152795"/>
                    </a:ext>
                  </a:extLst>
                </a:gridCol>
                <a:gridCol w="1043821">
                  <a:extLst>
                    <a:ext uri="{9D8B030D-6E8A-4147-A177-3AD203B41FA5}">
                      <a16:colId xmlns:a16="http://schemas.microsoft.com/office/drawing/2014/main" val="182333405"/>
                    </a:ext>
                  </a:extLst>
                </a:gridCol>
              </a:tblGrid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361468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Giraffe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793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Salamander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18717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1633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CFC11ED-1A26-459B-CF35-E0E4B4B6B66C}"/>
              </a:ext>
            </a:extLst>
          </p:cNvPr>
          <p:cNvSpPr/>
          <p:nvPr/>
        </p:nvSpPr>
        <p:spPr>
          <a:xfrm>
            <a:off x="10005" y="3933998"/>
            <a:ext cx="4382236" cy="184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B6FCF6-BD82-5C03-6009-8E0FEF52716E}"/>
              </a:ext>
            </a:extLst>
          </p:cNvPr>
          <p:cNvSpPr/>
          <p:nvPr/>
        </p:nvSpPr>
        <p:spPr>
          <a:xfrm>
            <a:off x="2903792" y="1081852"/>
            <a:ext cx="3576141" cy="1718183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6">
            <a:extLst>
              <a:ext uri="{FF2B5EF4-FFF2-40B4-BE49-F238E27FC236}">
                <a16:creationId xmlns:a16="http://schemas.microsoft.com/office/drawing/2014/main" id="{6BBE39DC-55BD-5CD8-D3C5-3821AACE7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91056"/>
              </p:ext>
            </p:extLst>
          </p:nvPr>
        </p:nvGraphicFramePr>
        <p:xfrm>
          <a:off x="6332120" y="2897588"/>
          <a:ext cx="2726586" cy="1172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862">
                  <a:extLst>
                    <a:ext uri="{9D8B030D-6E8A-4147-A177-3AD203B41FA5}">
                      <a16:colId xmlns:a16="http://schemas.microsoft.com/office/drawing/2014/main" val="2064218417"/>
                    </a:ext>
                  </a:extLst>
                </a:gridCol>
                <a:gridCol w="1131923">
                  <a:extLst>
                    <a:ext uri="{9D8B030D-6E8A-4147-A177-3AD203B41FA5}">
                      <a16:colId xmlns:a16="http://schemas.microsoft.com/office/drawing/2014/main" val="3246922575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4049628931"/>
                    </a:ext>
                  </a:extLst>
                </a:gridCol>
              </a:tblGrid>
              <a:tr h="255633">
                <a:tc>
                  <a:txBody>
                    <a:bodyPr/>
                    <a:lstStyle/>
                    <a:p>
                      <a:r>
                        <a:rPr lang="en-US" dirty="0" err="1"/>
                        <a:t>Cageid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Feedtime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Bldg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361468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793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18717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8D2A2C17-4722-7986-FDE9-3075C7B8ADCC}"/>
              </a:ext>
            </a:extLst>
          </p:cNvPr>
          <p:cNvSpPr/>
          <p:nvPr/>
        </p:nvSpPr>
        <p:spPr>
          <a:xfrm>
            <a:off x="4200305" y="4040170"/>
            <a:ext cx="1584966" cy="2110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9780EF-73DA-A9DD-1B65-F4A8F57674EF}"/>
              </a:ext>
            </a:extLst>
          </p:cNvPr>
          <p:cNvGrpSpPr/>
          <p:nvPr/>
        </p:nvGrpSpPr>
        <p:grpSpPr>
          <a:xfrm>
            <a:off x="4495800" y="3483962"/>
            <a:ext cx="1836320" cy="1941887"/>
            <a:chOff x="4495800" y="3483962"/>
            <a:chExt cx="1836320" cy="194188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9AB7A3E-3DEC-6E2C-8522-109AC0317152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4495800" y="3483962"/>
              <a:ext cx="1836320" cy="11901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4D5FBC3-AC3D-CD9B-0522-FBEE1DF52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5102" y="3858953"/>
              <a:ext cx="1727018" cy="11558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3F7B6C5-3BA1-1E98-5A96-BFA82FB2F8DA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4605102" y="3483962"/>
              <a:ext cx="1727018" cy="19418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41016B7-A00C-79E5-2C9F-EBF9072AB5F3}"/>
              </a:ext>
            </a:extLst>
          </p:cNvPr>
          <p:cNvSpPr txBox="1"/>
          <p:nvPr/>
        </p:nvSpPr>
        <p:spPr>
          <a:xfrm>
            <a:off x="2369225" y="1750392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7BAB67C-0EBE-4C55-975D-FDBED11BA0B5}"/>
              </a:ext>
            </a:extLst>
          </p:cNvPr>
          <p:cNvSpPr txBox="1"/>
          <p:nvPr/>
        </p:nvSpPr>
        <p:spPr>
          <a:xfrm>
            <a:off x="3380758" y="20346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02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20" grpId="0" animBg="1"/>
      <p:bldP spid="41" grpId="0"/>
      <p:bldP spid="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Zoo Data Model</a:t>
            </a:r>
            <a:br>
              <a:rPr lang="en-US" dirty="0"/>
            </a:br>
            <a:r>
              <a:rPr lang="en-US" sz="3600" dirty="0"/>
              <a:t>Entity Relationship Diagram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A87C8B-513D-5799-E866-D295EE4AA58E}"/>
              </a:ext>
            </a:extLst>
          </p:cNvPr>
          <p:cNvGrpSpPr/>
          <p:nvPr/>
        </p:nvGrpSpPr>
        <p:grpSpPr>
          <a:xfrm>
            <a:off x="152400" y="1295400"/>
            <a:ext cx="5943600" cy="2516663"/>
            <a:chOff x="152400" y="1295400"/>
            <a:chExt cx="8763000" cy="3710464"/>
          </a:xfrm>
        </p:grpSpPr>
        <p:sp>
          <p:nvSpPr>
            <p:cNvPr id="4" name="Rectangle 3"/>
            <p:cNvSpPr/>
            <p:nvPr/>
          </p:nvSpPr>
          <p:spPr>
            <a:xfrm>
              <a:off x="457200" y="12954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Animal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495800" y="12954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Cage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95800" y="3657600"/>
              <a:ext cx="2286000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Keeper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638006" y="2058194"/>
              <a:ext cx="765440" cy="1600200"/>
              <a:chOff x="5638006" y="2058194"/>
              <a:chExt cx="765440" cy="1600200"/>
            </a:xfrm>
          </p:grpSpPr>
          <p:cxnSp>
            <p:nvCxnSpPr>
              <p:cNvPr id="15" name="Straight Arrow Connector 14"/>
              <p:cNvCxnSpPr>
                <a:stCxn id="6" idx="0"/>
                <a:endCxn id="5" idx="2"/>
              </p:cNvCxnSpPr>
              <p:nvPr/>
            </p:nvCxnSpPr>
            <p:spPr>
              <a:xfrm rot="5400000" flipH="1" flipV="1">
                <a:off x="4838700" y="2857500"/>
                <a:ext cx="16002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639594" y="2743200"/>
                <a:ext cx="763852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keeps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81800" y="3657600"/>
              <a:ext cx="1905000" cy="1348264"/>
              <a:chOff x="6781800" y="3680936"/>
              <a:chExt cx="1905000" cy="134826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010400" y="4648200"/>
                <a:ext cx="16764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Name</a:t>
                </a:r>
              </a:p>
            </p:txBody>
          </p:sp>
          <p:cxnSp>
            <p:nvCxnSpPr>
              <p:cNvPr id="35" name="Shape 34"/>
              <p:cNvCxnSpPr>
                <a:stCxn id="6" idx="3"/>
                <a:endCxn id="30" idx="0"/>
              </p:cNvCxnSpPr>
              <p:nvPr/>
            </p:nvCxnSpPr>
            <p:spPr>
              <a:xfrm>
                <a:off x="6781800" y="4038600"/>
                <a:ext cx="1066800" cy="609600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875857" y="42407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290017" y="3680936"/>
                <a:ext cx="749672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name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781800" y="1676400"/>
              <a:ext cx="2133600" cy="1066800"/>
              <a:chOff x="6477000" y="1676400"/>
              <a:chExt cx="2133600" cy="10668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010400" y="23622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Time</a:t>
                </a:r>
              </a:p>
            </p:txBody>
          </p:sp>
          <p:cxnSp>
            <p:nvCxnSpPr>
              <p:cNvPr id="29" name="Shape 28"/>
              <p:cNvCxnSpPr>
                <a:stCxn id="5" idx="3"/>
                <a:endCxn id="25" idx="1"/>
              </p:cNvCxnSpPr>
              <p:nvPr/>
            </p:nvCxnSpPr>
            <p:spPr>
              <a:xfrm>
                <a:off x="6477000" y="1676400"/>
                <a:ext cx="533400" cy="876300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781800" y="2133600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05599" y="1872734"/>
                <a:ext cx="1071094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/>
                  <a:t>feedTime</a:t>
                </a:r>
                <a:endParaRPr lang="en-US" sz="1050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52400" y="1638300"/>
              <a:ext cx="2362201" cy="2933700"/>
              <a:chOff x="152400" y="1676400"/>
              <a:chExt cx="2362201" cy="29337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14400" y="33528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Age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14400" y="23622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Name</a:t>
                </a:r>
              </a:p>
            </p:txBody>
          </p:sp>
          <p:cxnSp>
            <p:nvCxnSpPr>
              <p:cNvPr id="22" name="Elbow Connector 21"/>
              <p:cNvCxnSpPr>
                <a:stCxn id="4" idx="1"/>
                <a:endCxn id="8" idx="1"/>
              </p:cNvCxnSpPr>
              <p:nvPr/>
            </p:nvCxnSpPr>
            <p:spPr>
              <a:xfrm rot="10800000" flipH="1" flipV="1">
                <a:off x="457200" y="1676400"/>
                <a:ext cx="457200" cy="8763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4" idx="1"/>
                <a:endCxn id="7" idx="1"/>
              </p:cNvCxnSpPr>
              <p:nvPr/>
            </p:nvCxnSpPr>
            <p:spPr>
              <a:xfrm rot="10800000" flipH="1" flipV="1">
                <a:off x="457200" y="1676400"/>
                <a:ext cx="457200" cy="18669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914401" y="4229100"/>
                <a:ext cx="1600200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Species</a:t>
                </a:r>
              </a:p>
            </p:txBody>
          </p:sp>
          <p:cxnSp>
            <p:nvCxnSpPr>
              <p:cNvPr id="33" name="Elbow Connector 32"/>
              <p:cNvCxnSpPr>
                <a:stCxn id="4" idx="1"/>
                <a:endCxn id="31" idx="1"/>
              </p:cNvCxnSpPr>
              <p:nvPr/>
            </p:nvCxnSpPr>
            <p:spPr>
              <a:xfrm rot="10800000" flipH="1" flipV="1">
                <a:off x="457199" y="1676400"/>
                <a:ext cx="457201" cy="2743200"/>
              </a:xfrm>
              <a:prstGeom prst="bentConnector3">
                <a:avLst>
                  <a:gd name="adj1" fmla="val -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54558" y="2183369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4558" y="3212069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4558" y="40502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2400" y="1992868"/>
                <a:ext cx="749671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name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52400" y="2983468"/>
                <a:ext cx="572417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age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2400" y="3821667"/>
                <a:ext cx="884385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species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781801" y="3680936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81801" y="1308657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7355" y="1308657"/>
              <a:ext cx="378618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6669426" y="1676400"/>
              <a:ext cx="1941174" cy="1833506"/>
              <a:chOff x="6669426" y="1676400"/>
              <a:chExt cx="1941174" cy="183350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288869" y="2945368"/>
                <a:ext cx="1321731" cy="38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Building</a:t>
                </a:r>
              </a:p>
            </p:txBody>
          </p:sp>
          <p:cxnSp>
            <p:nvCxnSpPr>
              <p:cNvPr id="63" name="Shape 62"/>
              <p:cNvCxnSpPr>
                <a:stCxn id="5" idx="3"/>
                <a:endCxn id="62" idx="1"/>
              </p:cNvCxnSpPr>
              <p:nvPr/>
            </p:nvCxnSpPr>
            <p:spPr>
              <a:xfrm>
                <a:off x="6781800" y="1676400"/>
                <a:ext cx="507069" cy="1459468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7055356" y="2754868"/>
                <a:ext cx="378618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669426" y="3124199"/>
                <a:ext cx="633865" cy="38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bldg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057400" y="1676399"/>
              <a:ext cx="818426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96000" y="1719119"/>
              <a:ext cx="762000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15774" y="4114800"/>
              <a:ext cx="1275626" cy="3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entity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743200" y="1295400"/>
              <a:ext cx="1871374" cy="777159"/>
              <a:chOff x="2743200" y="1295400"/>
              <a:chExt cx="1871374" cy="777159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743200" y="1295400"/>
                <a:ext cx="1871374" cy="398964"/>
                <a:chOff x="2743200" y="1295400"/>
                <a:chExt cx="1871374" cy="398964"/>
              </a:xfrm>
            </p:grpSpPr>
            <p:cxnSp>
              <p:nvCxnSpPr>
                <p:cNvPr id="12" name="Straight Arrow Connector 11"/>
                <p:cNvCxnSpPr>
                  <a:stCxn id="5" idx="1"/>
                  <a:endCxn id="4" idx="3"/>
                </p:cNvCxnSpPr>
                <p:nvPr/>
              </p:nvCxnSpPr>
              <p:spPr>
                <a:xfrm rot="10800000">
                  <a:off x="2743200" y="1676400"/>
                  <a:ext cx="17526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200400" y="1295400"/>
                  <a:ext cx="981285" cy="3857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contains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35956" y="1308657"/>
                  <a:ext cx="378618" cy="3857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1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971799" y="1686852"/>
                <a:ext cx="1447800" cy="38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/>
                  <a:t>relationship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2743200" y="1295400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38799" y="1981199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62600" y="3352800"/>
              <a:ext cx="380980" cy="38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n</a:t>
              </a:r>
            </a:p>
          </p:txBody>
        </p:sp>
      </p:grpSp>
      <p:graphicFrame>
        <p:nvGraphicFramePr>
          <p:cNvPr id="19" name="Table 16">
            <a:extLst>
              <a:ext uri="{FF2B5EF4-FFF2-40B4-BE49-F238E27FC236}">
                <a16:creationId xmlns:a16="http://schemas.microsoft.com/office/drawing/2014/main" id="{6BBE39DC-55BD-5CD8-D3C5-3821AACE7782}"/>
              </a:ext>
            </a:extLst>
          </p:cNvPr>
          <p:cNvGraphicFramePr>
            <a:graphicFrameLocks noGrp="1"/>
          </p:cNvGraphicFramePr>
          <p:nvPr/>
        </p:nvGraphicFramePr>
        <p:xfrm>
          <a:off x="6332120" y="2897588"/>
          <a:ext cx="2726586" cy="1172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862">
                  <a:extLst>
                    <a:ext uri="{9D8B030D-6E8A-4147-A177-3AD203B41FA5}">
                      <a16:colId xmlns:a16="http://schemas.microsoft.com/office/drawing/2014/main" val="2064218417"/>
                    </a:ext>
                  </a:extLst>
                </a:gridCol>
                <a:gridCol w="1131923">
                  <a:extLst>
                    <a:ext uri="{9D8B030D-6E8A-4147-A177-3AD203B41FA5}">
                      <a16:colId xmlns:a16="http://schemas.microsoft.com/office/drawing/2014/main" val="3246922575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4049628931"/>
                    </a:ext>
                  </a:extLst>
                </a:gridCol>
              </a:tblGrid>
              <a:tr h="255633">
                <a:tc>
                  <a:txBody>
                    <a:bodyPr/>
                    <a:lstStyle/>
                    <a:p>
                      <a:r>
                        <a:rPr lang="en-US" dirty="0" err="1"/>
                        <a:t>Cageid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Feedtime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Bldg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361468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793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18717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77BAB67C-0EBE-4C55-975D-FDBED11BA0B5}"/>
              </a:ext>
            </a:extLst>
          </p:cNvPr>
          <p:cNvSpPr txBox="1"/>
          <p:nvPr/>
        </p:nvSpPr>
        <p:spPr>
          <a:xfrm>
            <a:off x="3380758" y="20346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?</a:t>
            </a:r>
          </a:p>
        </p:txBody>
      </p:sp>
      <p:graphicFrame>
        <p:nvGraphicFramePr>
          <p:cNvPr id="21" name="Table 16">
            <a:extLst>
              <a:ext uri="{FF2B5EF4-FFF2-40B4-BE49-F238E27FC236}">
                <a16:creationId xmlns:a16="http://schemas.microsoft.com/office/drawing/2014/main" id="{F9B6F89C-526B-8E88-C4A7-DCB9F25C6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881814"/>
              </p:ext>
            </p:extLst>
          </p:nvPr>
        </p:nvGraphicFramePr>
        <p:xfrm>
          <a:off x="3132506" y="4967233"/>
          <a:ext cx="2446240" cy="1172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431">
                  <a:extLst>
                    <a:ext uri="{9D8B030D-6E8A-4147-A177-3AD203B41FA5}">
                      <a16:colId xmlns:a16="http://schemas.microsoft.com/office/drawing/2014/main" val="2064218417"/>
                    </a:ext>
                  </a:extLst>
                </a:gridCol>
                <a:gridCol w="1356809">
                  <a:extLst>
                    <a:ext uri="{9D8B030D-6E8A-4147-A177-3AD203B41FA5}">
                      <a16:colId xmlns:a16="http://schemas.microsoft.com/office/drawing/2014/main" val="3246922575"/>
                    </a:ext>
                  </a:extLst>
                </a:gridCol>
              </a:tblGrid>
              <a:tr h="255633">
                <a:tc>
                  <a:txBody>
                    <a:bodyPr/>
                    <a:lstStyle/>
                    <a:p>
                      <a:r>
                        <a:rPr lang="en-US" dirty="0" err="1"/>
                        <a:t>keeperid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361468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jenny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793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18717"/>
                  </a:ext>
                </a:extLst>
              </a:tr>
            </a:tbl>
          </a:graphicData>
        </a:graphic>
      </p:graphicFrame>
      <p:graphicFrame>
        <p:nvGraphicFramePr>
          <p:cNvPr id="27" name="Table 16">
            <a:extLst>
              <a:ext uri="{FF2B5EF4-FFF2-40B4-BE49-F238E27FC236}">
                <a16:creationId xmlns:a16="http://schemas.microsoft.com/office/drawing/2014/main" id="{281600F2-9BF0-A2DD-387D-4CA2B2A12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277534"/>
              </p:ext>
            </p:extLst>
          </p:nvPr>
        </p:nvGraphicFramePr>
        <p:xfrm>
          <a:off x="6332120" y="4648480"/>
          <a:ext cx="2446240" cy="161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431">
                  <a:extLst>
                    <a:ext uri="{9D8B030D-6E8A-4147-A177-3AD203B41FA5}">
                      <a16:colId xmlns:a16="http://schemas.microsoft.com/office/drawing/2014/main" val="2064218417"/>
                    </a:ext>
                  </a:extLst>
                </a:gridCol>
                <a:gridCol w="1356809">
                  <a:extLst>
                    <a:ext uri="{9D8B030D-6E8A-4147-A177-3AD203B41FA5}">
                      <a16:colId xmlns:a16="http://schemas.microsoft.com/office/drawing/2014/main" val="3246922575"/>
                    </a:ext>
                  </a:extLst>
                </a:gridCol>
              </a:tblGrid>
              <a:tr h="255633">
                <a:tc>
                  <a:txBody>
                    <a:bodyPr/>
                    <a:lstStyle/>
                    <a:p>
                      <a:r>
                        <a:rPr lang="en-US" dirty="0" err="1"/>
                        <a:t>keeperid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361468"/>
                  </a:ext>
                </a:extLst>
              </a:tr>
              <a:tr h="25563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793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18717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41296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D13933-C8F5-BF4A-C93F-297891BA054E}"/>
              </a:ext>
            </a:extLst>
          </p:cNvPr>
          <p:cNvCxnSpPr/>
          <p:nvPr/>
        </p:nvCxnSpPr>
        <p:spPr>
          <a:xfrm flipV="1">
            <a:off x="5553323" y="5181600"/>
            <a:ext cx="778797" cy="372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E1CF10-1DCA-52A7-94DB-59A802A9C6D3}"/>
              </a:ext>
            </a:extLst>
          </p:cNvPr>
          <p:cNvCxnSpPr>
            <a:cxnSpLocks/>
          </p:cNvCxnSpPr>
          <p:nvPr/>
        </p:nvCxnSpPr>
        <p:spPr>
          <a:xfrm flipH="1" flipV="1">
            <a:off x="6771030" y="3429000"/>
            <a:ext cx="1495676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5FC184-DF1A-0B13-36AD-58B9616B603F}"/>
              </a:ext>
            </a:extLst>
          </p:cNvPr>
          <p:cNvCxnSpPr>
            <a:cxnSpLocks/>
          </p:cNvCxnSpPr>
          <p:nvPr/>
        </p:nvCxnSpPr>
        <p:spPr>
          <a:xfrm flipH="1" flipV="1">
            <a:off x="6771030" y="3483962"/>
            <a:ext cx="1590737" cy="2656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05DFBD2-CDD4-5AB0-B7EB-C6B335A58438}"/>
              </a:ext>
            </a:extLst>
          </p:cNvPr>
          <p:cNvCxnSpPr>
            <a:cxnSpLocks/>
          </p:cNvCxnSpPr>
          <p:nvPr/>
        </p:nvCxnSpPr>
        <p:spPr>
          <a:xfrm>
            <a:off x="5530394" y="5998983"/>
            <a:ext cx="8017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3F71FEE-6C80-4D4B-480E-959C402212E0}"/>
              </a:ext>
            </a:extLst>
          </p:cNvPr>
          <p:cNvCxnSpPr>
            <a:cxnSpLocks/>
          </p:cNvCxnSpPr>
          <p:nvPr/>
        </p:nvCxnSpPr>
        <p:spPr>
          <a:xfrm flipH="1" flipV="1">
            <a:off x="6840005" y="3812063"/>
            <a:ext cx="1426701" cy="1741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Are there other ways to represent this zoo data than a collection of tables?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are tradeoffs in different representations?</a:t>
            </a:r>
          </a:p>
        </p:txBody>
      </p:sp>
    </p:spTree>
    <p:extLst>
      <p:ext uri="{BB962C8B-B14F-4D97-AF65-F5344CB8AC3E}">
        <p14:creationId xmlns:p14="http://schemas.microsoft.com/office/powerpoint/2010/main" val="842887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3EF2-74B1-9F1A-E8B5-2D169008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Relations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14A19-1C72-E4AB-4F47-5B124DB41DA2}"/>
              </a:ext>
            </a:extLst>
          </p:cNvPr>
          <p:cNvSpPr txBox="1"/>
          <p:nvPr/>
        </p:nvSpPr>
        <p:spPr>
          <a:xfrm>
            <a:off x="457200" y="1440050"/>
            <a:ext cx="2209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cage 1</a:t>
            </a:r>
          </a:p>
          <a:p>
            <a:r>
              <a:rPr lang="en-US" dirty="0"/>
              <a:t>	</a:t>
            </a:r>
            <a:r>
              <a:rPr lang="en-US" dirty="0" err="1"/>
              <a:t>tim</a:t>
            </a:r>
            <a:endParaRPr lang="en-US" dirty="0"/>
          </a:p>
          <a:p>
            <a:r>
              <a:rPr lang="en-US" dirty="0"/>
              <a:t>		giraffe</a:t>
            </a:r>
          </a:p>
          <a:p>
            <a:r>
              <a:rPr lang="en-US" dirty="0"/>
              <a:t>   		13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	sally</a:t>
            </a:r>
          </a:p>
          <a:p>
            <a:r>
              <a:rPr lang="en-US" dirty="0"/>
              <a:t>   		student</a:t>
            </a:r>
          </a:p>
          <a:p>
            <a:r>
              <a:rPr lang="en-US" dirty="0"/>
              <a:t>   		1 </a:t>
            </a:r>
            <a:r>
              <a:rPr lang="en-US" dirty="0" err="1"/>
              <a:t>yr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cage 2</a:t>
            </a:r>
          </a:p>
          <a:p>
            <a:r>
              <a:rPr lang="en-US" dirty="0"/>
              <a:t>	</a:t>
            </a:r>
            <a:r>
              <a:rPr lang="en-US" dirty="0" err="1"/>
              <a:t>sam</a:t>
            </a:r>
            <a:endParaRPr lang="en-US" dirty="0"/>
          </a:p>
          <a:p>
            <a:r>
              <a:rPr lang="en-US" dirty="0"/>
              <a:t>		salamander</a:t>
            </a:r>
          </a:p>
          <a:p>
            <a:r>
              <a:rPr lang="en-US" dirty="0"/>
              <a:t>		3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5A5FF-5245-A083-B951-1FB0D4141616}"/>
              </a:ext>
            </a:extLst>
          </p:cNvPr>
          <p:cNvSpPr txBox="1"/>
          <p:nvPr/>
        </p:nvSpPr>
        <p:spPr>
          <a:xfrm>
            <a:off x="762000" y="114826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Hierarchy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55C30-1AF1-94CB-52C5-9964F9A81619}"/>
              </a:ext>
            </a:extLst>
          </p:cNvPr>
          <p:cNvSpPr txBox="1"/>
          <p:nvPr/>
        </p:nvSpPr>
        <p:spPr>
          <a:xfrm>
            <a:off x="4724400" y="109828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Graph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A69EB-BEA8-9940-2379-029AFAF2D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903610"/>
            <a:ext cx="2489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12FB-56BF-ADF7-1D6B-EFCB41CD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Tabular Representations Are Possible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B5899F-8D57-8CE2-5955-B8A2E930C9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010724"/>
              </p:ext>
            </p:extLst>
          </p:nvPr>
        </p:nvGraphicFramePr>
        <p:xfrm>
          <a:off x="762000" y="1676401"/>
          <a:ext cx="7391398" cy="2514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10660">
                  <a:extLst>
                    <a:ext uri="{9D8B030D-6E8A-4147-A177-3AD203B41FA5}">
                      <a16:colId xmlns:a16="http://schemas.microsoft.com/office/drawing/2014/main" val="3983115894"/>
                    </a:ext>
                  </a:extLst>
                </a:gridCol>
                <a:gridCol w="1210660">
                  <a:extLst>
                    <a:ext uri="{9D8B030D-6E8A-4147-A177-3AD203B41FA5}">
                      <a16:colId xmlns:a16="http://schemas.microsoft.com/office/drawing/2014/main" val="13476863"/>
                    </a:ext>
                  </a:extLst>
                </a:gridCol>
                <a:gridCol w="1464880">
                  <a:extLst>
                    <a:ext uri="{9D8B030D-6E8A-4147-A177-3AD203B41FA5}">
                      <a16:colId xmlns:a16="http://schemas.microsoft.com/office/drawing/2014/main" val="4255960780"/>
                    </a:ext>
                  </a:extLst>
                </a:gridCol>
                <a:gridCol w="988299">
                  <a:extLst>
                    <a:ext uri="{9D8B030D-6E8A-4147-A177-3AD203B41FA5}">
                      <a16:colId xmlns:a16="http://schemas.microsoft.com/office/drawing/2014/main" val="3759340783"/>
                    </a:ext>
                  </a:extLst>
                </a:gridCol>
                <a:gridCol w="1465536">
                  <a:extLst>
                    <a:ext uri="{9D8B030D-6E8A-4147-A177-3AD203B41FA5}">
                      <a16:colId xmlns:a16="http://schemas.microsoft.com/office/drawing/2014/main" val="2171002420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2164625224"/>
                    </a:ext>
                  </a:extLst>
                </a:gridCol>
              </a:tblGrid>
              <a:tr h="55594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</a:rPr>
                        <a:t>age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</a:rPr>
                        <a:t>species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effectLst/>
                        </a:rPr>
                        <a:t>cageno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effectLst/>
                        </a:rPr>
                        <a:t>feedtime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effectLst/>
                        </a:rPr>
                        <a:t>bldg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577566"/>
                  </a:ext>
                </a:extLst>
              </a:tr>
              <a:tr h="607267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giraffe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1:30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150301"/>
                  </a:ext>
                </a:extLst>
              </a:tr>
              <a:tr h="68424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sam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salamander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2:30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2889163"/>
                  </a:ext>
                </a:extLst>
              </a:tr>
              <a:tr h="66713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sally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student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1:30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17699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A734BC-912A-954E-4458-C347F0E31B8A}"/>
              </a:ext>
            </a:extLst>
          </p:cNvPr>
          <p:cNvSpPr txBox="1"/>
          <p:nvPr/>
        </p:nvSpPr>
        <p:spPr>
          <a:xfrm>
            <a:off x="762000" y="4800600"/>
            <a:ext cx="739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this a good representation?  Why or why not?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17754-EA90-EC9D-29F3-4E763FB9BA03}"/>
              </a:ext>
            </a:extLst>
          </p:cNvPr>
          <p:cNvSpPr txBox="1"/>
          <p:nvPr/>
        </p:nvSpPr>
        <p:spPr>
          <a:xfrm>
            <a:off x="753035" y="5748753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“Normalized” – repeats data.  More in later lectures!</a:t>
            </a:r>
          </a:p>
        </p:txBody>
      </p:sp>
    </p:spTree>
    <p:extLst>
      <p:ext uri="{BB962C8B-B14F-4D97-AF65-F5344CB8AC3E}">
        <p14:creationId xmlns:p14="http://schemas.microsoft.com/office/powerpoint/2010/main" val="35334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dsg.csail.mit.edu</a:t>
            </a:r>
            <a:r>
              <a:rPr lang="en-US" dirty="0"/>
              <a:t>/6.5830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6.5830-staff@mit.edu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Ask questions on Piazza!  Use sign up link on website.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Lecturers:</a:t>
            </a:r>
          </a:p>
          <a:p>
            <a:pPr marL="400050" lvl="1" indent="0">
              <a:buNone/>
            </a:pPr>
            <a:r>
              <a:rPr lang="en-US" dirty="0"/>
              <a:t>Sam Madden (madden@csail.mit.edu) </a:t>
            </a:r>
          </a:p>
          <a:p>
            <a:pPr marL="400050" lvl="1" indent="0">
              <a:buNone/>
            </a:pPr>
            <a:r>
              <a:rPr lang="en-US" dirty="0"/>
              <a:t>Tim </a:t>
            </a:r>
            <a:r>
              <a:rPr lang="en-US" dirty="0" err="1"/>
              <a:t>Kraska</a:t>
            </a:r>
            <a:r>
              <a:rPr lang="en-US" dirty="0"/>
              <a:t> (</a:t>
            </a:r>
            <a:r>
              <a:rPr lang="en-US" dirty="0" err="1"/>
              <a:t>kraska@csail.mit.edu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TAs:</a:t>
            </a:r>
          </a:p>
          <a:p>
            <a:pPr marL="0" indent="0">
              <a:buNone/>
            </a:pPr>
            <a:r>
              <a:rPr lang="en-US" dirty="0"/>
              <a:t>	Darryl Ho (darry140@mit.edu)</a:t>
            </a:r>
          </a:p>
          <a:p>
            <a:pPr marL="0" indent="0">
              <a:buNone/>
            </a:pPr>
            <a:r>
              <a:rPr lang="en-US" dirty="0"/>
              <a:t>	Ferdi </a:t>
            </a:r>
            <a:r>
              <a:rPr lang="en-US" dirty="0" err="1"/>
              <a:t>Kossmann</a:t>
            </a:r>
            <a:r>
              <a:rPr lang="en-US" dirty="0"/>
              <a:t> (</a:t>
            </a:r>
            <a:r>
              <a:rPr lang="en-US" dirty="0" err="1"/>
              <a:t>kossmann@mit.edu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Ziniu</a:t>
            </a:r>
            <a:r>
              <a:rPr lang="en-US" dirty="0"/>
              <a:t> Wu (</a:t>
            </a:r>
            <a:r>
              <a:rPr lang="en-US" dirty="0" err="1"/>
              <a:t>ziniuw@mit.edu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hours:  TBD (weekly)</a:t>
            </a:r>
          </a:p>
          <a:p>
            <a:pPr marL="0" indent="0">
              <a:buNone/>
            </a:pPr>
            <a:r>
              <a:rPr lang="en-US" dirty="0"/>
              <a:t>Note generative AI policy</a:t>
            </a:r>
          </a:p>
          <a:p>
            <a:pPr marL="0" indent="0">
              <a:buNone/>
            </a:pPr>
            <a:r>
              <a:rPr lang="en-US" dirty="0"/>
              <a:t>5 Late Days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96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– Structured Query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spcBef>
                <a:spcPts val="0"/>
              </a:spcBef>
              <a:buNone/>
            </a:pPr>
            <a:r>
              <a:rPr lang="en-US" dirty="0">
                <a:latin typeface="Courier"/>
                <a:cs typeface="Courier"/>
              </a:rPr>
              <a:t>SELECT  field1, …, </a:t>
            </a:r>
            <a:r>
              <a:rPr lang="en-US" dirty="0" err="1">
                <a:latin typeface="Courier"/>
                <a:cs typeface="Courier"/>
              </a:rPr>
              <a:t>fieldM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pPr lvl="2">
              <a:spcBef>
                <a:spcPts val="0"/>
              </a:spcBef>
              <a:buNone/>
            </a:pPr>
            <a:r>
              <a:rPr lang="en-US" dirty="0">
                <a:latin typeface="Courier"/>
                <a:cs typeface="Courier"/>
              </a:rPr>
              <a:t>FROM table1, … </a:t>
            </a:r>
          </a:p>
          <a:p>
            <a:pPr lvl="2">
              <a:spcBef>
                <a:spcPts val="0"/>
              </a:spcBef>
              <a:buNone/>
            </a:pPr>
            <a:r>
              <a:rPr lang="en-US" dirty="0">
                <a:latin typeface="Courier"/>
                <a:cs typeface="Courier"/>
              </a:rPr>
              <a:t>WHERE condition1, …</a:t>
            </a:r>
          </a:p>
          <a:p>
            <a:pPr lvl="2">
              <a:buNone/>
            </a:pPr>
            <a:endParaRPr lang="en-US" dirty="0">
              <a:latin typeface="Courier"/>
              <a:cs typeface="Courier"/>
            </a:endParaRPr>
          </a:p>
          <a:p>
            <a:pPr lvl="2">
              <a:buNone/>
            </a:pPr>
            <a:r>
              <a:rPr lang="en-US" dirty="0">
                <a:latin typeface="Courier"/>
                <a:cs typeface="Courier"/>
              </a:rPr>
              <a:t>INSERT INTO table VALUES (field1, …)</a:t>
            </a:r>
          </a:p>
          <a:p>
            <a:pPr lvl="2">
              <a:buNone/>
            </a:pPr>
            <a:endParaRPr lang="en-US" dirty="0">
              <a:latin typeface="Courier"/>
              <a:cs typeface="Courier"/>
            </a:endParaRPr>
          </a:p>
          <a:p>
            <a:pPr lvl="2">
              <a:spcBef>
                <a:spcPts val="0"/>
              </a:spcBef>
              <a:buNone/>
            </a:pPr>
            <a:r>
              <a:rPr lang="en-US" dirty="0">
                <a:latin typeface="Courier"/>
                <a:cs typeface="Courier"/>
              </a:rPr>
              <a:t>UPDATE table SET field1 = X, …</a:t>
            </a:r>
          </a:p>
          <a:p>
            <a:pPr lvl="2">
              <a:spcBef>
                <a:spcPts val="0"/>
              </a:spcBef>
              <a:buNone/>
            </a:pPr>
            <a:r>
              <a:rPr lang="en-US" dirty="0">
                <a:latin typeface="Courier"/>
                <a:cs typeface="Courier"/>
              </a:rPr>
              <a:t>WHERE condition1,…</a:t>
            </a:r>
          </a:p>
          <a:p>
            <a:pPr lvl="2">
              <a:buNone/>
            </a:pPr>
            <a:endParaRPr lang="en-US" dirty="0">
              <a:latin typeface="Courier"/>
              <a:cs typeface="Couri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Names of Giraffes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Imperative</a:t>
            </a:r>
            <a:endParaRPr lang="en-US" dirty="0">
              <a:solidFill>
                <a:srgbClr val="4F81BD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for each row r in animals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if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r.species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‘</a:t>
            </a:r>
            <a:r>
              <a:rPr lang="en-US" dirty="0"/>
              <a:t>giraffe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’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output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r.name</a:t>
            </a:r>
            <a:endParaRPr lang="en-US" dirty="0">
              <a:solidFill>
                <a:srgbClr val="4F81BD"/>
              </a:solidFill>
              <a:latin typeface="Courier"/>
              <a:cs typeface="Courier"/>
            </a:endParaRPr>
          </a:p>
          <a:p>
            <a:r>
              <a:rPr lang="en-US" dirty="0">
                <a:cs typeface="Courier"/>
              </a:rPr>
              <a:t>Declarative</a:t>
            </a:r>
          </a:p>
          <a:p>
            <a:pPr marL="0" indent="0">
              <a:buNone/>
            </a:pPr>
            <a:r>
              <a:rPr lang="en-US" dirty="0">
                <a:cs typeface="Courier"/>
              </a:rPr>
              <a:t>	</a:t>
            </a: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SELECT </a:t>
            </a:r>
            <a:r>
              <a:rPr lang="en-US" dirty="0" err="1">
                <a:solidFill>
                  <a:schemeClr val="accent1"/>
                </a:solidFill>
                <a:latin typeface="Courier"/>
                <a:cs typeface="Courier"/>
              </a:rPr>
              <a:t>r.name</a:t>
            </a: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 FROM animals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	WHERE </a:t>
            </a:r>
            <a:r>
              <a:rPr lang="en-US" dirty="0" err="1">
                <a:solidFill>
                  <a:schemeClr val="accent1"/>
                </a:solidFill>
                <a:latin typeface="Courier"/>
                <a:cs typeface="Courier"/>
              </a:rPr>
              <a:t>r.species</a:t>
            </a: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 = ‘</a:t>
            </a:r>
            <a:r>
              <a:rPr lang="en-US" dirty="0"/>
              <a:t>giraffe</a:t>
            </a:r>
            <a:r>
              <a:rPr lang="en-US" dirty="0">
                <a:solidFill>
                  <a:schemeClr val="accent1"/>
                </a:solidFill>
                <a:latin typeface="Courier"/>
                <a:cs typeface="Courier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6679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Cages in Building 32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Imperative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for each row a in animals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for each row c in cages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	if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a.cageno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and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c.bldg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32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		output a</a:t>
            </a:r>
          </a:p>
          <a:p>
            <a:r>
              <a:rPr lang="en-US" dirty="0"/>
              <a:t>Declarative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SELECT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a.name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FROM animals AS a, cages AS c WHERE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a.cageno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AND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c.bldg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32</a:t>
            </a:r>
          </a:p>
        </p:txBody>
      </p:sp>
      <p:sp>
        <p:nvSpPr>
          <p:cNvPr id="4" name="TextBox 3"/>
          <p:cNvSpPr txBox="1"/>
          <p:nvPr/>
        </p:nvSpPr>
        <p:spPr>
          <a:xfrm rot="19764834">
            <a:off x="-83580" y="4243909"/>
            <a:ext cx="1599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JOIN</a:t>
            </a:r>
          </a:p>
        </p:txBody>
      </p:sp>
      <p:sp>
        <p:nvSpPr>
          <p:cNvPr id="5" name="TextBox 4"/>
          <p:cNvSpPr txBox="1"/>
          <p:nvPr/>
        </p:nvSpPr>
        <p:spPr>
          <a:xfrm rot="19764834">
            <a:off x="6088129" y="1235889"/>
            <a:ext cx="2224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NESTED LOOPS</a:t>
            </a:r>
          </a:p>
        </p:txBody>
      </p:sp>
    </p:spTree>
    <p:extLst>
      <p:ext uri="{BB962C8B-B14F-4D97-AF65-F5344CB8AC3E}">
        <p14:creationId xmlns:p14="http://schemas.microsoft.com/office/powerpoint/2010/main" val="393352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Age of Bears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Declarative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SELECT AVG(age) FROM animals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WHERE species = ‘bear’</a:t>
            </a:r>
          </a:p>
        </p:txBody>
      </p:sp>
    </p:spTree>
    <p:extLst>
      <p:ext uri="{BB962C8B-B14F-4D97-AF65-F5344CB8AC3E}">
        <p14:creationId xmlns:p14="http://schemas.microsoft.com/office/powerpoint/2010/main" val="2060822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Complex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pPr marL="285750" lvl="1">
              <a:buNone/>
            </a:pPr>
            <a:r>
              <a:rPr lang="en-US" sz="1800" b="1" dirty="0"/>
              <a:t>Find pairs of animals of the same species and different genders older than 1 year: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SELECT a1.name,a2.name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FROM animals as a1, animals as a2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WHERE a1.gender = M and a2.gender = F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a1.species = a2.species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a1.age &gt; 1 and a2.age &gt; 1</a:t>
            </a:r>
          </a:p>
          <a:p>
            <a:endParaRPr lang="en-US" sz="1800" dirty="0"/>
          </a:p>
          <a:p>
            <a:pPr lvl="1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57200" y="3637638"/>
            <a:ext cx="7772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Find cages with salamanders fed later than the average </a:t>
            </a:r>
            <a:r>
              <a:rPr lang="en-US" b="1" dirty="0" err="1"/>
              <a:t>feedtime</a:t>
            </a:r>
            <a:r>
              <a:rPr lang="en-US" b="1" dirty="0"/>
              <a:t> of any cage:</a:t>
            </a:r>
          </a:p>
          <a:p>
            <a:pPr lvl="1">
              <a:buNone/>
            </a:pPr>
            <a:r>
              <a:rPr lang="en-US" dirty="0">
                <a:solidFill>
                  <a:srgbClr val="4F81BD"/>
                </a:solidFill>
              </a:rPr>
              <a:t>SELECT </a:t>
            </a:r>
            <a:r>
              <a:rPr lang="en-US" dirty="0" err="1">
                <a:solidFill>
                  <a:srgbClr val="4F81BD"/>
                </a:solidFill>
              </a:rPr>
              <a:t>cages.cageid</a:t>
            </a:r>
            <a:r>
              <a:rPr lang="en-US" dirty="0">
                <a:solidFill>
                  <a:srgbClr val="4F81BD"/>
                </a:solidFill>
              </a:rPr>
              <a:t> FROM cages, animals</a:t>
            </a:r>
          </a:p>
          <a:p>
            <a:pPr lvl="1">
              <a:buNone/>
            </a:pPr>
            <a:r>
              <a:rPr lang="en-US" dirty="0">
                <a:solidFill>
                  <a:srgbClr val="4F81BD"/>
                </a:solidFill>
              </a:rPr>
              <a:t>WHERE </a:t>
            </a:r>
            <a:r>
              <a:rPr lang="en-US" dirty="0" err="1">
                <a:solidFill>
                  <a:srgbClr val="4F81BD"/>
                </a:solidFill>
              </a:rPr>
              <a:t>animals.species</a:t>
            </a:r>
            <a:r>
              <a:rPr lang="en-US" dirty="0">
                <a:solidFill>
                  <a:srgbClr val="4F81BD"/>
                </a:solidFill>
              </a:rPr>
              <a:t> = ’salamander'</a:t>
            </a:r>
          </a:p>
          <a:p>
            <a:pPr lvl="1">
              <a:buNone/>
            </a:pPr>
            <a:r>
              <a:rPr lang="en-US" dirty="0">
                <a:solidFill>
                  <a:srgbClr val="4F81BD"/>
                </a:solidFill>
              </a:rPr>
              <a:t>AND </a:t>
            </a:r>
            <a:r>
              <a:rPr lang="en-US" dirty="0" err="1">
                <a:solidFill>
                  <a:srgbClr val="4F81BD"/>
                </a:solidFill>
              </a:rPr>
              <a:t>animals.cageid</a:t>
            </a:r>
            <a:r>
              <a:rPr lang="en-US" dirty="0">
                <a:solidFill>
                  <a:srgbClr val="4F81BD"/>
                </a:solidFill>
              </a:rPr>
              <a:t> = </a:t>
            </a:r>
            <a:r>
              <a:rPr lang="en-US" dirty="0" err="1">
                <a:solidFill>
                  <a:srgbClr val="4F81BD"/>
                </a:solidFill>
              </a:rPr>
              <a:t>cages.cageid</a:t>
            </a:r>
            <a:endParaRPr lang="en-US" dirty="0">
              <a:solidFill>
                <a:srgbClr val="4F81BD"/>
              </a:solidFill>
            </a:endParaRPr>
          </a:p>
          <a:p>
            <a:pPr lvl="1">
              <a:buNone/>
            </a:pPr>
            <a:r>
              <a:rPr lang="en-US" dirty="0">
                <a:solidFill>
                  <a:srgbClr val="4F81BD"/>
                </a:solidFill>
              </a:rPr>
              <a:t>AND </a:t>
            </a:r>
            <a:r>
              <a:rPr lang="en-US" dirty="0" err="1">
                <a:solidFill>
                  <a:srgbClr val="4F81BD"/>
                </a:solidFill>
              </a:rPr>
              <a:t>cages.feedtime</a:t>
            </a:r>
            <a:r>
              <a:rPr lang="en-US" dirty="0">
                <a:solidFill>
                  <a:srgbClr val="4F81BD"/>
                </a:solidFill>
              </a:rPr>
              <a:t> &gt; </a:t>
            </a:r>
          </a:p>
          <a:p>
            <a:pPr lvl="1">
              <a:buNone/>
            </a:pPr>
            <a:r>
              <a:rPr lang="en-US" dirty="0">
                <a:solidFill>
                  <a:srgbClr val="4F81BD"/>
                </a:solidFill>
              </a:rPr>
              <a:t>	(SELECT </a:t>
            </a:r>
            <a:r>
              <a:rPr lang="en-US" dirty="0" err="1">
                <a:solidFill>
                  <a:srgbClr val="4F81BD"/>
                </a:solidFill>
              </a:rPr>
              <a:t>AVG(feedtime</a:t>
            </a:r>
            <a:r>
              <a:rPr lang="en-US" dirty="0">
                <a:solidFill>
                  <a:srgbClr val="4F81BD"/>
                </a:solidFill>
              </a:rPr>
              <a:t>) FROM cages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259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“self join”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480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“nested queries”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Queries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0513" lvl="1">
              <a:buNone/>
            </a:pPr>
            <a:r>
              <a:rPr lang="en-US" sz="1800" b="1" dirty="0"/>
              <a:t>Find keepers who keep both students and salamanders: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SELECT </a:t>
            </a:r>
            <a:r>
              <a:rPr lang="en-US" sz="1800" dirty="0" err="1">
                <a:solidFill>
                  <a:srgbClr val="4F81BD"/>
                </a:solidFill>
              </a:rPr>
              <a:t>keeper.name</a:t>
            </a:r>
            <a:r>
              <a:rPr lang="en-US" sz="1800" dirty="0">
                <a:solidFill>
                  <a:srgbClr val="4F81BD"/>
                </a:solidFill>
              </a:rPr>
              <a:t> 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FROM keeper, cages as c1, cages as c2, 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		  keeps as k1, keeps as k2, animals as a1, animals as a2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WHERE c1.cageid = k1.cageid AND </a:t>
            </a:r>
            <a:r>
              <a:rPr lang="en-US" sz="1800" dirty="0" err="1">
                <a:solidFill>
                  <a:srgbClr val="4F81BD"/>
                </a:solidFill>
              </a:rPr>
              <a:t>keeper.keeperid</a:t>
            </a:r>
            <a:r>
              <a:rPr lang="en-US" sz="1800" dirty="0">
                <a:solidFill>
                  <a:srgbClr val="4F81BD"/>
                </a:solidFill>
              </a:rPr>
              <a:t> = k1.keeperid 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c2.cageid = k2.cageid AND </a:t>
            </a:r>
            <a:r>
              <a:rPr lang="en-US" sz="1800" dirty="0" err="1">
                <a:solidFill>
                  <a:srgbClr val="4F81BD"/>
                </a:solidFill>
              </a:rPr>
              <a:t>keeper.keeperid</a:t>
            </a:r>
            <a:r>
              <a:rPr lang="en-US" sz="1800" dirty="0">
                <a:solidFill>
                  <a:srgbClr val="4F81BD"/>
                </a:solidFill>
              </a:rPr>
              <a:t> = k2.keeperid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a1.species = ’student' AND a2.species = ’salamander' 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c1.cageid = a1.cageid AND c2.cageid = a2.cageid</a:t>
            </a:r>
          </a:p>
          <a:p>
            <a:pPr lvl="1">
              <a:buNone/>
            </a:pPr>
            <a:endParaRPr lang="en-US" sz="1800" dirty="0">
              <a:solidFill>
                <a:srgbClr val="4F81BD"/>
              </a:solidFill>
            </a:endParaRPr>
          </a:p>
          <a:p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4572000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a1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4572000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400" y="4572000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k1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5592763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a2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5592763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3400" y="5592763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1371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keeper</a:t>
            </a:r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>
            <a:off x="2590800" y="4838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6" idx="1"/>
          </p:cNvCxnSpPr>
          <p:nvPr/>
        </p:nvCxnSpPr>
        <p:spPr>
          <a:xfrm>
            <a:off x="3962400" y="4838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  <a:endCxn id="8" idx="1"/>
          </p:cNvCxnSpPr>
          <p:nvPr/>
        </p:nvCxnSpPr>
        <p:spPr>
          <a:xfrm>
            <a:off x="2590800" y="5859463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9" idx="1"/>
          </p:cNvCxnSpPr>
          <p:nvPr/>
        </p:nvCxnSpPr>
        <p:spPr>
          <a:xfrm>
            <a:off x="3962400" y="5859463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3"/>
          </p:cNvCxnSpPr>
          <p:nvPr/>
        </p:nvCxnSpPr>
        <p:spPr>
          <a:xfrm>
            <a:off x="5334000" y="4838700"/>
            <a:ext cx="53340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  <a:endCxn id="10" idx="1"/>
          </p:cNvCxnSpPr>
          <p:nvPr/>
        </p:nvCxnSpPr>
        <p:spPr>
          <a:xfrm flipV="1">
            <a:off x="5334000" y="5219700"/>
            <a:ext cx="533400" cy="639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10200" y="5574268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keeper.keeperid</a:t>
            </a:r>
            <a:r>
              <a:rPr lang="en-US" sz="1400" dirty="0"/>
              <a:t> = k2.keeperid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10200" y="442978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keeper.keeperid</a:t>
            </a:r>
            <a:r>
              <a:rPr lang="en-US" sz="1400" dirty="0"/>
              <a:t> = k1.keeperid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0" y="5029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species = </a:t>
            </a:r>
            <a:r>
              <a:rPr lang="en-US" sz="1400"/>
              <a:t>‘salamander’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447800" y="60930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species = ‘student’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04BD-84F8-7BB1-969B-7C6FD728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Declarative Queries:  What not How!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FAD6-437A-E9DB-2995-8369F938D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" y="1701800"/>
            <a:ext cx="8673353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possible procedural plans for a given SQL query</a:t>
            </a:r>
          </a:p>
          <a:p>
            <a:endParaRPr lang="en-US" dirty="0"/>
          </a:p>
          <a:p>
            <a:r>
              <a:rPr lang="en-US" dirty="0"/>
              <a:t>Besides looping through all records, what else could we do?</a:t>
            </a:r>
          </a:p>
          <a:p>
            <a:pPr lvl="1"/>
            <a:r>
              <a:rPr lang="en-US" dirty="0"/>
              <a:t>Sort animals on type </a:t>
            </a:r>
          </a:p>
          <a:p>
            <a:pPr marL="857250" lvl="2" indent="0">
              <a:buNone/>
            </a:pPr>
            <a:r>
              <a:rPr lang="en-US" dirty="0"/>
              <a:t>+ good for “bears” query</a:t>
            </a:r>
          </a:p>
          <a:p>
            <a:pPr marL="857250" lvl="2" indent="0">
              <a:buNone/>
            </a:pPr>
            <a:r>
              <a:rPr lang="en-US" dirty="0"/>
              <a:t>- Inserts are slower</a:t>
            </a:r>
          </a:p>
          <a:p>
            <a:pPr lvl="1"/>
            <a:r>
              <a:rPr lang="en-US" dirty="0"/>
              <a:t>Store animals table in a hash table or tree (“index”)</a:t>
            </a:r>
          </a:p>
        </p:txBody>
      </p:sp>
      <p:pic>
        <p:nvPicPr>
          <p:cNvPr id="6146" name="Picture 2" descr="Group of swinging baby bears in a tree are an internet hit | Metro News">
            <a:extLst>
              <a:ext uri="{FF2B5EF4-FFF2-40B4-BE49-F238E27FC236}">
                <a16:creationId xmlns:a16="http://schemas.microsoft.com/office/drawing/2014/main" id="{99B9EEBE-9323-B5BB-0778-CFF74329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45974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BF12-61E4-6514-1535-026F3B4C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SQL </a:t>
            </a:r>
            <a:r>
              <a:rPr lang="en-US" dirty="0">
                <a:sym typeface="Wingdings" pitchFamily="2" charset="2"/>
              </a:rPr>
              <a:t>Procedural Plan  Optimized Plan  Compiled Program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EBD51-1432-A0F0-E386-EA0E63F0C601}"/>
              </a:ext>
            </a:extLst>
          </p:cNvPr>
          <p:cNvSpPr txBox="1"/>
          <p:nvPr/>
        </p:nvSpPr>
        <p:spPr>
          <a:xfrm>
            <a:off x="838200" y="5334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Animals</a:t>
            </a:r>
          </a:p>
          <a:p>
            <a:pPr algn="ctr"/>
            <a:r>
              <a:rPr lang="en-US" dirty="0"/>
              <a:t>R1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E5AFD-0CDD-BE77-7ABB-3E0C18DA74BD}"/>
              </a:ext>
            </a:extLst>
          </p:cNvPr>
          <p:cNvSpPr txBox="1"/>
          <p:nvPr/>
        </p:nvSpPr>
        <p:spPr>
          <a:xfrm>
            <a:off x="4800600" y="533399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Cages</a:t>
            </a:r>
          </a:p>
          <a:p>
            <a:pPr algn="ctr"/>
            <a:r>
              <a:rPr lang="en-US" dirty="0"/>
              <a:t>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AA603-DFF7-1D12-90CF-54D14D6181A3}"/>
              </a:ext>
            </a:extLst>
          </p:cNvPr>
          <p:cNvSpPr txBox="1"/>
          <p:nvPr/>
        </p:nvSpPr>
        <p:spPr>
          <a:xfrm>
            <a:off x="1905000" y="3581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Join</a:t>
            </a:r>
          </a:p>
          <a:p>
            <a:pPr algn="ctr"/>
            <a:r>
              <a:rPr lang="en-US" i="1" dirty="0"/>
              <a:t>R1.cageno == R2.cageid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C8CA1-B652-6F7C-AB13-CBD899326B15}"/>
              </a:ext>
            </a:extLst>
          </p:cNvPr>
          <p:cNvSpPr txBox="1"/>
          <p:nvPr/>
        </p:nvSpPr>
        <p:spPr>
          <a:xfrm>
            <a:off x="1905000" y="22122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Select</a:t>
            </a:r>
          </a:p>
          <a:p>
            <a:pPr algn="ctr"/>
            <a:r>
              <a:rPr lang="en-US" i="1" dirty="0" err="1"/>
              <a:t>Bldg</a:t>
            </a:r>
            <a:r>
              <a:rPr lang="en-US" i="1" dirty="0"/>
              <a:t> ==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AB124-9D27-1AD7-AEE0-1118A756766C}"/>
              </a:ext>
            </a:extLst>
          </p:cNvPr>
          <p:cNvSpPr txBox="1"/>
          <p:nvPr/>
        </p:nvSpPr>
        <p:spPr>
          <a:xfrm>
            <a:off x="3886200" y="234280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Binary search?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964D58-E108-1C25-04B2-6ADF78970F23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1371600" y="4227731"/>
            <a:ext cx="1752600" cy="110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99000C-21F9-3E34-3564-13678D632FED}"/>
              </a:ext>
            </a:extLst>
          </p:cNvPr>
          <p:cNvCxnSpPr>
            <a:cxnSpLocks/>
          </p:cNvCxnSpPr>
          <p:nvPr/>
        </p:nvCxnSpPr>
        <p:spPr>
          <a:xfrm flipH="1" flipV="1">
            <a:off x="3162300" y="4227731"/>
            <a:ext cx="2057400" cy="953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CA3F5-5B75-333C-A914-AC9309E21737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3124200" y="2858543"/>
            <a:ext cx="0" cy="722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91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BF12-61E4-6514-1535-026F3B4C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SQL </a:t>
            </a:r>
            <a:r>
              <a:rPr lang="en-US" dirty="0">
                <a:sym typeface="Wingdings" pitchFamily="2" charset="2"/>
              </a:rPr>
              <a:t>Procedural Plan  </a:t>
            </a:r>
            <a:r>
              <a:rPr lang="en-US" u="sng" dirty="0">
                <a:sym typeface="Wingdings" pitchFamily="2" charset="2"/>
              </a:rPr>
              <a:t>Optimized Plan</a:t>
            </a:r>
            <a:r>
              <a:rPr lang="en-US" dirty="0">
                <a:sym typeface="Wingdings" pitchFamily="2" charset="2"/>
              </a:rPr>
              <a:t>  Compiled Program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EBD51-1432-A0F0-E386-EA0E63F0C601}"/>
              </a:ext>
            </a:extLst>
          </p:cNvPr>
          <p:cNvSpPr txBox="1"/>
          <p:nvPr/>
        </p:nvSpPr>
        <p:spPr>
          <a:xfrm>
            <a:off x="838200" y="5334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Animals</a:t>
            </a:r>
          </a:p>
          <a:p>
            <a:pPr algn="ctr"/>
            <a:r>
              <a:rPr lang="en-US" dirty="0"/>
              <a:t>R1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E5AFD-0CDD-BE77-7ABB-3E0C18DA74BD}"/>
              </a:ext>
            </a:extLst>
          </p:cNvPr>
          <p:cNvSpPr txBox="1"/>
          <p:nvPr/>
        </p:nvSpPr>
        <p:spPr>
          <a:xfrm>
            <a:off x="4800600" y="533399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Cages</a:t>
            </a:r>
          </a:p>
          <a:p>
            <a:pPr algn="ctr"/>
            <a:r>
              <a:rPr lang="en-US" dirty="0"/>
              <a:t>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AA603-DFF7-1D12-90CF-54D14D6181A3}"/>
              </a:ext>
            </a:extLst>
          </p:cNvPr>
          <p:cNvSpPr txBox="1"/>
          <p:nvPr/>
        </p:nvSpPr>
        <p:spPr>
          <a:xfrm>
            <a:off x="1905000" y="3581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Join</a:t>
            </a:r>
          </a:p>
          <a:p>
            <a:pPr algn="ctr"/>
            <a:r>
              <a:rPr lang="en-US" i="1" dirty="0"/>
              <a:t>R1.cageno == R2.cageid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964D58-E108-1C25-04B2-6ADF78970F23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1371600" y="4227731"/>
            <a:ext cx="1752600" cy="110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99000C-21F9-3E34-3564-13678D632FED}"/>
              </a:ext>
            </a:extLst>
          </p:cNvPr>
          <p:cNvCxnSpPr>
            <a:cxnSpLocks/>
          </p:cNvCxnSpPr>
          <p:nvPr/>
        </p:nvCxnSpPr>
        <p:spPr>
          <a:xfrm flipH="1" flipV="1">
            <a:off x="3162300" y="4227731"/>
            <a:ext cx="2057400" cy="953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DC8CA1-B652-6F7C-AB13-CBD899326B15}"/>
              </a:ext>
            </a:extLst>
          </p:cNvPr>
          <p:cNvSpPr txBox="1"/>
          <p:nvPr/>
        </p:nvSpPr>
        <p:spPr>
          <a:xfrm>
            <a:off x="1905000" y="2212212"/>
            <a:ext cx="2438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Select</a:t>
            </a:r>
          </a:p>
          <a:p>
            <a:pPr algn="ctr"/>
            <a:r>
              <a:rPr lang="en-US" i="1" dirty="0" err="1"/>
              <a:t>Bldg</a:t>
            </a:r>
            <a:r>
              <a:rPr lang="en-US" i="1" dirty="0"/>
              <a:t> ==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743CC-2550-72D7-54D2-C2EC68FFCCB3}"/>
              </a:ext>
            </a:extLst>
          </p:cNvPr>
          <p:cNvSpPr txBox="1"/>
          <p:nvPr/>
        </p:nvSpPr>
        <p:spPr>
          <a:xfrm>
            <a:off x="2800350" y="5220563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“Predicate push down”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4D7DB-7B80-D854-376B-136E169B15DD}"/>
              </a:ext>
            </a:extLst>
          </p:cNvPr>
          <p:cNvSpPr txBox="1"/>
          <p:nvPr/>
        </p:nvSpPr>
        <p:spPr>
          <a:xfrm>
            <a:off x="5791200" y="43434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SQL programmer just thinks in terms of table operations, not the order or implementation!</a:t>
            </a:r>
          </a:p>
        </p:txBody>
      </p:sp>
    </p:spTree>
    <p:extLst>
      <p:ext uri="{BB962C8B-B14F-4D97-AF65-F5344CB8AC3E}">
        <p14:creationId xmlns:p14="http://schemas.microsoft.com/office/powerpoint/2010/main" val="13502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864 -0.01945 0.15746 -0.03889 0.17343 0.01551 C 0.18941 0.07014 0.09548 0.32731 0.09548 0.32731 C 0.08194 0.37963 0.08732 0.3544 0.09253 0.3294 " pathEditMode="relative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826E-4A69-FC2D-6511-71DB7940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Database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E9AA7-33A2-3F2C-C63C-D07665006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331118"/>
            <a:ext cx="5607424" cy="525224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Relational Model + Schema Design</a:t>
            </a:r>
          </a:p>
          <a:p>
            <a:r>
              <a:rPr lang="en-US" dirty="0"/>
              <a:t>Declarative Queries</a:t>
            </a:r>
          </a:p>
          <a:p>
            <a:r>
              <a:rPr lang="en-US" dirty="0"/>
              <a:t>Query Optimization</a:t>
            </a:r>
          </a:p>
          <a:p>
            <a:r>
              <a:rPr lang="en-US" dirty="0"/>
              <a:t>Efficient access and updates to data</a:t>
            </a:r>
          </a:p>
          <a:p>
            <a:pPr lvl="1"/>
            <a:r>
              <a:rPr lang="en-US" dirty="0"/>
              <a:t>Recoverability</a:t>
            </a:r>
          </a:p>
          <a:p>
            <a:pPr lvl="1"/>
            <a:r>
              <a:rPr lang="en-US" dirty="0"/>
              <a:t>Consistency</a:t>
            </a:r>
          </a:p>
          <a:p>
            <a:endParaRPr lang="en-US" dirty="0"/>
          </a:p>
        </p:txBody>
      </p:sp>
      <p:pic>
        <p:nvPicPr>
          <p:cNvPr id="7170" name="Picture 2" descr="We need to be involved In this transaction - Agent Smith matrix | Meme  Generator">
            <a:extLst>
              <a:ext uri="{FF2B5EF4-FFF2-40B4-BE49-F238E27FC236}">
                <a16:creationId xmlns:a16="http://schemas.microsoft.com/office/drawing/2014/main" id="{8FA4A7A3-632C-56E3-079B-F333D0569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83" y="2057400"/>
            <a:ext cx="32893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4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Readings in Database Systems</a:t>
            </a:r>
          </a:p>
          <a:p>
            <a:pPr lvl="1"/>
            <a:r>
              <a:rPr lang="en-US" dirty="0">
                <a:hlinkClick r:id="rId2"/>
              </a:rPr>
              <a:t>http://www.redbook.io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Rest of readings will be drawn from literature (research papers and web pages)</a:t>
            </a:r>
          </a:p>
        </p:txBody>
      </p:sp>
    </p:spTree>
    <p:extLst>
      <p:ext uri="{BB962C8B-B14F-4D97-AF65-F5344CB8AC3E}">
        <p14:creationId xmlns:p14="http://schemas.microsoft.com/office/powerpoint/2010/main" val="2634253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1B8D-0662-B948-915D-79F880C65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7850"/>
            <a:ext cx="5164835" cy="1790700"/>
          </a:xfrm>
        </p:spPr>
        <p:txBody>
          <a:bodyPr/>
          <a:lstStyle/>
          <a:p>
            <a:r>
              <a:rPr lang="en-US" dirty="0"/>
              <a:t>Relational Model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31E298-5ACE-4B6A-2AA0-D241A5EC060E}"/>
              </a:ext>
            </a:extLst>
          </p:cNvPr>
          <p:cNvSpPr txBox="1">
            <a:spLocks/>
          </p:cNvSpPr>
          <p:nvPr/>
        </p:nvSpPr>
        <p:spPr>
          <a:xfrm>
            <a:off x="1066800" y="41148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“Those who cannot remember the past are doomed to repeat it”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74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40E8-99EA-1E41-994A-5B5A2B20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95FC-0058-BD4A-B8E4-299EF4612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Different Data Models</a:t>
            </a:r>
          </a:p>
          <a:p>
            <a:pPr lvl="1"/>
            <a:r>
              <a:rPr lang="en-US" dirty="0"/>
              <a:t>Hierarchical  (IMS/DL1) – 19</a:t>
            </a:r>
            <a:r>
              <a:rPr lang="en-US" i="1" dirty="0"/>
              <a:t>60’s </a:t>
            </a:r>
          </a:p>
          <a:p>
            <a:pPr lvl="1"/>
            <a:r>
              <a:rPr lang="en-US" dirty="0"/>
              <a:t>Network (CODASYL) – 1970’s</a:t>
            </a:r>
          </a:p>
          <a:p>
            <a:pPr lvl="1"/>
            <a:r>
              <a:rPr lang="en-US" dirty="0"/>
              <a:t>Relational – 1970’s and beyond</a:t>
            </a:r>
          </a:p>
          <a:p>
            <a:pPr lvl="1"/>
            <a:endParaRPr lang="en-US" i="1" dirty="0"/>
          </a:p>
          <a:p>
            <a:r>
              <a:rPr lang="en-US" b="1" dirty="0"/>
              <a:t>Key ideas</a:t>
            </a:r>
          </a:p>
          <a:p>
            <a:pPr lvl="1"/>
            <a:r>
              <a:rPr lang="en-US" dirty="0"/>
              <a:t>Data redundancy (and how to avoid it)</a:t>
            </a:r>
          </a:p>
          <a:p>
            <a:pPr lvl="1"/>
            <a:r>
              <a:rPr lang="en-US" dirty="0"/>
              <a:t>Physical and logical data independence</a:t>
            </a:r>
          </a:p>
          <a:p>
            <a:pPr lvl="1"/>
            <a:r>
              <a:rPr lang="en-US" dirty="0"/>
              <a:t>Relational algebra and axioms</a:t>
            </a:r>
          </a:p>
        </p:txBody>
      </p:sp>
    </p:spTree>
    <p:extLst>
      <p:ext uri="{BB962C8B-B14F-4D97-AF65-F5344CB8AC3E}">
        <p14:creationId xmlns:p14="http://schemas.microsoft.com/office/powerpoint/2010/main" val="1731439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Recap: Zoo Data Model</a:t>
            </a:r>
            <a:br>
              <a:rPr lang="en-US" dirty="0"/>
            </a:br>
            <a:r>
              <a:rPr lang="en-US" sz="3600" dirty="0"/>
              <a:t>Entity Relationship Diagram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5800" y="12954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36576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638006" y="2058194"/>
            <a:ext cx="724863" cy="1600200"/>
            <a:chOff x="5638006" y="2058194"/>
            <a:chExt cx="724863" cy="1600200"/>
          </a:xfrm>
        </p:grpSpPr>
        <p:cxnSp>
          <p:nvCxnSpPr>
            <p:cNvPr id="15" name="Straight Arrow Connector 14"/>
            <p:cNvCxnSpPr>
              <a:stCxn id="6" idx="0"/>
              <a:endCxn id="5" idx="2"/>
            </p:cNvCxnSpPr>
            <p:nvPr/>
          </p:nvCxnSpPr>
          <p:spPr>
            <a:xfrm rot="5400000" flipH="1" flipV="1">
              <a:off x="4838700" y="2857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39594" y="2743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keeps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781800" y="3657600"/>
            <a:ext cx="1905000" cy="1348264"/>
            <a:chOff x="6781800" y="3680936"/>
            <a:chExt cx="1905000" cy="1348264"/>
          </a:xfrm>
        </p:grpSpPr>
        <p:sp>
          <p:nvSpPr>
            <p:cNvPr id="30" name="Rectangle 29"/>
            <p:cNvSpPr/>
            <p:nvPr/>
          </p:nvSpPr>
          <p:spPr>
            <a:xfrm>
              <a:off x="7010400" y="4648200"/>
              <a:ext cx="16764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Name</a:t>
              </a:r>
            </a:p>
          </p:txBody>
        </p:sp>
        <p:cxnSp>
          <p:nvCxnSpPr>
            <p:cNvPr id="35" name="Shape 34"/>
            <p:cNvCxnSpPr>
              <a:stCxn id="6" idx="3"/>
              <a:endCxn id="30" idx="0"/>
            </p:cNvCxnSpPr>
            <p:nvPr/>
          </p:nvCxnSpPr>
          <p:spPr>
            <a:xfrm>
              <a:off x="6781800" y="4038600"/>
              <a:ext cx="1066800" cy="6096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875857" y="42407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90018" y="3680936"/>
              <a:ext cx="71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781800" y="1676400"/>
            <a:ext cx="2133600" cy="1066800"/>
            <a:chOff x="6477000" y="1676400"/>
            <a:chExt cx="2133600" cy="1066800"/>
          </a:xfrm>
        </p:grpSpPr>
        <p:sp>
          <p:nvSpPr>
            <p:cNvPr id="25" name="Rectangle 24"/>
            <p:cNvSpPr/>
            <p:nvPr/>
          </p:nvSpPr>
          <p:spPr>
            <a:xfrm>
              <a:off x="7010400" y="23622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cxnSp>
          <p:nvCxnSpPr>
            <p:cNvPr id="29" name="Shape 28"/>
            <p:cNvCxnSpPr>
              <a:stCxn id="5" idx="3"/>
              <a:endCxn id="25" idx="1"/>
            </p:cNvCxnSpPr>
            <p:nvPr/>
          </p:nvCxnSpPr>
          <p:spPr>
            <a:xfrm>
              <a:off x="6477000" y="1676400"/>
              <a:ext cx="533400" cy="8763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781800" y="21336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1872734"/>
              <a:ext cx="1065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feedTime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" y="1638300"/>
            <a:ext cx="2362201" cy="2933700"/>
            <a:chOff x="152400" y="1676400"/>
            <a:chExt cx="2362201" cy="2933700"/>
          </a:xfrm>
        </p:grpSpPr>
        <p:sp>
          <p:nvSpPr>
            <p:cNvPr id="7" name="Rectangle 6"/>
            <p:cNvSpPr/>
            <p:nvPr/>
          </p:nvSpPr>
          <p:spPr>
            <a:xfrm>
              <a:off x="914400" y="33528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4400" y="23622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Name</a:t>
              </a:r>
            </a:p>
          </p:txBody>
        </p:sp>
        <p:cxnSp>
          <p:nvCxnSpPr>
            <p:cNvPr id="22" name="Elbow Connector 21"/>
            <p:cNvCxnSpPr>
              <a:stCxn id="4" idx="1"/>
              <a:endCxn id="8" idx="1"/>
            </p:cNvCxnSpPr>
            <p:nvPr/>
          </p:nvCxnSpPr>
          <p:spPr>
            <a:xfrm rot="10800000" flipH="1" flipV="1">
              <a:off x="457200" y="1676400"/>
              <a:ext cx="457200" cy="8763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4" idx="1"/>
              <a:endCxn id="7" idx="1"/>
            </p:cNvCxnSpPr>
            <p:nvPr/>
          </p:nvCxnSpPr>
          <p:spPr>
            <a:xfrm rot="10800000" flipH="1" flipV="1">
              <a:off x="457200" y="1676400"/>
              <a:ext cx="457200" cy="18669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14401" y="4229100"/>
              <a:ext cx="1600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Species</a:t>
              </a:r>
            </a:p>
          </p:txBody>
        </p:sp>
        <p:cxnSp>
          <p:nvCxnSpPr>
            <p:cNvPr id="33" name="Elbow Connector 32"/>
            <p:cNvCxnSpPr>
              <a:stCxn id="4" idx="1"/>
              <a:endCxn id="31" idx="1"/>
            </p:cNvCxnSpPr>
            <p:nvPr/>
          </p:nvCxnSpPr>
          <p:spPr>
            <a:xfrm rot="10800000" flipH="1" flipV="1">
              <a:off x="457199" y="1676400"/>
              <a:ext cx="457201" cy="2743200"/>
            </a:xfrm>
            <a:prstGeom prst="bentConnector3">
              <a:avLst>
                <a:gd name="adj1" fmla="val -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54557" y="21833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4557" y="32120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4557" y="40502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2400" y="1992868"/>
              <a:ext cx="71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name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00" y="2983468"/>
              <a:ext cx="51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2400" y="3821668"/>
              <a:ext cx="8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species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2400" y="4876800"/>
            <a:ext cx="7712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 have names, ages,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 have names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 have cleaning times, buildings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 are in 1 cage;  cages have multiple animals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 keep multiple cages, cages kept by multiple keepers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81800" y="36809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81800" y="130865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7354" y="130865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6669426" y="1676400"/>
            <a:ext cx="1941174" cy="1817132"/>
            <a:chOff x="6669426" y="1676400"/>
            <a:chExt cx="1941174" cy="1817132"/>
          </a:xfrm>
        </p:grpSpPr>
        <p:sp>
          <p:nvSpPr>
            <p:cNvPr id="62" name="Rectangle 61"/>
            <p:cNvSpPr/>
            <p:nvPr/>
          </p:nvSpPr>
          <p:spPr>
            <a:xfrm>
              <a:off x="7288869" y="2945368"/>
              <a:ext cx="1321731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</a:t>
              </a:r>
            </a:p>
          </p:txBody>
        </p:sp>
        <p:cxnSp>
          <p:nvCxnSpPr>
            <p:cNvPr id="63" name="Shape 62"/>
            <p:cNvCxnSpPr>
              <a:stCxn id="5" idx="3"/>
              <a:endCxn id="62" idx="1"/>
            </p:cNvCxnSpPr>
            <p:nvPr/>
          </p:nvCxnSpPr>
          <p:spPr>
            <a:xfrm>
              <a:off x="6781800" y="1676400"/>
              <a:ext cx="507069" cy="145946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055356" y="27548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669426" y="3124200"/>
              <a:ext cx="58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bldg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7400" y="1676400"/>
            <a:ext cx="8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96000" y="171911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entity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15774" y="4114800"/>
            <a:ext cx="127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3200" y="1295400"/>
            <a:ext cx="1794416" cy="760785"/>
            <a:chOff x="2743200" y="1295400"/>
            <a:chExt cx="1794416" cy="760785"/>
          </a:xfrm>
        </p:grpSpPr>
        <p:grpSp>
          <p:nvGrpSpPr>
            <p:cNvPr id="54" name="Group 53"/>
            <p:cNvGrpSpPr/>
            <p:nvPr/>
          </p:nvGrpSpPr>
          <p:grpSpPr>
            <a:xfrm>
              <a:off x="2743200" y="1295400"/>
              <a:ext cx="1794416" cy="382589"/>
              <a:chOff x="2743200" y="1295400"/>
              <a:chExt cx="1794416" cy="382589"/>
            </a:xfrm>
          </p:grpSpPr>
          <p:cxnSp>
            <p:nvCxnSpPr>
              <p:cNvPr id="12" name="Straight Arrow Connector 11"/>
              <p:cNvCxnSpPr>
                <a:stCxn id="5" idx="1"/>
                <a:endCxn id="4" idx="3"/>
              </p:cNvCxnSpPr>
              <p:nvPr/>
            </p:nvCxnSpPr>
            <p:spPr>
              <a:xfrm rot="10800000">
                <a:off x="2743200" y="1676400"/>
                <a:ext cx="1752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200400" y="1295400"/>
                <a:ext cx="970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contains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235956" y="1308657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971800" y="1686853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relationship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743200" y="12954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38800" y="19812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62600" y="33528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10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  <p:bldP spid="58" grpId="0"/>
      <p:bldP spid="59" grpId="0"/>
      <p:bldP spid="61" grpId="0"/>
      <p:bldP spid="65" grpId="0"/>
      <p:bldP spid="66" grpId="0"/>
      <p:bldP spid="6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7"/>
            <a:ext cx="8229600" cy="1143000"/>
          </a:xfrm>
        </p:spPr>
        <p:txBody>
          <a:bodyPr/>
          <a:lstStyle/>
          <a:p>
            <a:r>
              <a:rPr lang="en-US" dirty="0"/>
              <a:t>Zoo Tables (aka Relations)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958442"/>
              </p:ext>
            </p:extLst>
          </p:nvPr>
        </p:nvGraphicFramePr>
        <p:xfrm>
          <a:off x="89338" y="1652692"/>
          <a:ext cx="5975132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405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Salamander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Giraffe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9338" y="3521593"/>
          <a:ext cx="6096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feedtime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9338" y="5109543"/>
          <a:ext cx="4064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61489" y="5099033"/>
          <a:ext cx="306376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91">
                <a:tc>
                  <a:txBody>
                    <a:bodyPr/>
                    <a:lstStyle/>
                    <a:p>
                      <a:r>
                        <a:rPr lang="en-US" dirty="0"/>
                        <a:t>kid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9338" y="1283360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181306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337" y="4784654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9449" y="4784654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1B799-B6D9-F70E-397B-F8C239C6A29E}"/>
              </a:ext>
            </a:extLst>
          </p:cNvPr>
          <p:cNvGrpSpPr/>
          <p:nvPr/>
        </p:nvGrpSpPr>
        <p:grpSpPr>
          <a:xfrm>
            <a:off x="0" y="1330103"/>
            <a:ext cx="8686800" cy="698994"/>
            <a:chOff x="0" y="1330103"/>
            <a:chExt cx="8686800" cy="6989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BAA2959-D410-F5FE-B8F9-762DF7828587}"/>
                </a:ext>
              </a:extLst>
            </p:cNvPr>
            <p:cNvSpPr/>
            <p:nvPr/>
          </p:nvSpPr>
          <p:spPr>
            <a:xfrm>
              <a:off x="0" y="1652692"/>
              <a:ext cx="6185338" cy="376405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586B5-5F4E-2978-4A0F-DCF1C51AAC6B}"/>
                </a:ext>
              </a:extLst>
            </p:cNvPr>
            <p:cNvSpPr txBox="1"/>
            <p:nvPr/>
          </p:nvSpPr>
          <p:spPr>
            <a:xfrm>
              <a:off x="6341566" y="1330103"/>
              <a:ext cx="2345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“Schema”: Field names &amp; types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FBB726-53B8-549F-EF1F-5AD5DFAF58E9}"/>
              </a:ext>
            </a:extLst>
          </p:cNvPr>
          <p:cNvGrpSpPr/>
          <p:nvPr/>
        </p:nvGrpSpPr>
        <p:grpSpPr>
          <a:xfrm>
            <a:off x="-76199" y="2308270"/>
            <a:ext cx="9054735" cy="426786"/>
            <a:chOff x="-76199" y="2308270"/>
            <a:chExt cx="9054735" cy="4267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26A6DF-E523-96E1-FF2A-4D0B6B626FB8}"/>
                </a:ext>
              </a:extLst>
            </p:cNvPr>
            <p:cNvSpPr txBox="1"/>
            <p:nvPr/>
          </p:nvSpPr>
          <p:spPr>
            <a:xfrm>
              <a:off x="6153807" y="2308270"/>
              <a:ext cx="2824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Rows, records, or tuples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23E18C-E95D-048E-46E4-65B9AE08156D}"/>
                </a:ext>
              </a:extLst>
            </p:cNvPr>
            <p:cNvSpPr/>
            <p:nvPr/>
          </p:nvSpPr>
          <p:spPr>
            <a:xfrm>
              <a:off x="-76199" y="2358651"/>
              <a:ext cx="6185338" cy="376405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Cages in Building 32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Imperative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for each row a in animals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for each row c in cages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	if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a.cageno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and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c.bldg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32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				output a</a:t>
            </a:r>
          </a:p>
          <a:p>
            <a:r>
              <a:rPr lang="en-US" dirty="0"/>
              <a:t>Declarative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SELECT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a.name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FROM animals AS a, cages AS c WHERE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a.cageno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AND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c.bldg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32</a:t>
            </a:r>
          </a:p>
        </p:txBody>
      </p:sp>
      <p:sp>
        <p:nvSpPr>
          <p:cNvPr id="4" name="TextBox 3"/>
          <p:cNvSpPr txBox="1"/>
          <p:nvPr/>
        </p:nvSpPr>
        <p:spPr>
          <a:xfrm rot="19764834">
            <a:off x="-83580" y="4243909"/>
            <a:ext cx="1599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JOIN</a:t>
            </a:r>
          </a:p>
        </p:txBody>
      </p:sp>
      <p:sp>
        <p:nvSpPr>
          <p:cNvPr id="5" name="TextBox 4"/>
          <p:cNvSpPr txBox="1"/>
          <p:nvPr/>
        </p:nvSpPr>
        <p:spPr>
          <a:xfrm rot="19764834">
            <a:off x="6088129" y="1235889"/>
            <a:ext cx="2224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NESTED LOOPS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2A75B-7622-9AE0-4B7D-CE0EE5CF951C}"/>
              </a:ext>
            </a:extLst>
          </p:cNvPr>
          <p:cNvSpPr txBox="1"/>
          <p:nvPr/>
        </p:nvSpPr>
        <p:spPr>
          <a:xfrm>
            <a:off x="0" y="5611162"/>
            <a:ext cx="8254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SELECT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a.name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</a:t>
            </a:r>
          </a:p>
          <a:p>
            <a:pPr marL="8001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FROM animals AS a JOIN cages AS c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a.cageno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c.no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WHERE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c.bldg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= 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4652E-3212-07C3-DDFB-668292300D5E}"/>
              </a:ext>
            </a:extLst>
          </p:cNvPr>
          <p:cNvSpPr txBox="1"/>
          <p:nvPr/>
        </p:nvSpPr>
        <p:spPr>
          <a:xfrm>
            <a:off x="370702" y="5275668"/>
            <a:ext cx="4777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Equivalently</a:t>
            </a:r>
          </a:p>
        </p:txBody>
      </p:sp>
    </p:spTree>
    <p:extLst>
      <p:ext uri="{BB962C8B-B14F-4D97-AF65-F5344CB8AC3E}">
        <p14:creationId xmlns:p14="http://schemas.microsoft.com/office/powerpoint/2010/main" val="4126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Age of Bears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Declarative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SELECT AVG(age) FROM animals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WHERE species = ‘bear’</a:t>
            </a:r>
          </a:p>
        </p:txBody>
      </p:sp>
    </p:spTree>
    <p:extLst>
      <p:ext uri="{BB962C8B-B14F-4D97-AF65-F5344CB8AC3E}">
        <p14:creationId xmlns:p14="http://schemas.microsoft.com/office/powerpoint/2010/main" val="1991310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Complex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pPr marL="285750" lvl="1">
              <a:buNone/>
            </a:pPr>
            <a:r>
              <a:rPr lang="en-US" sz="1800" b="1" dirty="0"/>
              <a:t>Find pairs of animals of the same species and different genders older than 1 year: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SELECT a1.name,a2.name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FROM animals as a1, animals as a2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WHERE a1.gender = M and a2.gender = F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a1.species = a2.species</a:t>
            </a:r>
          </a:p>
          <a:p>
            <a:pPr lvl="1">
              <a:buNone/>
            </a:pPr>
            <a:r>
              <a:rPr lang="en-US" sz="1800" dirty="0">
                <a:solidFill>
                  <a:srgbClr val="4F81BD"/>
                </a:solidFill>
              </a:rPr>
              <a:t>AND a1.age &gt; 1 and a2.age &gt; 1</a:t>
            </a:r>
          </a:p>
          <a:p>
            <a:endParaRPr lang="en-US" sz="1800" dirty="0"/>
          </a:p>
          <a:p>
            <a:pPr lvl="1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57200" y="3637638"/>
            <a:ext cx="7772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cages with salamanders fed later than the average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feedtime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any cage: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cages.cageid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cages, animals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animals.species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’salamander'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cages.cageid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cages.feedtime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(SELECT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AVG(feedtime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FROM cages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259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“self join”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480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“nested queries”</a:t>
            </a:r>
          </a:p>
        </p:txBody>
      </p:sp>
    </p:spTree>
    <p:extLst>
      <p:ext uri="{BB962C8B-B14F-4D97-AF65-F5344CB8AC3E}">
        <p14:creationId xmlns:p14="http://schemas.microsoft.com/office/powerpoint/2010/main" val="15773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Zoo Data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144"/>
            <a:ext cx="8557617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Slightly different than last time:</a:t>
            </a:r>
          </a:p>
          <a:p>
            <a:r>
              <a:rPr lang="en-US" sz="2800" dirty="0"/>
              <a:t>Each animal in 1 cage, multiple animals share a cage</a:t>
            </a:r>
          </a:p>
          <a:p>
            <a:r>
              <a:rPr lang="en-US" sz="2800" dirty="0"/>
              <a:t>Each animal cared for by 1 keeper, keepers care for multiple animals</a:t>
            </a:r>
          </a:p>
        </p:txBody>
      </p:sp>
      <p:pic>
        <p:nvPicPr>
          <p:cNvPr id="4" name="Picture 3" descr="Pasted Graph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98" y="1417637"/>
            <a:ext cx="5881801" cy="20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3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5705-9240-AC47-9BAF-892FB9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IMS (Hierarchical Model)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46188-B8D9-0842-B36F-5229B03A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85" y="1644805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 organized as </a:t>
            </a:r>
            <a:r>
              <a:rPr lang="en-US" i="1" dirty="0"/>
              <a:t>segments</a:t>
            </a:r>
          </a:p>
          <a:p>
            <a:pPr lvl="1"/>
            <a:r>
              <a:rPr lang="en-US" dirty="0"/>
              <a:t>Collection of records, each with same </a:t>
            </a:r>
            <a:r>
              <a:rPr lang="en-US" i="1" dirty="0"/>
              <a:t>segment type</a:t>
            </a:r>
          </a:p>
          <a:p>
            <a:pPr lvl="1"/>
            <a:r>
              <a:rPr lang="en-US" dirty="0"/>
              <a:t>Arranged in a tree of segment types, e.g.:</a:t>
            </a:r>
          </a:p>
          <a:p>
            <a:pPr marL="457200" lvl="1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Keepers				Keepers</a:t>
            </a:r>
          </a:p>
          <a:p>
            <a:pPr marL="1371600" lvl="3" indent="0">
              <a:buNone/>
            </a:pPr>
            <a:r>
              <a:rPr lang="en-US" dirty="0"/>
              <a:t>Animals				Cages</a:t>
            </a:r>
          </a:p>
          <a:p>
            <a:pPr marL="1828800" lvl="4" indent="0">
              <a:buNone/>
            </a:pPr>
            <a:r>
              <a:rPr lang="en-US" dirty="0"/>
              <a:t>Cages				Animals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Segments have different physical representations</a:t>
            </a:r>
          </a:p>
          <a:p>
            <a:pPr lvl="1"/>
            <a:r>
              <a:rPr lang="en-US" dirty="0"/>
              <a:t>Unordered</a:t>
            </a:r>
          </a:p>
          <a:p>
            <a:pPr lvl="1"/>
            <a:r>
              <a:rPr lang="en-US" dirty="0"/>
              <a:t>Indexed</a:t>
            </a:r>
          </a:p>
          <a:p>
            <a:pPr lvl="2"/>
            <a:r>
              <a:rPr lang="en-US" dirty="0"/>
              <a:t>Sorted</a:t>
            </a:r>
          </a:p>
          <a:p>
            <a:pPr lvl="2"/>
            <a:r>
              <a:rPr lang="en-US" dirty="0"/>
              <a:t>Hashed</a:t>
            </a:r>
          </a:p>
        </p:txBody>
      </p:sp>
    </p:spTree>
    <p:extLst>
      <p:ext uri="{BB962C8B-B14F-4D97-AF65-F5344CB8AC3E}">
        <p14:creationId xmlns:p14="http://schemas.microsoft.com/office/powerpoint/2010/main" val="1465518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Hierarchy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4268" y="15040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Jane (keeper)  (HSK 1)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Sam,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salamander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 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1, 100sq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	(3)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Tim,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2, 1000sq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Sally, student, … (6)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1, 100sq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Joe (keeper) (8)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05A9A-0096-E64C-BCB3-495C5016432A}"/>
              </a:ext>
            </a:extLst>
          </p:cNvPr>
          <p:cNvSpPr/>
          <p:nvPr/>
        </p:nvSpPr>
        <p:spPr>
          <a:xfrm>
            <a:off x="457200" y="4822093"/>
            <a:ext cx="7757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A1 Segment 		A2 Segment		A3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C1 Segment		C2 Segment		C3 Segment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7AD0BA-1D21-6E43-AF6A-249232415351}"/>
              </a:ext>
            </a:extLst>
          </p:cNvPr>
          <p:cNvSpPr txBox="1">
            <a:spLocks/>
          </p:cNvSpPr>
          <p:nvPr/>
        </p:nvSpPr>
        <p:spPr>
          <a:xfrm>
            <a:off x="609600" y="3794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IMS Physical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Represenation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D0CE53-032A-5C23-3A21-C13823DB8C44}"/>
              </a:ext>
            </a:extLst>
          </p:cNvPr>
          <p:cNvGrpSpPr/>
          <p:nvPr/>
        </p:nvGrpSpPr>
        <p:grpSpPr>
          <a:xfrm>
            <a:off x="6069874" y="2194560"/>
            <a:ext cx="2965269" cy="1159057"/>
            <a:chOff x="6069874" y="2194560"/>
            <a:chExt cx="2965269" cy="11590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4790E4-8CD6-0E44-D89C-FBD1A1864412}"/>
                </a:ext>
              </a:extLst>
            </p:cNvPr>
            <p:cNvGrpSpPr/>
            <p:nvPr/>
          </p:nvGrpSpPr>
          <p:grpSpPr>
            <a:xfrm>
              <a:off x="6069874" y="2194560"/>
              <a:ext cx="2965269" cy="791754"/>
              <a:chOff x="6069874" y="2194560"/>
              <a:chExt cx="2965269" cy="79175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27DBB5-FAF0-82AB-1B54-52387789A837}"/>
                  </a:ext>
                </a:extLst>
              </p:cNvPr>
              <p:cNvSpPr txBox="1"/>
              <p:nvPr/>
            </p:nvSpPr>
            <p:spPr>
              <a:xfrm>
                <a:off x="6905897" y="2339983"/>
                <a:ext cx="21292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Repeated information!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1DF6A2E-A79E-220B-C1D5-B90D392B0711}"/>
                  </a:ext>
                </a:extLst>
              </p:cNvPr>
              <p:cNvCxnSpPr>
                <a:endCxn id="3" idx="1"/>
              </p:cNvCxnSpPr>
              <p:nvPr/>
            </p:nvCxnSpPr>
            <p:spPr>
              <a:xfrm>
                <a:off x="6069874" y="2194560"/>
                <a:ext cx="836023" cy="4685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9F5C6E9-8997-65FD-BBBF-3687FA288A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9874" y="2850831"/>
              <a:ext cx="836023" cy="5027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4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AEBD-09D3-173F-4813-785B5545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Database?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C2CB-752E-4D5A-F523-9BDCE8C82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Collection</a:t>
            </a:r>
          </a:p>
          <a:p>
            <a:pPr lvl="1"/>
            <a:r>
              <a:rPr lang="en-US" dirty="0"/>
              <a:t>Records</a:t>
            </a:r>
          </a:p>
          <a:p>
            <a:pPr lvl="1"/>
            <a:r>
              <a:rPr lang="en-US" dirty="0"/>
              <a:t>Relationships</a:t>
            </a:r>
          </a:p>
          <a:p>
            <a:pPr lvl="1"/>
            <a:endParaRPr lang="en-US" dirty="0"/>
          </a:p>
          <a:p>
            <a:r>
              <a:rPr lang="en-US" dirty="0"/>
              <a:t>This class:  Database Management Systems (DBMSs)</a:t>
            </a:r>
          </a:p>
          <a:p>
            <a:pPr lvl="1"/>
            <a:r>
              <a:rPr lang="en-US" dirty="0"/>
              <a:t>Software systems for storing and querying databases</a:t>
            </a:r>
          </a:p>
        </p:txBody>
      </p:sp>
    </p:spTree>
    <p:extLst>
      <p:ext uri="{BB962C8B-B14F-4D97-AF65-F5344CB8AC3E}">
        <p14:creationId xmlns:p14="http://schemas.microsoft.com/office/powerpoint/2010/main" val="1642974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C8ED-AF65-9DBF-E97E-265A2580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3B098-1FA0-D7CB-40F3-023F6E26F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Each segment has a particular physical representation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Helvetica" pitchFamily="2" charset="0"/>
              </a:rPr>
              <a:t>Chosen by database administrator</a:t>
            </a:r>
          </a:p>
          <a:p>
            <a:pPr lvl="1"/>
            <a:r>
              <a:rPr lang="en-US" dirty="0">
                <a:solidFill>
                  <a:srgbClr val="1A1A1A"/>
                </a:solidFill>
                <a:latin typeface="Helvetica" pitchFamily="2" charset="0"/>
              </a:rPr>
              <a:t>E.g., ordered, hashed, unordered…</a:t>
            </a:r>
          </a:p>
          <a:p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Choice of segment structure affects which operations can be applied on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16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9335-A17B-BE49-96D1-77F04948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IMS / DL/1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97FD-D431-2149-AFE1-367F45B6A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err="1"/>
              <a:t>GetUnique</a:t>
            </a:r>
            <a:r>
              <a:rPr lang="en-US" b="1" dirty="0"/>
              <a:t> </a:t>
            </a:r>
            <a:r>
              <a:rPr lang="en-US" dirty="0"/>
              <a:t>(seg type, </a:t>
            </a:r>
            <a:r>
              <a:rPr lang="en-US" dirty="0" err="1"/>
              <a:t>pred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Get first record satisfying </a:t>
            </a:r>
            <a:r>
              <a:rPr lang="en-US" dirty="0" err="1"/>
              <a:t>pred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1000"/>
              </a:spcAft>
            </a:pPr>
            <a:r>
              <a:rPr lang="en-US" dirty="0"/>
              <a:t>Only supported by hash / sorted segments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GetNext</a:t>
            </a:r>
            <a:r>
              <a:rPr lang="en-US" b="1" dirty="0"/>
              <a:t> </a:t>
            </a:r>
            <a:r>
              <a:rPr lang="en-US" dirty="0"/>
              <a:t>(seg type, </a:t>
            </a:r>
            <a:r>
              <a:rPr lang="en-US" dirty="0" err="1"/>
              <a:t>pred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Get first or next key in hierarchical order</a:t>
            </a: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r>
              <a:rPr lang="en-US" dirty="0"/>
              <a:t>Starts from last </a:t>
            </a:r>
            <a:r>
              <a:rPr lang="en-US" dirty="0" err="1"/>
              <a:t>GetNext</a:t>
            </a:r>
            <a:r>
              <a:rPr lang="en-US" dirty="0"/>
              <a:t>/</a:t>
            </a:r>
            <a:r>
              <a:rPr lang="en-US" dirty="0" err="1"/>
              <a:t>GetUnique</a:t>
            </a:r>
            <a:r>
              <a:rPr lang="en-US" dirty="0"/>
              <a:t> call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GetNextParent</a:t>
            </a:r>
            <a:r>
              <a:rPr lang="en-US" b="1" dirty="0"/>
              <a:t> </a:t>
            </a:r>
            <a:r>
              <a:rPr lang="en-US" dirty="0"/>
              <a:t>(seg type, </a:t>
            </a:r>
            <a:r>
              <a:rPr lang="en-US" dirty="0" err="1"/>
              <a:t>pred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r>
              <a:rPr lang="en-US" dirty="0"/>
              <a:t>Same as </a:t>
            </a:r>
            <a:r>
              <a:rPr lang="en-US" dirty="0" err="1"/>
              <a:t>GetNext</a:t>
            </a:r>
            <a:r>
              <a:rPr lang="en-US" dirty="0"/>
              <a:t>, but will not move up hierarchy to next parent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b="1" dirty="0"/>
              <a:t>Delete, Insert</a:t>
            </a:r>
          </a:p>
        </p:txBody>
      </p:sp>
    </p:spTree>
    <p:extLst>
      <p:ext uri="{BB962C8B-B14F-4D97-AF65-F5344CB8AC3E}">
        <p14:creationId xmlns:p14="http://schemas.microsoft.com/office/powerpoint/2010/main" val="38005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PL/1 Program #1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20620"/>
            <a:ext cx="7866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cages that Jane keeps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GetUnique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(Keepers, name = "Jane")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Until done: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GetNextParent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(cages).no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print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cageid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5CB48-308C-0231-C3A8-F312AC399FE9}"/>
              </a:ext>
            </a:extLst>
          </p:cNvPr>
          <p:cNvGrpSpPr/>
          <p:nvPr/>
        </p:nvGrpSpPr>
        <p:grpSpPr>
          <a:xfrm>
            <a:off x="6477000" y="2362200"/>
            <a:ext cx="2678575" cy="3983876"/>
            <a:chOff x="6477000" y="2362200"/>
            <a:chExt cx="2678575" cy="398387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B729667-794E-A6A2-2740-19CE934BC5E4}"/>
                </a:ext>
              </a:extLst>
            </p:cNvPr>
            <p:cNvCxnSpPr/>
            <p:nvPr/>
          </p:nvCxnSpPr>
          <p:spPr>
            <a:xfrm>
              <a:off x="6477000" y="2362200"/>
              <a:ext cx="1295400" cy="2743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3D04A9-A85C-67F5-822A-7A360C45F6BE}"/>
                </a:ext>
              </a:extLst>
            </p:cNvPr>
            <p:cNvSpPr txBox="1"/>
            <p:nvPr/>
          </p:nvSpPr>
          <p:spPr>
            <a:xfrm>
              <a:off x="7021975" y="5145747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Implicitly, now navigating from the Jane record in keepers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DABA3-02C6-919A-DF81-0B42E6EAB56E}"/>
              </a:ext>
            </a:extLst>
          </p:cNvPr>
          <p:cNvGrpSpPr/>
          <p:nvPr/>
        </p:nvGrpSpPr>
        <p:grpSpPr>
          <a:xfrm>
            <a:off x="3792036" y="3359093"/>
            <a:ext cx="2133600" cy="2013245"/>
            <a:chOff x="3792036" y="3359093"/>
            <a:chExt cx="2133600" cy="20132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2A3A72-7704-2B7D-773E-6FDEF26EB435}"/>
                </a:ext>
              </a:extLst>
            </p:cNvPr>
            <p:cNvSpPr txBox="1"/>
            <p:nvPr/>
          </p:nvSpPr>
          <p:spPr>
            <a:xfrm>
              <a:off x="3792036" y="4449008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This iterates through data underneath Jane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B020EC9-E9FD-9022-D2F0-A3E7B7EC231E}"/>
                </a:ext>
              </a:extLst>
            </p:cNvPr>
            <p:cNvCxnSpPr>
              <a:cxnSpLocks/>
            </p:cNvCxnSpPr>
            <p:nvPr/>
          </p:nvCxnSpPr>
          <p:spPr>
            <a:xfrm>
              <a:off x="3985731" y="3359093"/>
              <a:ext cx="404751" cy="10899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7FEA11-7BA6-9CDF-6199-FB5CD3BBA7F5}"/>
              </a:ext>
            </a:extLst>
          </p:cNvPr>
          <p:cNvSpPr/>
          <p:nvPr/>
        </p:nvSpPr>
        <p:spPr>
          <a:xfrm>
            <a:off x="181520" y="421817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Jane (keeper)  (HSK 1)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Sam, </a:t>
            </a:r>
            <a:r>
              <a:rPr kumimoji="0" lang="tr-T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salamander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 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1, 100sq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	(3)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Tim, </a:t>
            </a:r>
            <a:r>
              <a:rPr kumimoji="0" lang="tr-T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2, 1000sq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Sally, student, … (6)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1, 100sq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 (7)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Joe (keeper) (8)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2B1CF-1BEC-A835-E94A-DDAB28773E01}"/>
              </a:ext>
            </a:extLst>
          </p:cNvPr>
          <p:cNvSpPr/>
          <p:nvPr/>
        </p:nvSpPr>
        <p:spPr>
          <a:xfrm>
            <a:off x="1066800" y="4517701"/>
            <a:ext cx="2282805" cy="12446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PL/1 Program #2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225" y="1620620"/>
            <a:ext cx="756306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keepers that keep cage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keep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GetUnique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(keepers)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Until done: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cage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GetNextParent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(cages, id = 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if (cage is not null):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print keep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keep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GetNext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(keepers)</a:t>
            </a:r>
          </a:p>
        </p:txBody>
      </p:sp>
    </p:spTree>
    <p:extLst>
      <p:ext uri="{BB962C8B-B14F-4D97-AF65-F5344CB8AC3E}">
        <p14:creationId xmlns:p14="http://schemas.microsoft.com/office/powerpoint/2010/main" val="1126011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8327-FEB0-58B1-C6A2-3C937D4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Bad About IMS/PL1?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E2011-DBC5-3A05-582C-3AB853451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Duplication of data w/ non-hierarchical data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Painful low level programming interface – have to program the search algorithm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Limited </a:t>
            </a:r>
            <a:r>
              <a:rPr lang="en-US" b="1" dirty="0">
                <a:solidFill>
                  <a:srgbClr val="1A1A1A"/>
                </a:solidFill>
                <a:effectLst/>
                <a:latin typeface="Helvetica" pitchFamily="2" charset="0"/>
              </a:rPr>
              <a:t>physical data independence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latin typeface="Helvetica" pitchFamily="2" charset="0"/>
              </a:rPr>
              <a:t>C</a:t>
            </a: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hange root from indexed to hash --- programs that do </a:t>
            </a:r>
            <a:r>
              <a:rPr lang="en-US" dirty="0" err="1">
                <a:solidFill>
                  <a:srgbClr val="1A1A1A"/>
                </a:solidFill>
                <a:effectLst/>
                <a:latin typeface="Helvetica" pitchFamily="2" charset="0"/>
              </a:rPr>
              <a:t>GetNext</a:t>
            </a: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 on the root segment will fail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Change root from keepers to animals?  Also fails.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latin typeface="Helvetica" pitchFamily="2" charset="0"/>
              </a:rPr>
              <a:t>C</a:t>
            </a: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annot do inserts into sequential root structure</a:t>
            </a:r>
          </a:p>
          <a:p>
            <a:pPr lvl="1">
              <a:lnSpc>
                <a:spcPct val="120000"/>
              </a:lnSpc>
            </a:pPr>
            <a:endParaRPr lang="en-US" dirty="0">
              <a:solidFill>
                <a:srgbClr val="1A1A1A"/>
              </a:solidFill>
              <a:effectLst/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latin typeface="Helvetica" pitchFamily="2" charset="0"/>
              </a:rPr>
              <a:t>L</a:t>
            </a: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imited </a:t>
            </a:r>
            <a:r>
              <a:rPr lang="en-US" b="1" dirty="0">
                <a:solidFill>
                  <a:srgbClr val="1A1A1A"/>
                </a:solidFill>
                <a:effectLst/>
                <a:latin typeface="Helvetica" pitchFamily="2" charset="0"/>
              </a:rPr>
              <a:t>logical data independence</a:t>
            </a:r>
            <a:endParaRPr lang="en-US" b="1" dirty="0">
              <a:solidFill>
                <a:srgbClr val="1A1A1A"/>
              </a:solidFill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1A1A1A"/>
                </a:solidFill>
                <a:effectLst/>
                <a:latin typeface="Helvetica" pitchFamily="2" charset="0"/>
              </a:rPr>
              <a:t>Schemas change, do programs have to?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A1B8-7BAC-E515-D323-A70602D1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Data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D34E3-5833-F060-D68D-E2670AC2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Suppose as a cost cutting measure, Zoo management decides a keeper will be responsible for a cage – and all the animals in that cage.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3B0EE-F7AA-FDE0-0F7E-FCA6ECB2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930" y="1600200"/>
            <a:ext cx="3797300" cy="265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AB5EF-334A-4C1B-E98E-35EC5FFC79B9}"/>
              </a:ext>
            </a:extLst>
          </p:cNvPr>
          <p:cNvSpPr txBox="1"/>
          <p:nvPr/>
        </p:nvSpPr>
        <p:spPr>
          <a:xfrm>
            <a:off x="693140" y="4755608"/>
            <a:ext cx="80956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Programs have to change, because the position in the database after a GN/GNP call may not be the same anymore!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see how SQL addresses this</a:t>
            </a:r>
          </a:p>
        </p:txBody>
      </p:sp>
    </p:spTree>
    <p:extLst>
      <p:ext uri="{BB962C8B-B14F-4D97-AF65-F5344CB8AC3E}">
        <p14:creationId xmlns:p14="http://schemas.microsoft.com/office/powerpoint/2010/main" val="13150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77C4-3BA1-66DC-0F25-C3ABB5AC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-20637"/>
            <a:ext cx="90247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Schemas Change for Many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92AF-227F-D89C-535A-E0D1EEFED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361281"/>
            <a:ext cx="48768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effectLst/>
                <a:latin typeface="Helvetica" pitchFamily="2" charset="0"/>
              </a:rPr>
              <a:t> Management decides to have “patrons” who buy cages</a:t>
            </a:r>
          </a:p>
          <a:p>
            <a:pPr lvl="1"/>
            <a:r>
              <a:rPr lang="en-US" sz="2400" dirty="0">
                <a:latin typeface="Helvetica" pitchFamily="2" charset="0"/>
              </a:rPr>
              <a:t>Need to add a </a:t>
            </a:r>
            <a:r>
              <a:rPr lang="en-US" sz="2400" dirty="0" err="1">
                <a:latin typeface="Helvetica" pitchFamily="2" charset="0"/>
              </a:rPr>
              <a:t>patronid</a:t>
            </a:r>
            <a:r>
              <a:rPr lang="en-US" sz="2400" dirty="0">
                <a:latin typeface="Helvetica" pitchFamily="2" charset="0"/>
              </a:rPr>
              <a:t> column</a:t>
            </a:r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800" dirty="0">
                <a:effectLst/>
                <a:latin typeface="Helvetica" pitchFamily="2" charset="0"/>
              </a:rPr>
              <a:t>Feds change the rules (OSHA)</a:t>
            </a:r>
          </a:p>
          <a:p>
            <a:pPr lvl="1"/>
            <a:r>
              <a:rPr lang="en-US" sz="2400" dirty="0">
                <a:latin typeface="Helvetica" pitchFamily="2" charset="0"/>
              </a:rPr>
              <a:t>Keepers can keep at most 2 cages</a:t>
            </a:r>
            <a:r>
              <a:rPr lang="en-US" sz="2400" dirty="0">
                <a:effectLst/>
                <a:latin typeface="Helvetica" pitchFamily="2" charset="0"/>
              </a:rPr>
              <a:t> </a:t>
            </a:r>
          </a:p>
          <a:p>
            <a:r>
              <a:rPr lang="en-US" sz="2800" dirty="0">
                <a:effectLst/>
                <a:latin typeface="Helvetica" pitchFamily="2" charset="0"/>
              </a:rPr>
              <a:t>Tax rules change (IRS)</a:t>
            </a:r>
          </a:p>
          <a:p>
            <a:r>
              <a:rPr lang="en-US" sz="2800" dirty="0">
                <a:effectLst/>
                <a:latin typeface="Helvetica" pitchFamily="2" charset="0"/>
              </a:rPr>
              <a:t>Merge with another zoo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21A75-F05D-62E8-43CA-B0EBAC9D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70" y="1122363"/>
            <a:ext cx="3810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3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352"/>
            <a:ext cx="8229600" cy="54854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Consider a course schema with students, classes, rooms (each has a number of attributes)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Classes in exactly one room</a:t>
            </a:r>
          </a:p>
          <a:p>
            <a:pPr marL="0" indent="0">
              <a:buNone/>
            </a:pPr>
            <a:r>
              <a:rPr lang="en-US" dirty="0"/>
              <a:t>Students in zero or more classes</a:t>
            </a:r>
          </a:p>
          <a:p>
            <a:pPr marL="0" indent="0">
              <a:buNone/>
            </a:pPr>
            <a:r>
              <a:rPr lang="en-US" dirty="0"/>
              <a:t>Classes taken by zero or more students</a:t>
            </a:r>
          </a:p>
          <a:p>
            <a:pPr marL="0" indent="0">
              <a:buNone/>
            </a:pPr>
            <a:r>
              <a:rPr lang="en-US" dirty="0"/>
              <a:t>Rooms host zero or more classes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082290" y="2498376"/>
            <a:ext cx="6000550" cy="2184848"/>
            <a:chOff x="2082290" y="2498376"/>
            <a:chExt cx="6000550" cy="2184848"/>
          </a:xfrm>
        </p:grpSpPr>
        <p:sp>
          <p:nvSpPr>
            <p:cNvPr id="4" name="Rectangle 3"/>
            <p:cNvSpPr/>
            <p:nvPr/>
          </p:nvSpPr>
          <p:spPr>
            <a:xfrm>
              <a:off x="4415214" y="2498376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24316" y="3998051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20040" y="3998051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Rooms</a:t>
              </a:r>
            </a:p>
          </p:txBody>
        </p:sp>
        <p:cxnSp>
          <p:nvCxnSpPr>
            <p:cNvPr id="8" name="Elbow Connector 7"/>
            <p:cNvCxnSpPr>
              <a:stCxn id="4" idx="1"/>
              <a:endCxn id="5" idx="0"/>
            </p:cNvCxnSpPr>
            <p:nvPr/>
          </p:nvCxnSpPr>
          <p:spPr>
            <a:xfrm rot="10800000" flipV="1">
              <a:off x="3034704" y="2840963"/>
              <a:ext cx="1380511" cy="1157088"/>
            </a:xfrm>
            <a:prstGeom prst="bentConnector2">
              <a:avLst/>
            </a:prstGeom>
            <a:ln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4" idx="3"/>
              <a:endCxn id="6" idx="0"/>
            </p:cNvCxnSpPr>
            <p:nvPr/>
          </p:nvCxnSpPr>
          <p:spPr>
            <a:xfrm>
              <a:off x="6035987" y="2840963"/>
              <a:ext cx="1094440" cy="1157088"/>
            </a:xfrm>
            <a:prstGeom prst="bentConnector2">
              <a:avLst/>
            </a:prstGeom>
            <a:ln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130427" y="2998883"/>
              <a:ext cx="95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isin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82290" y="3151283"/>
              <a:ext cx="95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takenby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092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19" y="1499928"/>
            <a:ext cx="8686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Describe one possible hierarchical schema for this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hierarchical representation that is free of redundancy?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14946" y="4487050"/>
            <a:ext cx="6000550" cy="2184848"/>
            <a:chOff x="2082290" y="2498376"/>
            <a:chExt cx="6000550" cy="2184848"/>
          </a:xfrm>
        </p:grpSpPr>
        <p:sp>
          <p:nvSpPr>
            <p:cNvPr id="5" name="Rectangle 4"/>
            <p:cNvSpPr/>
            <p:nvPr/>
          </p:nvSpPr>
          <p:spPr>
            <a:xfrm>
              <a:off x="4415214" y="2498376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Classes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24316" y="3998051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20040" y="3998051"/>
              <a:ext cx="1620773" cy="6851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Rooms</a:t>
              </a:r>
            </a:p>
          </p:txBody>
        </p:sp>
        <p:cxnSp>
          <p:nvCxnSpPr>
            <p:cNvPr id="8" name="Elbow Connector 7"/>
            <p:cNvCxnSpPr>
              <a:stCxn id="5" idx="1"/>
              <a:endCxn id="6" idx="0"/>
            </p:cNvCxnSpPr>
            <p:nvPr/>
          </p:nvCxnSpPr>
          <p:spPr>
            <a:xfrm rot="10800000" flipV="1">
              <a:off x="3034704" y="2840963"/>
              <a:ext cx="1380511" cy="1157088"/>
            </a:xfrm>
            <a:prstGeom prst="bentConnector2">
              <a:avLst/>
            </a:prstGeom>
            <a:ln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5" idx="3"/>
              <a:endCxn id="7" idx="0"/>
            </p:cNvCxnSpPr>
            <p:nvPr/>
          </p:nvCxnSpPr>
          <p:spPr>
            <a:xfrm>
              <a:off x="6035987" y="2840963"/>
              <a:ext cx="1094440" cy="1157088"/>
            </a:xfrm>
            <a:prstGeom prst="bentConnector2">
              <a:avLst/>
            </a:prstGeom>
            <a:ln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130427" y="2998883"/>
              <a:ext cx="95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isin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82290" y="3151283"/>
              <a:ext cx="952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takenby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562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3988C-473E-AB62-FFE9-1295CB98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094D9-5489-E658-CF98-D09115EE0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are possible; one example:</a:t>
            </a:r>
          </a:p>
          <a:p>
            <a:pPr lvl="1"/>
            <a:r>
              <a:rPr lang="en-US" dirty="0"/>
              <a:t>Classes</a:t>
            </a:r>
          </a:p>
          <a:p>
            <a:pPr lvl="2"/>
            <a:r>
              <a:rPr lang="en-US" dirty="0"/>
              <a:t>Students</a:t>
            </a:r>
          </a:p>
          <a:p>
            <a:pPr lvl="3"/>
            <a:r>
              <a:rPr lang="en-US" dirty="0"/>
              <a:t>Rooms</a:t>
            </a:r>
          </a:p>
          <a:p>
            <a:r>
              <a:rPr lang="en-US" dirty="0"/>
              <a:t>Duplicates data about students, </a:t>
            </a:r>
          </a:p>
          <a:p>
            <a:pPr lvl="1"/>
            <a:r>
              <a:rPr lang="en-US" dirty="0"/>
              <a:t>Students take multiple classes, rooms host multiple classes</a:t>
            </a:r>
          </a:p>
          <a:p>
            <a:r>
              <a:rPr lang="en-US" dirty="0"/>
              <a:t>Any other arrangement also duplicates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4676E-3D9D-6948-A2BD-42708591D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0"/>
            <a:ext cx="9075330" cy="6477000"/>
          </a:xfrm>
          <a:solidFill>
            <a:schemeClr val="bg1">
              <a:alpha val="46000"/>
            </a:schemeClr>
          </a:solidFill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196CA7D-E110-CC43-9FFC-BE040C6AA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859"/>
            <a:ext cx="9075330" cy="647700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5419A14-BE02-5048-ACD3-CF47B0A9B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" r="47103" b="25882"/>
          <a:stretch/>
        </p:blipFill>
        <p:spPr>
          <a:xfrm>
            <a:off x="76200" y="152400"/>
            <a:ext cx="4800600" cy="464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49643-79B3-3447-BBD4-60D46BD50A12}"/>
              </a:ext>
            </a:extLst>
          </p:cNvPr>
          <p:cNvSpPr txBox="1"/>
          <p:nvPr/>
        </p:nvSpPr>
        <p:spPr>
          <a:xfrm>
            <a:off x="267629" y="6333893"/>
            <a:ext cx="488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mattturck.com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1EC0-5D0D-CC18-4FF5-5D4DC081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8320" y="160337"/>
            <a:ext cx="8229600" cy="1143000"/>
          </a:xfrm>
        </p:spPr>
        <p:txBody>
          <a:bodyPr/>
          <a:lstStyle/>
          <a:p>
            <a:r>
              <a:rPr lang="en-US" dirty="0"/>
              <a:t>CODASYL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1E51-4353-F6A1-3CD6-D5AD7778F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399903"/>
            <a:ext cx="431074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Conference/Committee on Data Systems Languages</a:t>
            </a:r>
            <a:endParaRPr lang="en-US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Responsible for COBOL</a:t>
            </a:r>
          </a:p>
          <a:p>
            <a:endParaRPr lang="en-US" dirty="0"/>
          </a:p>
          <a:p>
            <a:r>
              <a:rPr lang="en-US" dirty="0"/>
              <a:t>CODASYL data model developed by consortium of  large companies in the 70’s</a:t>
            </a:r>
          </a:p>
          <a:p>
            <a:endParaRPr lang="en-US" dirty="0"/>
          </a:p>
          <a:p>
            <a:r>
              <a:rPr lang="en-US" dirty="0"/>
              <a:t>Designed to address limitations of IMS/PL1</a:t>
            </a:r>
          </a:p>
          <a:p>
            <a:endParaRPr lang="en-US" dirty="0"/>
          </a:p>
          <a:p>
            <a:r>
              <a:rPr lang="en-US" dirty="0"/>
              <a:t>Graph or network-based data model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38065E07-C014-A31F-C235-B4BC84AF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2239794"/>
            <a:ext cx="4310743" cy="25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62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CODASYL Network</a:t>
            </a:r>
          </a:p>
        </p:txBody>
      </p:sp>
      <p:pic>
        <p:nvPicPr>
          <p:cNvPr id="4" name="Content Placeholder 3" descr="Pasted Graphic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64" r="-20264"/>
          <a:stretch>
            <a:fillRect/>
          </a:stretch>
        </p:blipFill>
        <p:spPr>
          <a:xfrm>
            <a:off x="-526869" y="1417638"/>
            <a:ext cx="8229600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729E44-8CA6-9172-4443-079B572F9792}"/>
              </a:ext>
            </a:extLst>
          </p:cNvPr>
          <p:cNvSpPr txBox="1"/>
          <p:nvPr/>
        </p:nvSpPr>
        <p:spPr>
          <a:xfrm>
            <a:off x="4454434" y="510104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Records can either be hashes (allowing equality lookup) or sorted ("clustered") according to some key (allowing a range lookup).</a:t>
            </a:r>
          </a:p>
        </p:txBody>
      </p:sp>
    </p:spTree>
    <p:extLst>
      <p:ext uri="{BB962C8B-B14F-4D97-AF65-F5344CB8AC3E}">
        <p14:creationId xmlns:p14="http://schemas.microsoft.com/office/powerpoint/2010/main" val="4510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D5B1-3EE5-98D6-E899-0970E6CF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Find Cages Joe Keeps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A4B17-74C6-F63B-087E-632E4085B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89" y="1635034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Find keepers (name = 'Joe')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Until done: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Find next animal in </a:t>
            </a:r>
            <a:r>
              <a:rPr lang="en-US" sz="2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caredforby</a:t>
            </a:r>
            <a:endParaRPr lang="en-US" sz="23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  <a:p>
            <a:pPr marL="1371600" lvl="3" indent="0">
              <a:buNone/>
            </a:pPr>
            <a: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Find cage in </a:t>
            </a:r>
            <a:r>
              <a:rPr lang="en-US" sz="2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livesin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Programming is finding an entry point and navigating around in multidimensional space</a:t>
            </a:r>
          </a:p>
          <a:p>
            <a:pPr lvl="1"/>
            <a:r>
              <a:rPr lang="en-US" dirty="0">
                <a:latin typeface="Helvetica" pitchFamily="2" charset="0"/>
              </a:rPr>
              <a:t>Each line of code is implicitly at some location in this structure</a:t>
            </a:r>
          </a:p>
          <a:p>
            <a:pPr lvl="1"/>
            <a:r>
              <a:rPr lang="en-US" dirty="0">
                <a:latin typeface="Helvetica" pitchFamily="2" charset="0"/>
              </a:rPr>
              <a:t>Have to remember where you are</a:t>
            </a:r>
            <a:endParaRPr lang="en-US" dirty="0"/>
          </a:p>
        </p:txBody>
      </p:sp>
      <p:pic>
        <p:nvPicPr>
          <p:cNvPr id="4" name="Content Placeholder 3" descr="Pasted Graphic 2.pdf">
            <a:extLst>
              <a:ext uri="{FF2B5EF4-FFF2-40B4-BE49-F238E27FC236}">
                <a16:creationId xmlns:a16="http://schemas.microsoft.com/office/drawing/2014/main" id="{78A67B3D-779B-4297-15CD-333D677A6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4" t="44441" r="15203"/>
          <a:stretch/>
        </p:blipFill>
        <p:spPr>
          <a:xfrm>
            <a:off x="5071858" y="1335636"/>
            <a:ext cx="3867489" cy="1928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BF04F-36D3-5B1A-3B88-2C92FA0131E2}"/>
              </a:ext>
            </a:extLst>
          </p:cNvPr>
          <p:cNvSpPr txBox="1"/>
          <p:nvPr/>
        </p:nvSpPr>
        <p:spPr>
          <a:xfrm>
            <a:off x="6879327" y="1382802"/>
            <a:ext cx="128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caredforby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2645B-9F0E-7F65-4F50-E8B95DD19EC6}"/>
              </a:ext>
            </a:extLst>
          </p:cNvPr>
          <p:cNvSpPr txBox="1"/>
          <p:nvPr/>
        </p:nvSpPr>
        <p:spPr>
          <a:xfrm>
            <a:off x="5590458" y="2681284"/>
            <a:ext cx="128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livesin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3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1D5E-AFD0-A8C0-38FC-AD3EF97B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329" y="160337"/>
            <a:ext cx="8229600" cy="1143000"/>
          </a:xfrm>
        </p:spPr>
        <p:txBody>
          <a:bodyPr/>
          <a:lstStyle/>
          <a:p>
            <a:r>
              <a:rPr lang="en-US" dirty="0" err="1"/>
              <a:t>Codasyl</a:t>
            </a:r>
            <a:r>
              <a:rPr lang="en-US" dirty="0"/>
              <a:t>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C95E-5EA3-4D30-1D53-73AC3AF4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4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Incredibly complex — 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ffectLst/>
                <a:latin typeface="Helvetica" pitchFamily="2" charset="0"/>
              </a:rPr>
              <a:t>		“Navigational Programming”</a:t>
            </a:r>
          </a:p>
          <a:p>
            <a:pPr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Programs </a:t>
            </a:r>
            <a:r>
              <a:rPr lang="en-US" dirty="0">
                <a:latin typeface="Helvetica" pitchFamily="2" charset="0"/>
              </a:rPr>
              <a:t>lack </a:t>
            </a:r>
            <a:r>
              <a:rPr lang="en-US" dirty="0">
                <a:effectLst/>
                <a:latin typeface="Helvetica" pitchFamily="2" charset="0"/>
              </a:rPr>
              <a:t>physical or logical data independence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Can't change schema w/out changing programs; 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Can't change physical representation either b/c different index types might or might not support different operations</a:t>
            </a:r>
          </a:p>
          <a:p>
            <a:pPr>
              <a:lnSpc>
                <a:spcPct val="120000"/>
              </a:lnSpc>
            </a:pPr>
            <a:r>
              <a:rPr lang="en-US" dirty="0">
                <a:effectLst/>
                <a:latin typeface="Helvetica" pitchFamily="2" charset="0"/>
              </a:rPr>
              <a:t>Some of this could have been fixed by adding a high-level language to CODASYL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Helvetica" pitchFamily="2" charset="0"/>
              </a:rPr>
              <a:t>Relational model was a clean-slate approach designed to fix this</a:t>
            </a:r>
            <a:endParaRPr lang="en-US" dirty="0">
              <a:effectLst/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1026" name="Picture 2" descr="IF YOU COULD THROW EVERYTHING AWAY that would be great - That Would Be  Great (Office Space Bill Lumbergh) | Make a Meme">
            <a:extLst>
              <a:ext uri="{FF2B5EF4-FFF2-40B4-BE49-F238E27FC236}">
                <a16:creationId xmlns:a16="http://schemas.microsoft.com/office/drawing/2014/main" id="{760DC720-D90F-0555-8158-59E94A1A7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0" y="111585"/>
            <a:ext cx="2862470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CODASYL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04711"/>
            <a:ext cx="64969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cages that Joe keeps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keepers (name = 'Joe')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done: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Find next animal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caredforby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Find cage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livesin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116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41C4-4924-BC4B-820E-B19F23C4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22EC-1878-C74E-A226-7D3A3ECE3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representation</a:t>
            </a:r>
          </a:p>
          <a:p>
            <a:r>
              <a:rPr lang="en-US" dirty="0"/>
              <a:t>Set-oriented programming model that doesn't require "navigation"</a:t>
            </a:r>
          </a:p>
          <a:p>
            <a:r>
              <a:rPr lang="en-US" dirty="0"/>
              <a:t>No physical data model description required(!)</a:t>
            </a:r>
          </a:p>
          <a:p>
            <a:pPr lvl="1"/>
            <a:r>
              <a:rPr lang="en-US" dirty="0"/>
              <a:t>E.g., no specification of sort orders, hashes,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6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5AD7-1798-A443-8216-717B4BA8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1C8CE-1EAB-8B42-9B64-90CAF574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1600200"/>
            <a:ext cx="8976732" cy="4525963"/>
          </a:xfrm>
        </p:spPr>
        <p:txBody>
          <a:bodyPr/>
          <a:lstStyle/>
          <a:p>
            <a:r>
              <a:rPr lang="en-US" dirty="0"/>
              <a:t>All data is represented as tables of records (</a:t>
            </a:r>
            <a:r>
              <a:rPr lang="en-US" i="1" dirty="0"/>
              <a:t>tuples)</a:t>
            </a:r>
          </a:p>
          <a:p>
            <a:r>
              <a:rPr lang="en-US" dirty="0"/>
              <a:t>Tables are unordered sets (no duplicates)</a:t>
            </a:r>
          </a:p>
          <a:p>
            <a:r>
              <a:rPr lang="en-US" dirty="0"/>
              <a:t>Database is one or more tables</a:t>
            </a:r>
          </a:p>
          <a:p>
            <a:r>
              <a:rPr lang="en-US" dirty="0"/>
              <a:t>Each relation has a </a:t>
            </a:r>
            <a:r>
              <a:rPr lang="en-US" i="1" dirty="0"/>
              <a:t>schema</a:t>
            </a:r>
            <a:r>
              <a:rPr lang="en-US" dirty="0"/>
              <a:t> that describes the types of the columns/fields</a:t>
            </a:r>
          </a:p>
          <a:p>
            <a:r>
              <a:rPr lang="en-US" dirty="0"/>
              <a:t>Each field is a primitive type -- not a set or relation</a:t>
            </a:r>
          </a:p>
          <a:p>
            <a:r>
              <a:rPr lang="en-US" dirty="0"/>
              <a:t>Physical representation/layout of data is not specified (no index types, </a:t>
            </a:r>
            <a:r>
              <a:rPr lang="en-US" dirty="0" err="1"/>
              <a:t>nestings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7"/>
            <a:ext cx="8229600" cy="1143000"/>
          </a:xfrm>
        </p:spPr>
        <p:txBody>
          <a:bodyPr/>
          <a:lstStyle/>
          <a:p>
            <a:r>
              <a:rPr lang="en-US" dirty="0"/>
              <a:t>Zoo Tables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647029"/>
              </p:ext>
            </p:extLst>
          </p:nvPr>
        </p:nvGraphicFramePr>
        <p:xfrm>
          <a:off x="1150882" y="1808259"/>
          <a:ext cx="7789572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3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912">
                  <a:extLst>
                    <a:ext uri="{9D8B030D-6E8A-4147-A177-3AD203B41FA5}">
                      <a16:colId xmlns:a16="http://schemas.microsoft.com/office/drawing/2014/main" val="2960062284"/>
                    </a:ext>
                  </a:extLst>
                </a:gridCol>
                <a:gridCol w="1803674">
                  <a:extLst>
                    <a:ext uri="{9D8B030D-6E8A-4147-A177-3AD203B41FA5}">
                      <a16:colId xmlns:a16="http://schemas.microsoft.com/office/drawing/2014/main" val="1319992084"/>
                    </a:ext>
                  </a:extLst>
                </a:gridCol>
              </a:tblGrid>
              <a:tr h="310405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keptby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feedtime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Salamander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10:00 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Giraffe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11:00 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1:00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50883" y="3677160"/>
          <a:ext cx="4064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50883" y="5265110"/>
          <a:ext cx="4064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0883" y="1438927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1545" y="3336873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0882" y="4940221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</a:t>
            </a:r>
          </a:p>
        </p:txBody>
      </p:sp>
      <p:sp>
        <p:nvSpPr>
          <p:cNvPr id="14" name="TextBox 13"/>
          <p:cNvSpPr txBox="1"/>
          <p:nvPr/>
        </p:nvSpPr>
        <p:spPr>
          <a:xfrm rot="19764834">
            <a:off x="5614156" y="874683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Keys</a:t>
            </a:r>
          </a:p>
        </p:txBody>
      </p:sp>
      <p:sp>
        <p:nvSpPr>
          <p:cNvPr id="15" name="TextBox 14"/>
          <p:cNvSpPr txBox="1"/>
          <p:nvPr/>
        </p:nvSpPr>
        <p:spPr>
          <a:xfrm rot="19764834">
            <a:off x="-7541" y="2256762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 rot="19764834">
            <a:off x="-7541" y="3877578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19" name="TextBox 18"/>
          <p:cNvSpPr txBox="1"/>
          <p:nvPr/>
        </p:nvSpPr>
        <p:spPr>
          <a:xfrm rot="19764834">
            <a:off x="100142" y="5468440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7AB51-93FF-F348-8029-C0D1317DD02A}"/>
              </a:ext>
            </a:extLst>
          </p:cNvPr>
          <p:cNvSpPr txBox="1"/>
          <p:nvPr/>
        </p:nvSpPr>
        <p:spPr>
          <a:xfrm>
            <a:off x="5514014" y="3510506"/>
            <a:ext cx="406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Schema: Animals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(id: int,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name: string,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age: int,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species: string,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int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keptby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int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keepers.id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feedtime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time )</a:t>
            </a:r>
          </a:p>
        </p:txBody>
      </p:sp>
    </p:spTree>
    <p:extLst>
      <p:ext uri="{BB962C8B-B14F-4D97-AF65-F5344CB8AC3E}">
        <p14:creationId xmlns:p14="http://schemas.microsoft.com/office/powerpoint/2010/main" val="8365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7"/>
            <a:ext cx="8229600" cy="1143000"/>
          </a:xfrm>
        </p:spPr>
        <p:txBody>
          <a:bodyPr/>
          <a:lstStyle/>
          <a:p>
            <a:r>
              <a:rPr lang="en-US" dirty="0"/>
              <a:t>Zoo Tables (original schema)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87537"/>
              </p:ext>
            </p:extLst>
          </p:nvPr>
        </p:nvGraphicFramePr>
        <p:xfrm>
          <a:off x="1150883" y="1808259"/>
          <a:ext cx="5975132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405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Salamander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Giraffe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50883" y="3677160"/>
          <a:ext cx="6096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feedtime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50883" y="5265110"/>
          <a:ext cx="4064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33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23034" y="5254600"/>
          <a:ext cx="306376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91">
                <a:tc>
                  <a:txBody>
                    <a:bodyPr/>
                    <a:lstStyle/>
                    <a:p>
                      <a:r>
                        <a:rPr lang="en-US" dirty="0"/>
                        <a:t>kid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cageno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23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0883" y="1438927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1545" y="3336873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0882" y="4940221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0994" y="4940221"/>
            <a:ext cx="166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Keeps</a:t>
            </a:r>
          </a:p>
        </p:txBody>
      </p:sp>
      <p:sp>
        <p:nvSpPr>
          <p:cNvPr id="14" name="TextBox 13"/>
          <p:cNvSpPr txBox="1"/>
          <p:nvPr/>
        </p:nvSpPr>
        <p:spPr>
          <a:xfrm rot="19764834">
            <a:off x="6514080" y="2128358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Key</a:t>
            </a:r>
          </a:p>
        </p:txBody>
      </p:sp>
      <p:sp>
        <p:nvSpPr>
          <p:cNvPr id="15" name="TextBox 14"/>
          <p:cNvSpPr txBox="1"/>
          <p:nvPr/>
        </p:nvSpPr>
        <p:spPr>
          <a:xfrm rot="19764834">
            <a:off x="-7541" y="2256762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 rot="19764834">
            <a:off x="-7541" y="3877578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19" name="TextBox 18"/>
          <p:cNvSpPr txBox="1"/>
          <p:nvPr/>
        </p:nvSpPr>
        <p:spPr>
          <a:xfrm rot="19764834">
            <a:off x="100142" y="5468440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</a:t>
            </a:r>
          </a:p>
        </p:txBody>
      </p:sp>
      <p:sp>
        <p:nvSpPr>
          <p:cNvPr id="20" name="TextBox 19"/>
          <p:cNvSpPr txBox="1"/>
          <p:nvPr/>
        </p:nvSpPr>
        <p:spPr>
          <a:xfrm rot="19764834">
            <a:off x="5846723" y="5800532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Key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19764834">
            <a:off x="7347025" y="5734284"/>
            <a:ext cx="159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 Key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9FE05-EA10-2C4A-83BD-A50BC8B6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EA8E3-2B1C-1C43-A8B7-23906C812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Projection</a:t>
            </a:r>
            <a:r>
              <a:rPr lang="en-US" dirty="0"/>
              <a:t> (</a:t>
            </a:r>
            <a:r>
              <a:rPr lang="el-GR" dirty="0"/>
              <a:t>π(</a:t>
            </a:r>
            <a:r>
              <a:rPr lang="en-US" dirty="0"/>
              <a:t>T,c1, …, </a:t>
            </a:r>
            <a:r>
              <a:rPr lang="en-US" dirty="0" err="1"/>
              <a:t>cn</a:t>
            </a:r>
            <a:r>
              <a:rPr lang="en-US" dirty="0"/>
              <a:t>))</a:t>
            </a:r>
          </a:p>
          <a:p>
            <a:pPr lvl="1"/>
            <a:r>
              <a:rPr lang="en-US" dirty="0"/>
              <a:t>select a subset of columns c1 .. </a:t>
            </a:r>
            <a:r>
              <a:rPr lang="en-US" dirty="0" err="1"/>
              <a:t>cn</a:t>
            </a:r>
            <a:endParaRPr lang="en-US" dirty="0"/>
          </a:p>
          <a:p>
            <a:r>
              <a:rPr lang="en-US" b="1" dirty="0"/>
              <a:t>Selection</a:t>
            </a:r>
            <a:r>
              <a:rPr lang="en-US" dirty="0"/>
              <a:t> (</a:t>
            </a:r>
            <a:r>
              <a:rPr lang="en-US" dirty="0" err="1"/>
              <a:t>σ</a:t>
            </a:r>
            <a:r>
              <a:rPr lang="en-US" dirty="0"/>
              <a:t>(T, </a:t>
            </a:r>
            <a:r>
              <a:rPr lang="en-US" dirty="0" err="1"/>
              <a:t>pred</a:t>
            </a:r>
            <a:r>
              <a:rPr lang="en-US" dirty="0"/>
              <a:t>))</a:t>
            </a:r>
          </a:p>
          <a:p>
            <a:pPr lvl="1"/>
            <a:r>
              <a:rPr lang="en-US" dirty="0"/>
              <a:t>select a subset of rows that satisfy </a:t>
            </a:r>
            <a:r>
              <a:rPr lang="en-US" dirty="0" err="1"/>
              <a:t>pred</a:t>
            </a:r>
            <a:endParaRPr lang="en-US" dirty="0"/>
          </a:p>
          <a:p>
            <a:r>
              <a:rPr lang="en-US" b="1" dirty="0"/>
              <a:t>Cross Product </a:t>
            </a:r>
            <a:r>
              <a:rPr lang="en-US" dirty="0"/>
              <a:t>(T1 x T2)</a:t>
            </a:r>
          </a:p>
          <a:p>
            <a:pPr lvl="1"/>
            <a:r>
              <a:rPr lang="en-US" dirty="0"/>
              <a:t>combine two tables</a:t>
            </a:r>
          </a:p>
          <a:p>
            <a:r>
              <a:rPr lang="en-US" b="1" dirty="0"/>
              <a:t>Join</a:t>
            </a:r>
            <a:r>
              <a:rPr lang="en-US" dirty="0"/>
              <a:t> (⨝(T1, T2, </a:t>
            </a:r>
            <a:r>
              <a:rPr lang="en-US" dirty="0" err="1"/>
              <a:t>pred</a:t>
            </a:r>
            <a:r>
              <a:rPr lang="en-US" dirty="0"/>
              <a:t>)) = </a:t>
            </a:r>
            <a:r>
              <a:rPr lang="en-US" dirty="0" err="1"/>
              <a:t>σ</a:t>
            </a:r>
            <a:r>
              <a:rPr lang="en-US" dirty="0"/>
              <a:t>(T1 x T2, </a:t>
            </a:r>
            <a:r>
              <a:rPr lang="en-US" dirty="0" err="1"/>
              <a:t>pred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combine two tables with a predicate</a:t>
            </a:r>
          </a:p>
          <a:p>
            <a:pPr lvl="1"/>
            <a:endParaRPr lang="en-US" dirty="0"/>
          </a:p>
          <a:p>
            <a:r>
              <a:rPr lang="en-US" dirty="0"/>
              <a:t>Plus set operations (UNION, DIFFERENCE,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“Algebra” – Closed under its own operations</a:t>
            </a:r>
          </a:p>
          <a:p>
            <a:pPr lvl="1"/>
            <a:r>
              <a:rPr lang="en-US" dirty="0"/>
              <a:t>Every expression over relations produces a relation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4676E-3D9D-6948-A2BD-42708591D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103" b="24706"/>
          <a:stretch/>
        </p:blipFill>
        <p:spPr>
          <a:xfrm>
            <a:off x="1447800" y="-76200"/>
            <a:ext cx="6705600" cy="681203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35482-53FA-8640-A523-25C4743921E9}"/>
              </a:ext>
            </a:extLst>
          </p:cNvPr>
          <p:cNvSpPr/>
          <p:nvPr/>
        </p:nvSpPr>
        <p:spPr>
          <a:xfrm>
            <a:off x="2895599" y="533400"/>
            <a:ext cx="1553737" cy="1752600"/>
          </a:xfrm>
          <a:prstGeom prst="rect">
            <a:avLst/>
          </a:prstGeom>
          <a:solidFill>
            <a:srgbClr val="D7D7D7">
              <a:alpha val="4588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5950D-9309-6546-96AC-1897A8B6A9B9}"/>
              </a:ext>
            </a:extLst>
          </p:cNvPr>
          <p:cNvSpPr/>
          <p:nvPr/>
        </p:nvSpPr>
        <p:spPr>
          <a:xfrm>
            <a:off x="5311696" y="533400"/>
            <a:ext cx="2728333" cy="1752600"/>
          </a:xfrm>
          <a:prstGeom prst="rect">
            <a:avLst/>
          </a:prstGeom>
          <a:solidFill>
            <a:srgbClr val="D7D7D7">
              <a:alpha val="4588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F18FC6-7EDD-654B-81A3-A2C3EDD35675}"/>
              </a:ext>
            </a:extLst>
          </p:cNvPr>
          <p:cNvSpPr/>
          <p:nvPr/>
        </p:nvSpPr>
        <p:spPr>
          <a:xfrm>
            <a:off x="1616925" y="2286000"/>
            <a:ext cx="4605455" cy="2107580"/>
          </a:xfrm>
          <a:prstGeom prst="rect">
            <a:avLst/>
          </a:prstGeom>
          <a:solidFill>
            <a:srgbClr val="D7D7D7">
              <a:alpha val="4588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A006-0616-8B41-ADF2-F4A51926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373" y="-57659"/>
            <a:ext cx="7886700" cy="994172"/>
          </a:xfrm>
        </p:spPr>
        <p:txBody>
          <a:bodyPr/>
          <a:lstStyle/>
          <a:p>
            <a:r>
              <a:rPr lang="en-US" dirty="0"/>
              <a:t>Join as Cross Product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1FC987-C2B2-0E4D-823A-C67E7C38E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29159"/>
              </p:ext>
            </p:extLst>
          </p:nvPr>
        </p:nvGraphicFramePr>
        <p:xfrm>
          <a:off x="227557" y="2148317"/>
          <a:ext cx="224076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384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1120384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38451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9B811C-3A59-374B-B608-618E377B391D}"/>
              </a:ext>
            </a:extLst>
          </p:cNvPr>
          <p:cNvGraphicFramePr>
            <a:graphicFrameLocks noGrp="1"/>
          </p:cNvGraphicFramePr>
          <p:nvPr/>
        </p:nvGraphicFramePr>
        <p:xfrm>
          <a:off x="2681266" y="2169274"/>
          <a:ext cx="1493846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923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746923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1F3E3D-6ED2-B240-AEA1-509396FE5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999525"/>
              </p:ext>
            </p:extLst>
          </p:nvPr>
        </p:nvGraphicFramePr>
        <p:xfrm>
          <a:off x="5630301" y="987843"/>
          <a:ext cx="3257813" cy="234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023">
                  <a:extLst>
                    <a:ext uri="{9D8B030D-6E8A-4147-A177-3AD203B41FA5}">
                      <a16:colId xmlns:a16="http://schemas.microsoft.com/office/drawing/2014/main" val="3131177845"/>
                    </a:ext>
                  </a:extLst>
                </a:gridCol>
                <a:gridCol w="569612">
                  <a:extLst>
                    <a:ext uri="{9D8B030D-6E8A-4147-A177-3AD203B41FA5}">
                      <a16:colId xmlns:a16="http://schemas.microsoft.com/office/drawing/2014/main" val="2326037986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004695343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416843468"/>
                    </a:ext>
                  </a:extLst>
                </a:gridCol>
              </a:tblGrid>
              <a:tr h="314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2490767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7444732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0348298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8075203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6787875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9151206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74284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5291C6D-02A4-E149-BFCE-1E92277F39F6}"/>
              </a:ext>
            </a:extLst>
          </p:cNvPr>
          <p:cNvSpPr txBox="1"/>
          <p:nvPr/>
        </p:nvSpPr>
        <p:spPr>
          <a:xfrm>
            <a:off x="223033" y="3743786"/>
            <a:ext cx="3454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animals in bldg.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C3D7E-E23B-654D-852E-CAEF057DB968}"/>
              </a:ext>
            </a:extLst>
          </p:cNvPr>
          <p:cNvSpPr txBox="1"/>
          <p:nvPr/>
        </p:nvSpPr>
        <p:spPr>
          <a:xfrm>
            <a:off x="227557" y="1860068"/>
            <a:ext cx="898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3F40B-7691-A84C-A15E-2C665C10E23A}"/>
              </a:ext>
            </a:extLst>
          </p:cNvPr>
          <p:cNvSpPr txBox="1"/>
          <p:nvPr/>
        </p:nvSpPr>
        <p:spPr>
          <a:xfrm>
            <a:off x="2705622" y="1860068"/>
            <a:ext cx="595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4AB67-7D58-BD4F-88D2-0041C93CBA0A}"/>
              </a:ext>
            </a:extLst>
          </p:cNvPr>
          <p:cNvSpPr txBox="1"/>
          <p:nvPr/>
        </p:nvSpPr>
        <p:spPr>
          <a:xfrm>
            <a:off x="4808274" y="3789952"/>
            <a:ext cx="330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implementations do not ever materialize the cross product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C8B9-3A52-5147-B862-E6109D3D71EA}"/>
              </a:ext>
            </a:extLst>
          </p:cNvPr>
          <p:cNvSpPr txBox="1"/>
          <p:nvPr/>
        </p:nvSpPr>
        <p:spPr>
          <a:xfrm>
            <a:off x="175990" y="4129015"/>
            <a:ext cx="3755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	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⨝(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  <a:p>
            <a:pPr marL="714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16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A006-0616-8B41-ADF2-F4A51926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373" y="-57659"/>
            <a:ext cx="7886700" cy="994172"/>
          </a:xfrm>
        </p:spPr>
        <p:txBody>
          <a:bodyPr/>
          <a:lstStyle/>
          <a:p>
            <a:r>
              <a:rPr lang="en-US" dirty="0"/>
              <a:t>Join as Cross Product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1FC987-C2B2-0E4D-823A-C67E7C38E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791521"/>
              </p:ext>
            </p:extLst>
          </p:nvPr>
        </p:nvGraphicFramePr>
        <p:xfrm>
          <a:off x="227557" y="2148317"/>
          <a:ext cx="224076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384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1120384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38451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9B811C-3A59-374B-B608-618E377B391D}"/>
              </a:ext>
            </a:extLst>
          </p:cNvPr>
          <p:cNvGraphicFramePr>
            <a:graphicFrameLocks noGrp="1"/>
          </p:cNvGraphicFramePr>
          <p:nvPr/>
        </p:nvGraphicFramePr>
        <p:xfrm>
          <a:off x="2681266" y="2169274"/>
          <a:ext cx="1493846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923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746923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1F3E3D-6ED2-B240-AEA1-509396FE5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824100"/>
              </p:ext>
            </p:extLst>
          </p:nvPr>
        </p:nvGraphicFramePr>
        <p:xfrm>
          <a:off x="5630301" y="987843"/>
          <a:ext cx="3257813" cy="234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023">
                  <a:extLst>
                    <a:ext uri="{9D8B030D-6E8A-4147-A177-3AD203B41FA5}">
                      <a16:colId xmlns:a16="http://schemas.microsoft.com/office/drawing/2014/main" val="3131177845"/>
                    </a:ext>
                  </a:extLst>
                </a:gridCol>
                <a:gridCol w="569612">
                  <a:extLst>
                    <a:ext uri="{9D8B030D-6E8A-4147-A177-3AD203B41FA5}">
                      <a16:colId xmlns:a16="http://schemas.microsoft.com/office/drawing/2014/main" val="2326037986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004695343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416843468"/>
                    </a:ext>
                  </a:extLst>
                </a:gridCol>
              </a:tblGrid>
              <a:tr h="314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2490767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7444732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0348298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8075203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6787875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9151206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74284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5291C6D-02A4-E149-BFCE-1E92277F39F6}"/>
              </a:ext>
            </a:extLst>
          </p:cNvPr>
          <p:cNvSpPr txBox="1"/>
          <p:nvPr/>
        </p:nvSpPr>
        <p:spPr>
          <a:xfrm>
            <a:off x="223033" y="3743786"/>
            <a:ext cx="3454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animals in bldg.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C3D7E-E23B-654D-852E-CAEF057DB968}"/>
              </a:ext>
            </a:extLst>
          </p:cNvPr>
          <p:cNvSpPr txBox="1"/>
          <p:nvPr/>
        </p:nvSpPr>
        <p:spPr>
          <a:xfrm>
            <a:off x="227557" y="1860068"/>
            <a:ext cx="898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3F40B-7691-A84C-A15E-2C665C10E23A}"/>
              </a:ext>
            </a:extLst>
          </p:cNvPr>
          <p:cNvSpPr txBox="1"/>
          <p:nvPr/>
        </p:nvSpPr>
        <p:spPr>
          <a:xfrm>
            <a:off x="2705622" y="1860068"/>
            <a:ext cx="595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4AB67-7D58-BD4F-88D2-0041C93CBA0A}"/>
              </a:ext>
            </a:extLst>
          </p:cNvPr>
          <p:cNvSpPr txBox="1"/>
          <p:nvPr/>
        </p:nvSpPr>
        <p:spPr>
          <a:xfrm>
            <a:off x="4808274" y="3789952"/>
            <a:ext cx="330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C8B9-3A52-5147-B862-E6109D3D71EA}"/>
              </a:ext>
            </a:extLst>
          </p:cNvPr>
          <p:cNvSpPr txBox="1"/>
          <p:nvPr/>
        </p:nvSpPr>
        <p:spPr>
          <a:xfrm>
            <a:off x="175990" y="4129015"/>
            <a:ext cx="3755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	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⨝(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  <a:p>
            <a:pPr marL="714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DB49AD-99AC-8523-253F-FE798200212E}"/>
              </a:ext>
            </a:extLst>
          </p:cNvPr>
          <p:cNvCxnSpPr/>
          <p:nvPr/>
        </p:nvCxnSpPr>
        <p:spPr>
          <a:xfrm>
            <a:off x="5698863" y="1770832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4C3962-C638-A8F2-1BC6-0FA3E34F3942}"/>
              </a:ext>
            </a:extLst>
          </p:cNvPr>
          <p:cNvCxnSpPr/>
          <p:nvPr/>
        </p:nvCxnSpPr>
        <p:spPr>
          <a:xfrm>
            <a:off x="5698863" y="2466929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350010-117F-4E6B-5154-0B1634FFFBD6}"/>
              </a:ext>
            </a:extLst>
          </p:cNvPr>
          <p:cNvCxnSpPr/>
          <p:nvPr/>
        </p:nvCxnSpPr>
        <p:spPr>
          <a:xfrm>
            <a:off x="5698863" y="2796443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8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A006-0616-8B41-ADF2-F4A51926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373" y="-57659"/>
            <a:ext cx="7886700" cy="994172"/>
          </a:xfrm>
        </p:spPr>
        <p:txBody>
          <a:bodyPr/>
          <a:lstStyle/>
          <a:p>
            <a:r>
              <a:rPr lang="en-US" dirty="0"/>
              <a:t>Join as Cross Product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1FC987-C2B2-0E4D-823A-C67E7C38E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947094"/>
              </p:ext>
            </p:extLst>
          </p:nvPr>
        </p:nvGraphicFramePr>
        <p:xfrm>
          <a:off x="227557" y="2148317"/>
          <a:ext cx="224076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384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1120384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38451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9B811C-3A59-374B-B608-618E377B391D}"/>
              </a:ext>
            </a:extLst>
          </p:cNvPr>
          <p:cNvGraphicFramePr>
            <a:graphicFrameLocks noGrp="1"/>
          </p:cNvGraphicFramePr>
          <p:nvPr/>
        </p:nvGraphicFramePr>
        <p:xfrm>
          <a:off x="2681266" y="2169274"/>
          <a:ext cx="1493846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923">
                  <a:extLst>
                    <a:ext uri="{9D8B030D-6E8A-4147-A177-3AD203B41FA5}">
                      <a16:colId xmlns:a16="http://schemas.microsoft.com/office/drawing/2014/main" val="544205049"/>
                    </a:ext>
                  </a:extLst>
                </a:gridCol>
                <a:gridCol w="746923">
                  <a:extLst>
                    <a:ext uri="{9D8B030D-6E8A-4147-A177-3AD203B41FA5}">
                      <a16:colId xmlns:a16="http://schemas.microsoft.com/office/drawing/2014/main" val="10267941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5948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093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432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1F3E3D-6ED2-B240-AEA1-509396FE5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1716"/>
              </p:ext>
            </p:extLst>
          </p:nvPr>
        </p:nvGraphicFramePr>
        <p:xfrm>
          <a:off x="5630301" y="987843"/>
          <a:ext cx="3257813" cy="234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023">
                  <a:extLst>
                    <a:ext uri="{9D8B030D-6E8A-4147-A177-3AD203B41FA5}">
                      <a16:colId xmlns:a16="http://schemas.microsoft.com/office/drawing/2014/main" val="3131177845"/>
                    </a:ext>
                  </a:extLst>
                </a:gridCol>
                <a:gridCol w="569612">
                  <a:extLst>
                    <a:ext uri="{9D8B030D-6E8A-4147-A177-3AD203B41FA5}">
                      <a16:colId xmlns:a16="http://schemas.microsoft.com/office/drawing/2014/main" val="2326037986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004695343"/>
                    </a:ext>
                  </a:extLst>
                </a:gridCol>
                <a:gridCol w="967089">
                  <a:extLst>
                    <a:ext uri="{9D8B030D-6E8A-4147-A177-3AD203B41FA5}">
                      <a16:colId xmlns:a16="http://schemas.microsoft.com/office/drawing/2014/main" val="3416843468"/>
                    </a:ext>
                  </a:extLst>
                </a:gridCol>
              </a:tblGrid>
              <a:tr h="314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cageno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2490767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7444732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0348298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8075203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6787875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9151206"/>
                  </a:ext>
                </a:extLst>
              </a:tr>
              <a:tr h="338925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74284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5291C6D-02A4-E149-BFCE-1E92277F39F6}"/>
              </a:ext>
            </a:extLst>
          </p:cNvPr>
          <p:cNvSpPr txBox="1"/>
          <p:nvPr/>
        </p:nvSpPr>
        <p:spPr>
          <a:xfrm>
            <a:off x="223033" y="3743786"/>
            <a:ext cx="3454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animals in bldg.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C3D7E-E23B-654D-852E-CAEF057DB968}"/>
              </a:ext>
            </a:extLst>
          </p:cNvPr>
          <p:cNvSpPr txBox="1"/>
          <p:nvPr/>
        </p:nvSpPr>
        <p:spPr>
          <a:xfrm>
            <a:off x="227557" y="1860068"/>
            <a:ext cx="898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3F40B-7691-A84C-A15E-2C665C10E23A}"/>
              </a:ext>
            </a:extLst>
          </p:cNvPr>
          <p:cNvSpPr txBox="1"/>
          <p:nvPr/>
        </p:nvSpPr>
        <p:spPr>
          <a:xfrm>
            <a:off x="2705622" y="1860068"/>
            <a:ext cx="595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4AB67-7D58-BD4F-88D2-0041C93CBA0A}"/>
              </a:ext>
            </a:extLst>
          </p:cNvPr>
          <p:cNvSpPr txBox="1"/>
          <p:nvPr/>
        </p:nvSpPr>
        <p:spPr>
          <a:xfrm>
            <a:off x="4808274" y="3789952"/>
            <a:ext cx="330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C8B9-3A52-5147-B862-E6109D3D71EA}"/>
              </a:ext>
            </a:extLst>
          </p:cNvPr>
          <p:cNvSpPr txBox="1"/>
          <p:nvPr/>
        </p:nvSpPr>
        <p:spPr>
          <a:xfrm>
            <a:off x="175990" y="4129015"/>
            <a:ext cx="3755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	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⨝(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  <a:p>
            <a:pPr marL="714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DB49AD-99AC-8523-253F-FE798200212E}"/>
              </a:ext>
            </a:extLst>
          </p:cNvPr>
          <p:cNvCxnSpPr/>
          <p:nvPr/>
        </p:nvCxnSpPr>
        <p:spPr>
          <a:xfrm>
            <a:off x="5698863" y="1770832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4C3962-C638-A8F2-1BC6-0FA3E34F3942}"/>
              </a:ext>
            </a:extLst>
          </p:cNvPr>
          <p:cNvCxnSpPr/>
          <p:nvPr/>
        </p:nvCxnSpPr>
        <p:spPr>
          <a:xfrm>
            <a:off x="5698863" y="2466929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350010-117F-4E6B-5154-0B1634FFFBD6}"/>
              </a:ext>
            </a:extLst>
          </p:cNvPr>
          <p:cNvCxnSpPr/>
          <p:nvPr/>
        </p:nvCxnSpPr>
        <p:spPr>
          <a:xfrm>
            <a:off x="5698863" y="2796443"/>
            <a:ext cx="2959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7DFCD1-9B9F-09AC-56BB-D412F25E2A1A}"/>
              </a:ext>
            </a:extLst>
          </p:cNvPr>
          <p:cNvCxnSpPr/>
          <p:nvPr/>
        </p:nvCxnSpPr>
        <p:spPr>
          <a:xfrm>
            <a:off x="5698863" y="3130076"/>
            <a:ext cx="2959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F37850-C7E1-369D-D441-BD7DA544D957}"/>
              </a:ext>
            </a:extLst>
          </p:cNvPr>
          <p:cNvSpPr txBox="1"/>
          <p:nvPr/>
        </p:nvSpPr>
        <p:spPr>
          <a:xfrm>
            <a:off x="3759324" y="4983959"/>
            <a:ext cx="2905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you think this is how databases actually execute joins?</a:t>
            </a:r>
          </a:p>
        </p:txBody>
      </p:sp>
    </p:spTree>
    <p:extLst>
      <p:ext uri="{BB962C8B-B14F-4D97-AF65-F5344CB8AC3E}">
        <p14:creationId xmlns:p14="http://schemas.microsoft.com/office/powerpoint/2010/main" val="374353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06C7-E5C7-B14F-9BC4-C5DEF0C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98C4-DA7D-6341-8CB7-C3E51976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585328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Join reordering</a:t>
            </a:r>
          </a:p>
          <a:p>
            <a:pPr lvl="1"/>
            <a:r>
              <a:rPr lang="en-US" sz="2400" dirty="0"/>
              <a:t>A ⨝ B = B ⨝ A</a:t>
            </a:r>
          </a:p>
          <a:p>
            <a:pPr lvl="1"/>
            <a:r>
              <a:rPr lang="en-US" sz="2400" dirty="0"/>
              <a:t>(A ⨝ B) join C = A ⨝ (B ⨝ C)</a:t>
            </a:r>
          </a:p>
          <a:p>
            <a:pPr lvl="1"/>
            <a:endParaRPr lang="en-US" sz="1100" dirty="0"/>
          </a:p>
          <a:p>
            <a:r>
              <a:rPr lang="en-US" sz="2400" b="1" dirty="0"/>
              <a:t>Selection reordering</a:t>
            </a:r>
          </a:p>
          <a:p>
            <a:pPr lvl="1"/>
            <a:r>
              <a:rPr lang="en-US" sz="2400" dirty="0"/>
              <a:t>σ</a:t>
            </a:r>
            <a:r>
              <a:rPr lang="en-US" sz="2400" baseline="-25000" dirty="0"/>
              <a:t>1</a:t>
            </a:r>
            <a:r>
              <a:rPr lang="en-US" sz="2400" dirty="0"/>
              <a:t>(σ</a:t>
            </a:r>
            <a:r>
              <a:rPr lang="en-US" sz="2400" baseline="-25000" dirty="0"/>
              <a:t>2</a:t>
            </a:r>
            <a:r>
              <a:rPr lang="en-US" sz="2400" dirty="0"/>
              <a:t>(A)) = σ</a:t>
            </a:r>
            <a:r>
              <a:rPr lang="en-US" sz="2400" baseline="-25000" dirty="0"/>
              <a:t>2</a:t>
            </a:r>
            <a:r>
              <a:rPr lang="en-US" sz="2400" dirty="0"/>
              <a:t>(σ</a:t>
            </a:r>
            <a:r>
              <a:rPr lang="en-US" sz="2400" baseline="-25000" dirty="0"/>
              <a:t>1</a:t>
            </a:r>
            <a:r>
              <a:rPr lang="en-US" sz="2400" dirty="0"/>
              <a:t>(A))</a:t>
            </a:r>
          </a:p>
          <a:p>
            <a:pPr lvl="1"/>
            <a:endParaRPr lang="en-US" sz="1100" dirty="0"/>
          </a:p>
          <a:p>
            <a:r>
              <a:rPr lang="en-US" sz="2400" b="1" dirty="0"/>
              <a:t>Selection push down</a:t>
            </a:r>
          </a:p>
          <a:p>
            <a:pPr lvl="1"/>
            <a:r>
              <a:rPr lang="en-US" sz="2400" dirty="0" err="1"/>
              <a:t>σ</a:t>
            </a:r>
            <a:r>
              <a:rPr lang="en-US" sz="2400" dirty="0"/>
              <a:t>(A ⨝</a:t>
            </a:r>
            <a:r>
              <a:rPr lang="en-US" sz="2400" baseline="-25000" dirty="0" err="1"/>
              <a:t>pred</a:t>
            </a:r>
            <a:r>
              <a:rPr lang="en-US" sz="2400" dirty="0"/>
              <a:t> B) = </a:t>
            </a:r>
            <a:r>
              <a:rPr lang="en-US" sz="2400" dirty="0" err="1"/>
              <a:t>σ</a:t>
            </a:r>
            <a:r>
              <a:rPr lang="en-US" sz="2400" dirty="0"/>
              <a:t>(A) ⨝</a:t>
            </a:r>
            <a:r>
              <a:rPr lang="en-US" sz="2400" baseline="-25000" dirty="0" err="1"/>
              <a:t>pred</a:t>
            </a:r>
            <a:r>
              <a:rPr lang="en-US" sz="2400" dirty="0"/>
              <a:t> </a:t>
            </a:r>
            <a:r>
              <a:rPr lang="en-US" sz="2400" dirty="0" err="1"/>
              <a:t>σ</a:t>
            </a:r>
            <a:r>
              <a:rPr lang="en-US" sz="2400" dirty="0"/>
              <a:t>(b)</a:t>
            </a:r>
          </a:p>
          <a:p>
            <a:pPr lvl="1"/>
            <a:r>
              <a:rPr lang="en-US" sz="2400" dirty="0" err="1"/>
              <a:t>σ</a:t>
            </a:r>
            <a:r>
              <a:rPr lang="en-US" sz="2400" dirty="0"/>
              <a:t> may only apply to one table</a:t>
            </a:r>
          </a:p>
          <a:p>
            <a:pPr lvl="1"/>
            <a:endParaRPr lang="en-US" sz="1100" dirty="0"/>
          </a:p>
          <a:p>
            <a:r>
              <a:rPr lang="en-US" sz="2400" b="1" dirty="0"/>
              <a:t>Projection push down</a:t>
            </a:r>
          </a:p>
          <a:p>
            <a:pPr lvl="1"/>
            <a:r>
              <a:rPr lang="en-US" sz="2400" dirty="0"/>
              <a:t>π(</a:t>
            </a:r>
            <a:r>
              <a:rPr lang="en-US" sz="2400" dirty="0" err="1"/>
              <a:t>σ</a:t>
            </a:r>
            <a:r>
              <a:rPr lang="en-US" sz="2400" dirty="0"/>
              <a:t>(A)) = </a:t>
            </a:r>
            <a:r>
              <a:rPr lang="en-US" sz="2400" dirty="0" err="1"/>
              <a:t>σ</a:t>
            </a:r>
            <a:r>
              <a:rPr lang="en-US" sz="2400" dirty="0"/>
              <a:t>(π(A))</a:t>
            </a:r>
          </a:p>
          <a:p>
            <a:pPr lvl="1"/>
            <a:r>
              <a:rPr lang="en-US" sz="2400" dirty="0"/>
              <a:t>As long as π doesn’t remove fields used in </a:t>
            </a:r>
            <a:r>
              <a:rPr lang="en-US" sz="2400" dirty="0" err="1"/>
              <a:t>σ</a:t>
            </a:r>
            <a:endParaRPr lang="en-US" sz="2400" dirty="0"/>
          </a:p>
          <a:p>
            <a:pPr lvl="1"/>
            <a:r>
              <a:rPr lang="en-US" sz="2400" dirty="0"/>
              <a:t>Also applies to joins</a:t>
            </a:r>
          </a:p>
        </p:txBody>
      </p:sp>
    </p:spTree>
    <p:extLst>
      <p:ext uri="{BB962C8B-B14F-4D97-AF65-F5344CB8AC3E}">
        <p14:creationId xmlns:p14="http://schemas.microsoft.com/office/powerpoint/2010/main" val="272436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1692-6E61-BCC8-2602-2FF38B67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Down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3CDBB-EF9E-AFC6-F993-24EDBCF1BB0F}"/>
              </a:ext>
            </a:extLst>
          </p:cNvPr>
          <p:cNvSpPr txBox="1"/>
          <p:nvPr/>
        </p:nvSpPr>
        <p:spPr>
          <a:xfrm>
            <a:off x="2106827" y="1349112"/>
            <a:ext cx="493034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	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  <a:p>
            <a:pPr marL="714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AAA05-CC2C-A472-1413-C7BD3BE271F5}"/>
              </a:ext>
            </a:extLst>
          </p:cNvPr>
          <p:cNvSpPr txBox="1"/>
          <p:nvPr/>
        </p:nvSpPr>
        <p:spPr>
          <a:xfrm>
            <a:off x="1989438" y="4275038"/>
            <a:ext cx="493034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animals,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cages,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bldg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32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88144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animals.cageno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cages.no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9F2C843-1F11-E1FB-FCC2-8F6624EF7E8E}"/>
              </a:ext>
            </a:extLst>
          </p:cNvPr>
          <p:cNvSpPr/>
          <p:nvPr/>
        </p:nvSpPr>
        <p:spPr>
          <a:xfrm>
            <a:off x="4180361" y="3429000"/>
            <a:ext cx="391639" cy="7906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5EAE167-BA0F-E64F-4958-39B1AEC73757}"/>
              </a:ext>
            </a:extLst>
          </p:cNvPr>
          <p:cNvSpPr/>
          <p:nvPr/>
        </p:nvSpPr>
        <p:spPr>
          <a:xfrm>
            <a:off x="2718486" y="1515868"/>
            <a:ext cx="1227079" cy="864867"/>
          </a:xfrm>
          <a:custGeom>
            <a:avLst/>
            <a:gdLst>
              <a:gd name="connsiteX0" fmla="*/ 0 w 1227079"/>
              <a:gd name="connsiteY0" fmla="*/ 8132 h 864867"/>
              <a:gd name="connsiteX1" fmla="*/ 1210963 w 1227079"/>
              <a:gd name="connsiteY1" fmla="*/ 123462 h 864867"/>
              <a:gd name="connsiteX2" fmla="*/ 584887 w 1227079"/>
              <a:gd name="connsiteY2" fmla="*/ 864867 h 86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7079" h="864867">
                <a:moveTo>
                  <a:pt x="0" y="8132"/>
                </a:moveTo>
                <a:cubicBezTo>
                  <a:pt x="556741" y="-5598"/>
                  <a:pt x="1113482" y="-19327"/>
                  <a:pt x="1210963" y="123462"/>
                </a:cubicBezTo>
                <a:cubicBezTo>
                  <a:pt x="1308444" y="266251"/>
                  <a:pt x="946665" y="565559"/>
                  <a:pt x="584887" y="864867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18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1649-B92C-8FF0-5735-2CCB1789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8189"/>
            <a:ext cx="8229600" cy="1143000"/>
          </a:xfrm>
        </p:spPr>
        <p:txBody>
          <a:bodyPr/>
          <a:lstStyle/>
          <a:p>
            <a:r>
              <a:rPr lang="en-US" dirty="0"/>
              <a:t>Join Ordering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A930-45E9-7228-2E88-3C292BF2A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62" y="1081216"/>
            <a:ext cx="8229600" cy="4525963"/>
          </a:xfrm>
        </p:spPr>
        <p:txBody>
          <a:bodyPr/>
          <a:lstStyle/>
          <a:p>
            <a:r>
              <a:rPr lang="en-US" dirty="0"/>
              <a:t>Find buildings Joe keeps</a:t>
            </a:r>
          </a:p>
          <a:p>
            <a:r>
              <a:rPr lang="en-US" dirty="0"/>
              <a:t>SQL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SELECT building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FROM cages JOIN keeps ON no =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cageno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 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JOIN keepers on kid = id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WHERE name = ‘Joe’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513CC-BC16-FB4F-FA3A-97D6B72BF9C3}"/>
              </a:ext>
            </a:extLst>
          </p:cNvPr>
          <p:cNvSpPr txBox="1"/>
          <p:nvPr/>
        </p:nvSpPr>
        <p:spPr>
          <a:xfrm>
            <a:off x="296562" y="3683554"/>
            <a:ext cx="2825578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keeps,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no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cageno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</a:t>
            </a:r>
          </a:p>
          <a:p>
            <a:pPr marL="917575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keepers,</a:t>
            </a:r>
          </a:p>
          <a:p>
            <a:pPr marL="917575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 = ‘Joe’</a:t>
            </a:r>
          </a:p>
          <a:p>
            <a:pPr marL="685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685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kid = id</a:t>
            </a:r>
          </a:p>
          <a:p>
            <a:pPr marL="2286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4DC66-0C2F-236C-9B29-4F52CBA51DB6}"/>
              </a:ext>
            </a:extLst>
          </p:cNvPr>
          <p:cNvSpPr txBox="1"/>
          <p:nvPr/>
        </p:nvSpPr>
        <p:spPr>
          <a:xfrm>
            <a:off x="4300151" y="3660079"/>
            <a:ext cx="2825579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cages,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1134666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</a:t>
            </a:r>
          </a:p>
          <a:p>
            <a:pPr marL="1433513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  <a:tab pos="142557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keepers,</a:t>
            </a:r>
          </a:p>
          <a:p>
            <a:pPr marL="1433513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  <a:tab pos="142557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 = ‘Joe’</a:t>
            </a:r>
          </a:p>
          <a:p>
            <a:pPr marL="1143000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keeps,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kid=id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685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cageno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BA7631C7-93B5-696C-3ADB-3282A7F688FE}"/>
              </a:ext>
            </a:extLst>
          </p:cNvPr>
          <p:cNvSpPr/>
          <p:nvPr/>
        </p:nvSpPr>
        <p:spPr>
          <a:xfrm>
            <a:off x="3245708" y="4885038"/>
            <a:ext cx="864973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99302-5E11-F02D-6E23-EBF248EF55B1}"/>
              </a:ext>
            </a:extLst>
          </p:cNvPr>
          <p:cNvSpPr txBox="1"/>
          <p:nvPr/>
        </p:nvSpPr>
        <p:spPr>
          <a:xfrm>
            <a:off x="7438768" y="3660079"/>
            <a:ext cx="1392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ordering depends on sizes of tables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Filtered keepers may be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smaller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84A1D-5294-FBB1-A62D-4FD6845E2BA1}"/>
              </a:ext>
            </a:extLst>
          </p:cNvPr>
          <p:cNvSpPr txBox="1"/>
          <p:nvPr/>
        </p:nvSpPr>
        <p:spPr>
          <a:xfrm>
            <a:off x="5041557" y="1024606"/>
            <a:ext cx="22448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SQL query executor free to choose either ordering!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of SQL query is not an ordering</a:t>
            </a:r>
          </a:p>
        </p:txBody>
      </p:sp>
    </p:spTree>
    <p:extLst>
      <p:ext uri="{BB962C8B-B14F-4D97-AF65-F5344CB8AC3E}">
        <p14:creationId xmlns:p14="http://schemas.microsoft.com/office/powerpoint/2010/main" val="16174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9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 #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76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Schema:</a:t>
            </a:r>
          </a:p>
          <a:p>
            <a:pPr marL="0" indent="0">
              <a:buNone/>
            </a:pPr>
            <a:r>
              <a:rPr lang="en-US" dirty="0"/>
              <a:t>	classes: (</a:t>
            </a:r>
            <a:r>
              <a:rPr lang="en-US" u="sng" dirty="0" err="1"/>
              <a:t>cid</a:t>
            </a:r>
            <a:r>
              <a:rPr lang="en-US" dirty="0"/>
              <a:t>, </a:t>
            </a:r>
            <a:r>
              <a:rPr lang="en-US" dirty="0" err="1"/>
              <a:t>c_name</a:t>
            </a:r>
            <a:r>
              <a:rPr lang="en-US" dirty="0"/>
              <a:t>, </a:t>
            </a:r>
            <a:r>
              <a:rPr lang="en-US" i="1" dirty="0" err="1"/>
              <a:t>c_rid</a:t>
            </a:r>
            <a:r>
              <a:rPr lang="en-US" dirty="0"/>
              <a:t>, …)</a:t>
            </a:r>
          </a:p>
          <a:p>
            <a:pPr marL="0" indent="0">
              <a:buNone/>
            </a:pPr>
            <a:r>
              <a:rPr lang="en-US" dirty="0"/>
              <a:t>	rooms: (</a:t>
            </a:r>
            <a:r>
              <a:rPr lang="en-US" u="sng" dirty="0"/>
              <a:t>rid</a:t>
            </a:r>
            <a:r>
              <a:rPr lang="en-US" dirty="0"/>
              <a:t>, </a:t>
            </a:r>
            <a:r>
              <a:rPr lang="en-US" dirty="0" err="1"/>
              <a:t>bldg</a:t>
            </a:r>
            <a:r>
              <a:rPr lang="en-US" dirty="0"/>
              <a:t>, …)</a:t>
            </a:r>
          </a:p>
          <a:p>
            <a:pPr marL="0" indent="0">
              <a:buNone/>
            </a:pPr>
            <a:r>
              <a:rPr lang="en-US" dirty="0"/>
              <a:t>	students: (</a:t>
            </a:r>
            <a:r>
              <a:rPr lang="en-US" u="sng" dirty="0" err="1"/>
              <a:t>sid</a:t>
            </a:r>
            <a:r>
              <a:rPr lang="en-US" dirty="0"/>
              <a:t>, </a:t>
            </a:r>
            <a:r>
              <a:rPr lang="en-US" dirty="0" err="1"/>
              <a:t>s_name</a:t>
            </a:r>
            <a:r>
              <a:rPr lang="en-US" dirty="0"/>
              <a:t>, …)</a:t>
            </a:r>
          </a:p>
          <a:p>
            <a:pPr marL="0" indent="0">
              <a:buNone/>
            </a:pPr>
            <a:r>
              <a:rPr lang="en-US" dirty="0"/>
              <a:t>	takes: (</a:t>
            </a:r>
            <a:r>
              <a:rPr lang="en-US" i="1" dirty="0" err="1"/>
              <a:t>t_sid</a:t>
            </a:r>
            <a:r>
              <a:rPr lang="en-US" dirty="0"/>
              <a:t>, </a:t>
            </a:r>
            <a:r>
              <a:rPr lang="en-US" i="1" dirty="0" err="1"/>
              <a:t>t_cid</a:t>
            </a:r>
            <a:r>
              <a:rPr lang="en-US" dirty="0"/>
              <a:t>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977232"/>
            <a:ext cx="8229600" cy="2176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s_name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student,takes,classes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t_sid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t_cid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c_name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=‘6.830’</a:t>
            </a:r>
          </a:p>
        </p:txBody>
      </p:sp>
    </p:spTree>
    <p:extLst>
      <p:ext uri="{BB962C8B-B14F-4D97-AF65-F5344CB8AC3E}">
        <p14:creationId xmlns:p14="http://schemas.microsoft.com/office/powerpoint/2010/main" val="10171310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an equivalent relational algebra expression for this query</a:t>
            </a:r>
          </a:p>
          <a:p>
            <a:r>
              <a:rPr lang="en-US" dirty="0"/>
              <a:t>Are there other possible expressions?</a:t>
            </a:r>
          </a:p>
          <a:p>
            <a:r>
              <a:rPr lang="en-US" dirty="0"/>
              <a:t>Do you think one would be more “efficient” to execute?  Why?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4562136"/>
            <a:ext cx="8229600" cy="2176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s_name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student,takes,classes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6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t_sid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t_cid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c_name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=‘6.830’</a:t>
            </a:r>
          </a:p>
        </p:txBody>
      </p:sp>
    </p:spTree>
    <p:extLst>
      <p:ext uri="{BB962C8B-B14F-4D97-AF65-F5344CB8AC3E}">
        <p14:creationId xmlns:p14="http://schemas.microsoft.com/office/powerpoint/2010/main" val="36344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6CDB-D539-B0E2-BDF7-FC89D13A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65655-B928-2290-D754-4E81D8C53D0D}"/>
              </a:ext>
            </a:extLst>
          </p:cNvPr>
          <p:cNvSpPr txBox="1"/>
          <p:nvPr/>
        </p:nvSpPr>
        <p:spPr>
          <a:xfrm>
            <a:off x="1641566" y="141763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s_name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student,takes,classes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6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t_sid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t_cid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c_name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6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=‘6.830’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8200C-F91D-F324-8D24-6B7DF7353DFF}"/>
              </a:ext>
            </a:extLst>
          </p:cNvPr>
          <p:cNvSpPr txBox="1"/>
          <p:nvPr/>
        </p:nvSpPr>
        <p:spPr>
          <a:xfrm>
            <a:off x="572764" y="3120147"/>
            <a:ext cx="399923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026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student,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⨝ (</a:t>
            </a:r>
          </a:p>
          <a:p>
            <a:pPr marL="1134666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</a:t>
            </a:r>
          </a:p>
          <a:p>
            <a:pPr marL="1433513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  <a:tab pos="142557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classes,</a:t>
            </a:r>
          </a:p>
          <a:p>
            <a:pPr marL="1433513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  <a:tab pos="142557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c_name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‘6.830’</a:t>
            </a:r>
          </a:p>
          <a:p>
            <a:pPr marL="1143000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takes,</a:t>
            </a:r>
          </a:p>
          <a:p>
            <a:pPr marL="845344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t_cid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677466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6022" algn="ctr"/>
                <a:tab pos="1028700" algn="ctr"/>
                <a:tab pos="124182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</a:p>
          <a:p>
            <a:pPr marL="685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t_sid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5625" algn="ctr"/>
                <a:tab pos="1028700" algn="ctr"/>
                <a:tab pos="1241425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4DA583-4C0F-444D-61DE-A18EBCDCED9E}"/>
              </a:ext>
            </a:extLst>
          </p:cNvPr>
          <p:cNvCxnSpPr>
            <a:cxnSpLocks/>
          </p:cNvCxnSpPr>
          <p:nvPr/>
        </p:nvCxnSpPr>
        <p:spPr>
          <a:xfrm flipH="1">
            <a:off x="2182586" y="2246811"/>
            <a:ext cx="1231174" cy="1796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52335E-0FEE-5EA3-1E7C-B82795ADC807}"/>
              </a:ext>
            </a:extLst>
          </p:cNvPr>
          <p:cNvCxnSpPr>
            <a:cxnSpLocks/>
          </p:cNvCxnSpPr>
          <p:nvPr/>
        </p:nvCxnSpPr>
        <p:spPr>
          <a:xfrm flipH="1">
            <a:off x="1767840" y="2023088"/>
            <a:ext cx="2706188" cy="1782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7CA2F4-ED85-87CC-8DAB-9FDABFF53706}"/>
              </a:ext>
            </a:extLst>
          </p:cNvPr>
          <p:cNvCxnSpPr>
            <a:cxnSpLocks/>
          </p:cNvCxnSpPr>
          <p:nvPr/>
        </p:nvCxnSpPr>
        <p:spPr>
          <a:xfrm flipH="1">
            <a:off x="1331324" y="2023088"/>
            <a:ext cx="1141910" cy="1294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93AD61-0EF3-85AF-1B5E-69019624CD60}"/>
              </a:ext>
            </a:extLst>
          </p:cNvPr>
          <p:cNvSpPr txBox="1"/>
          <p:nvPr/>
        </p:nvSpPr>
        <p:spPr>
          <a:xfrm>
            <a:off x="4937409" y="3120147"/>
            <a:ext cx="3644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Filtering first is probably a good idea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Filtered table is small, so do join with it and classes first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formalize this intuition in a few classes</a:t>
            </a:r>
          </a:p>
        </p:txBody>
      </p:sp>
    </p:spTree>
    <p:extLst>
      <p:ext uri="{BB962C8B-B14F-4D97-AF65-F5344CB8AC3E}">
        <p14:creationId xmlns:p14="http://schemas.microsoft.com/office/powerpoint/2010/main" val="225647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CD33-C757-5E44-8315-2A500355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IMS v CODASYL v Relational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BC1D08-990B-7644-A398-5A30142D1D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99856649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228626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1085346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84751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CODASYL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8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Many to many relationships without redundancy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0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Declarative, non “navigational”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43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3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59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67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0000E8-754B-E947-9ACE-917D54273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75" t="6780" r="76322" b="73869"/>
          <a:stretch/>
        </p:blipFill>
        <p:spPr>
          <a:xfrm>
            <a:off x="242627" y="172843"/>
            <a:ext cx="2924319" cy="32561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7E239-0FF8-5847-948E-771552605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9" t="6883" r="47998" b="73396"/>
          <a:stretch/>
        </p:blipFill>
        <p:spPr>
          <a:xfrm>
            <a:off x="3389971" y="278781"/>
            <a:ext cx="4906536" cy="321740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5E08F0D-F03D-1B4D-B082-ED82BE7B3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80" r="61295" b="49856"/>
          <a:stretch/>
        </p:blipFill>
        <p:spPr>
          <a:xfrm>
            <a:off x="0" y="3431534"/>
            <a:ext cx="7852317" cy="3426466"/>
          </a:xfrm>
        </p:spPr>
      </p:pic>
    </p:spTree>
    <p:extLst>
      <p:ext uri="{BB962C8B-B14F-4D97-AF65-F5344CB8AC3E}">
        <p14:creationId xmlns:p14="http://schemas.microsoft.com/office/powerpoint/2010/main" val="4438407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CD33-C757-5E44-8315-2A500355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IMS v CODASYL v Relational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BC1D08-990B-7644-A398-5A30142D1D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99856649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228626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1085346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84751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CODASYL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8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Many to many relationships without redundancy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0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Declarative, non “navigational”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43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data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3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59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3368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BBDE-198D-8318-0658-820BF7B2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9E68-DEF6-7E25-B64C-98159934B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Can change representation of data without needing to change code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</a:t>
            </a:r>
          </a:p>
          <a:p>
            <a:pPr marL="0" indent="0">
              <a:buNone/>
            </a:pPr>
            <a:endParaRPr lang="en-US" dirty="0">
              <a:solidFill>
                <a:srgbClr val="4F81BD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SELECT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a.name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FROM animals AS a, cages AS c WHERE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a.cageno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c.no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AND </a:t>
            </a:r>
            <a:r>
              <a:rPr lang="en-US" dirty="0" err="1">
                <a:solidFill>
                  <a:srgbClr val="4F81BD"/>
                </a:solidFill>
                <a:latin typeface="Courier"/>
                <a:cs typeface="Courier"/>
              </a:rPr>
              <a:t>c.bldg</a:t>
            </a:r>
            <a:r>
              <a:rPr lang="en-US" dirty="0">
                <a:solidFill>
                  <a:srgbClr val="4F81BD"/>
                </a:solidFill>
                <a:latin typeface="Courier"/>
                <a:cs typeface="Courier"/>
              </a:rPr>
              <a:t> = 32</a:t>
            </a:r>
          </a:p>
          <a:p>
            <a:endParaRPr lang="en-US" dirty="0"/>
          </a:p>
          <a:p>
            <a:r>
              <a:rPr lang="en-US" dirty="0"/>
              <a:t>Nothing about how animals or cages tables are represented is evident</a:t>
            </a:r>
          </a:p>
          <a:p>
            <a:pPr lvl="1"/>
            <a:r>
              <a:rPr lang="en-US" dirty="0"/>
              <a:t>Could be sorted, stored in a hash table / tree,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Changing physical representation will not change SQL</a:t>
            </a:r>
          </a:p>
          <a:p>
            <a:r>
              <a:rPr lang="en-US" dirty="0"/>
              <a:t>No specification of implementation</a:t>
            </a:r>
          </a:p>
          <a:p>
            <a:r>
              <a:rPr lang="en-US" dirty="0"/>
              <a:t>Both CODASYL and IMS expose representation-dependent operations in their query API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274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CD33-C757-5E44-8315-2A500355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IMS v CODASYL v Relational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BC1D08-990B-7644-A398-5A30142D1D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99856649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228626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1085346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84751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CODASYL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8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Many to many relationships without redundancy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0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Declarative, non “navigational”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43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data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3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Logical data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59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9891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B6FAC-E03D-2940-A31F-FBC50946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Data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5E235-23B3-FD49-BA23-4CE5969BC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I want to change the schema without changing the code?</a:t>
            </a:r>
          </a:p>
          <a:p>
            <a:r>
              <a:rPr lang="en-US" dirty="0"/>
              <a:t>No problem if just adding a column or table</a:t>
            </a:r>
          </a:p>
          <a:p>
            <a:r>
              <a:rPr lang="en-US" i="1" dirty="0"/>
              <a:t>Views</a:t>
            </a:r>
            <a:r>
              <a:rPr lang="en-US" dirty="0"/>
              <a:t> allow us to map old schema to new schema, so old programs work</a:t>
            </a:r>
          </a:p>
          <a:p>
            <a:pPr lvl="1"/>
            <a:r>
              <a:rPr lang="en-US" i="1" dirty="0"/>
              <a:t>Even when changing existing fields</a:t>
            </a:r>
          </a:p>
        </p:txBody>
      </p:sp>
    </p:spTree>
    <p:extLst>
      <p:ext uri="{BB962C8B-B14F-4D97-AF65-F5344CB8AC3E}">
        <p14:creationId xmlns:p14="http://schemas.microsoft.com/office/powerpoint/2010/main" val="17366838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C864-25C9-F1FD-390E-BCFCB752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68675-FF1F-939B-A2A7-A5A27C0A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View is a logical definition of a table in terms of other tables</a:t>
            </a:r>
          </a:p>
          <a:p>
            <a:endParaRPr lang="en-US" dirty="0"/>
          </a:p>
          <a:p>
            <a:r>
              <a:rPr lang="en-US" dirty="0"/>
              <a:t>E.g., a view computing animals per cage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CREATE VIEW </a:t>
            </a:r>
            <a:r>
              <a:rPr lang="en-US" dirty="0" err="1"/>
              <a:t>cage_count</a:t>
            </a:r>
            <a:r>
              <a:rPr lang="en-US" dirty="0"/>
              <a:t> as </a:t>
            </a:r>
          </a:p>
          <a:p>
            <a:pPr marL="0" indent="0">
              <a:buNone/>
            </a:pPr>
            <a:r>
              <a:rPr lang="en-US" dirty="0"/>
              <a:t>(SELECT </a:t>
            </a:r>
            <a:r>
              <a:rPr lang="en-US" dirty="0" err="1"/>
              <a:t>cageno</a:t>
            </a:r>
            <a:r>
              <a:rPr lang="en-US" dirty="0"/>
              <a:t>, count(*)</a:t>
            </a:r>
          </a:p>
          <a:p>
            <a:pPr marL="0" indent="0">
              <a:buNone/>
            </a:pPr>
            <a:r>
              <a:rPr lang="en-US" dirty="0"/>
              <a:t>FROM animals JOIN cages ON </a:t>
            </a:r>
            <a:r>
              <a:rPr lang="en-US" dirty="0" err="1"/>
              <a:t>cageno</a:t>
            </a:r>
            <a:r>
              <a:rPr lang="en-US" dirty="0"/>
              <a:t>=no</a:t>
            </a:r>
          </a:p>
          <a:p>
            <a:pPr marL="0" indent="0">
              <a:buNone/>
            </a:pPr>
            <a:r>
              <a:rPr lang="en-US" dirty="0"/>
              <a:t>GROUP by </a:t>
            </a:r>
            <a:r>
              <a:rPr lang="en-US" dirty="0" err="1"/>
              <a:t>cageno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view can be used just like a table in other queries</a:t>
            </a:r>
          </a:p>
        </p:txBody>
      </p:sp>
    </p:spTree>
    <p:extLst>
      <p:ext uri="{BB962C8B-B14F-4D97-AF65-F5344CB8AC3E}">
        <p14:creationId xmlns:p14="http://schemas.microsoft.com/office/powerpoint/2010/main" val="4089412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15E7-1CE6-AE4C-A750-505D63D4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6574-87AF-CF4C-A90E-79BB336B3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3068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Suppose I want to add multiple </a:t>
            </a:r>
            <a:r>
              <a:rPr lang="en-US" dirty="0" err="1"/>
              <a:t>feedtimes</a:t>
            </a:r>
            <a:r>
              <a:rPr lang="en-US" dirty="0"/>
              <a:t>?</a:t>
            </a:r>
          </a:p>
          <a:p>
            <a:r>
              <a:rPr lang="en-US" dirty="0"/>
              <a:t>How to support old programs?</a:t>
            </a:r>
          </a:p>
          <a:p>
            <a:pPr lvl="1"/>
            <a:r>
              <a:rPr lang="en-US" dirty="0"/>
              <a:t>Rename existing animals table to animals2</a:t>
            </a:r>
          </a:p>
          <a:p>
            <a:pPr lvl="1"/>
            <a:r>
              <a:rPr lang="en-US" dirty="0"/>
              <a:t>Create </a:t>
            </a:r>
            <a:r>
              <a:rPr lang="en-US" dirty="0" err="1"/>
              <a:t>feedtimes</a:t>
            </a:r>
            <a:r>
              <a:rPr lang="en-US" dirty="0"/>
              <a:t> table</a:t>
            </a:r>
          </a:p>
          <a:p>
            <a:pPr lvl="1"/>
            <a:r>
              <a:rPr lang="en-US" dirty="0"/>
              <a:t>Copy </a:t>
            </a:r>
            <a:r>
              <a:rPr lang="en-US" dirty="0" err="1"/>
              <a:t>feedtime</a:t>
            </a:r>
            <a:r>
              <a:rPr lang="en-US" dirty="0"/>
              <a:t> data from animals2</a:t>
            </a:r>
          </a:p>
          <a:p>
            <a:pPr lvl="1"/>
            <a:r>
              <a:rPr lang="en-US" dirty="0"/>
              <a:t>Remove </a:t>
            </a:r>
            <a:r>
              <a:rPr lang="en-US" dirty="0" err="1"/>
              <a:t>feedtime</a:t>
            </a:r>
            <a:r>
              <a:rPr lang="en-US" dirty="0"/>
              <a:t> column from animals2</a:t>
            </a:r>
          </a:p>
          <a:p>
            <a:pPr lvl="1"/>
            <a:r>
              <a:rPr lang="en-US" dirty="0"/>
              <a:t>Create a view called animals that is a query over animals2 and </a:t>
            </a:r>
            <a:r>
              <a:rPr lang="en-US" dirty="0" err="1"/>
              <a:t>feedtimes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CREATE VIEW animals as (</a:t>
            </a:r>
          </a:p>
          <a:p>
            <a:pPr marL="0" indent="0">
              <a:buNone/>
            </a:pPr>
            <a:r>
              <a:rPr lang="en-US" dirty="0"/>
              <a:t>SELECT name, age, species, </a:t>
            </a:r>
            <a:r>
              <a:rPr lang="en-US" dirty="0" err="1"/>
              <a:t>cageno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(SELECT </a:t>
            </a:r>
            <a:r>
              <a:rPr lang="en-US" dirty="0" err="1"/>
              <a:t>feedtime</a:t>
            </a:r>
            <a:r>
              <a:rPr lang="en-US" dirty="0"/>
              <a:t> FROM </a:t>
            </a:r>
            <a:r>
              <a:rPr lang="en-US" dirty="0" err="1"/>
              <a:t>feedtimes</a:t>
            </a:r>
            <a:r>
              <a:rPr lang="en-US" dirty="0"/>
              <a:t> WHERE </a:t>
            </a:r>
            <a:r>
              <a:rPr lang="en-US" dirty="0" err="1"/>
              <a:t>animalid</a:t>
            </a:r>
            <a:r>
              <a:rPr lang="en-US" dirty="0"/>
              <a:t> = id  LIMIT 1)</a:t>
            </a:r>
          </a:p>
          <a:p>
            <a:pPr marL="0" indent="0">
              <a:buNone/>
            </a:pPr>
            <a:r>
              <a:rPr lang="en-US" dirty="0"/>
              <a:t>	FROM animals2</a:t>
            </a:r>
          </a:p>
          <a:p>
            <a:pPr marL="0" indent="0">
              <a:buNone/>
            </a:pP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CD33-C757-5E44-8315-2A500355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Summary: IMS v CODASYL v Relational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BC1D08-990B-7644-A398-5A30142D1D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99856649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228626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1085346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84751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CODASYL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8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Many to many relationships without redundancy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0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Declarative, non “navigational”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43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data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3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Logical data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599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86AB09-F54D-9EB3-46A4-6F6586BB0992}"/>
              </a:ext>
            </a:extLst>
          </p:cNvPr>
          <p:cNvSpPr txBox="1"/>
          <p:nvPr/>
        </p:nvSpPr>
        <p:spPr>
          <a:xfrm>
            <a:off x="457200" y="5988908"/>
            <a:ext cx="596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time: Fancy SQL</a:t>
            </a:r>
          </a:p>
        </p:txBody>
      </p:sp>
    </p:spTree>
    <p:extLst>
      <p:ext uri="{BB962C8B-B14F-4D97-AF65-F5344CB8AC3E}">
        <p14:creationId xmlns:p14="http://schemas.microsoft.com/office/powerpoint/2010/main" val="13962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DDF-0355-C9C7-FF31-545C1687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6.5830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E3DFE-7B9B-8BCC-FE3D-1616DB4D9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Data modeling / layout</a:t>
            </a:r>
          </a:p>
          <a:p>
            <a:endParaRPr lang="en-US" dirty="0"/>
          </a:p>
          <a:p>
            <a:r>
              <a:rPr lang="en-US" dirty="0"/>
              <a:t>Declarative querying</a:t>
            </a:r>
          </a:p>
          <a:p>
            <a:pPr lvl="1"/>
            <a:r>
              <a:rPr lang="en-US" dirty="0"/>
              <a:t>Query processing</a:t>
            </a:r>
          </a:p>
          <a:p>
            <a:pPr lvl="1"/>
            <a:r>
              <a:rPr lang="en-US" dirty="0"/>
              <a:t>Algorithms for accessing and manipulating data</a:t>
            </a:r>
          </a:p>
          <a:p>
            <a:pPr lvl="1"/>
            <a:endParaRPr lang="en-US" dirty="0"/>
          </a:p>
          <a:p>
            <a:r>
              <a:rPr lang="en-US" dirty="0"/>
              <a:t>Consistency / Transactions (“ACID”)</a:t>
            </a:r>
          </a:p>
          <a:p>
            <a:endParaRPr lang="en-US" dirty="0"/>
          </a:p>
          <a:p>
            <a:r>
              <a:rPr lang="en-US" dirty="0"/>
              <a:t>“Big Data” – scaling to massive volumes, many machines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3AFD95-F1BD-466A-084B-1AB3C5ECFDE8}"/>
              </a:ext>
            </a:extLst>
          </p:cNvPr>
          <p:cNvCxnSpPr/>
          <p:nvPr/>
        </p:nvCxnSpPr>
        <p:spPr>
          <a:xfrm>
            <a:off x="-76200" y="3886200"/>
            <a:ext cx="929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427E1FC-7756-57A5-983C-59DE0059A4BF}"/>
              </a:ext>
            </a:extLst>
          </p:cNvPr>
          <p:cNvSpPr txBox="1"/>
          <p:nvPr/>
        </p:nvSpPr>
        <p:spPr>
          <a:xfrm>
            <a:off x="6400800" y="583303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Quiz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73FED-54B2-A49B-22E1-51B2AC481D00}"/>
              </a:ext>
            </a:extLst>
          </p:cNvPr>
          <p:cNvSpPr txBox="1"/>
          <p:nvPr/>
        </p:nvSpPr>
        <p:spPr>
          <a:xfrm>
            <a:off x="6400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130408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20537</TotalTime>
  <Words>4497</Words>
  <Application>Microsoft Macintosh PowerPoint</Application>
  <PresentationFormat>On-screen Show (4:3)</PresentationFormat>
  <Paragraphs>1278</Paragraphs>
  <Slides>86</Slides>
  <Notes>14</Notes>
  <HiddenSlides>12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arial</vt:lpstr>
      <vt:lpstr>arial</vt:lpstr>
      <vt:lpstr>Calibri</vt:lpstr>
      <vt:lpstr>Courier</vt:lpstr>
      <vt:lpstr>Helvetica</vt:lpstr>
      <vt:lpstr>Helvetica Neue</vt:lpstr>
      <vt:lpstr>Office Theme</vt:lpstr>
      <vt:lpstr>1_Office Theme</vt:lpstr>
      <vt:lpstr>6.5830/6.5831 Introduction to Databases </vt:lpstr>
      <vt:lpstr>Course Staff</vt:lpstr>
      <vt:lpstr>Administrivia</vt:lpstr>
      <vt:lpstr>Textbooks</vt:lpstr>
      <vt:lpstr>What is A Database?</vt:lpstr>
      <vt:lpstr>PowerPoint Presentation</vt:lpstr>
      <vt:lpstr>PowerPoint Presentation</vt:lpstr>
      <vt:lpstr>PowerPoint Presentation</vt:lpstr>
      <vt:lpstr>6.5830 Concepts</vt:lpstr>
      <vt:lpstr>6.5830/1 Assignments</vt:lpstr>
      <vt:lpstr>GoDB</vt:lpstr>
      <vt:lpstr>PowerPoint Presentation</vt:lpstr>
      <vt:lpstr>Interactive  Large-Scale Visualization using a GPU Database</vt:lpstr>
      <vt:lpstr>The Need for Interactive Analytics</vt:lpstr>
      <vt:lpstr>MapD: GPU Accelerated SQL Database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</vt:lpstr>
      <vt:lpstr>Zoo Website Features</vt:lpstr>
      <vt:lpstr>Zoo Data Model Entity Relationship Diagram</vt:lpstr>
      <vt:lpstr>Our Zoo</vt:lpstr>
      <vt:lpstr>Zoo Data Model Entity Relationship Diagram</vt:lpstr>
      <vt:lpstr>Zoo Data Model Entity Relationship Diagram</vt:lpstr>
      <vt:lpstr>Study Break #1</vt:lpstr>
      <vt:lpstr>Alternatives to Relations</vt:lpstr>
      <vt:lpstr>Multiple Tabular Representations Are Possible</vt:lpstr>
      <vt:lpstr>SQL – Structured Query Language</vt:lpstr>
      <vt:lpstr>Names of Giraffes</vt:lpstr>
      <vt:lpstr>Cages in Building 32</vt:lpstr>
      <vt:lpstr>Average Age of Bears</vt:lpstr>
      <vt:lpstr>Complex Queries</vt:lpstr>
      <vt:lpstr>Complex Queries 2</vt:lpstr>
      <vt:lpstr>Declarative Queries:  What not How!</vt:lpstr>
      <vt:lpstr>SQL Procedural Plan  Optimized Plan  Compiled Program</vt:lpstr>
      <vt:lpstr>SQL Procedural Plan  Optimized Plan  Compiled Program</vt:lpstr>
      <vt:lpstr>Summary: Database Systems</vt:lpstr>
      <vt:lpstr>Relational Model</vt:lpstr>
      <vt:lpstr>A Short History Lesson</vt:lpstr>
      <vt:lpstr>Recap: Zoo Data Model Entity Relationship Diagram</vt:lpstr>
      <vt:lpstr>Zoo Tables (aka Relations)</vt:lpstr>
      <vt:lpstr>Cages in Building 32</vt:lpstr>
      <vt:lpstr>Average Age of Bears</vt:lpstr>
      <vt:lpstr>Complex Queries</vt:lpstr>
      <vt:lpstr>Modified Zoo Data Model</vt:lpstr>
      <vt:lpstr>IMS (Hierarchical Model)</vt:lpstr>
      <vt:lpstr>Example Hierarchy</vt:lpstr>
      <vt:lpstr>Segment Structure</vt:lpstr>
      <vt:lpstr>IMS / DL/1 Operations</vt:lpstr>
      <vt:lpstr>Example PL/1 Program #1</vt:lpstr>
      <vt:lpstr>Example PL/1 Program #2</vt:lpstr>
      <vt:lpstr>What’s Bad About IMS/PL1?</vt:lpstr>
      <vt:lpstr>Logical Data Independence</vt:lpstr>
      <vt:lpstr>Schemas Change for Many Reasons</vt:lpstr>
      <vt:lpstr>Study break #2</vt:lpstr>
      <vt:lpstr>Questions</vt:lpstr>
      <vt:lpstr>Solution</vt:lpstr>
      <vt:lpstr>CODASYL</vt:lpstr>
      <vt:lpstr>Example CODASYL Network</vt:lpstr>
      <vt:lpstr>Example: Find Cages Joe Keeps</vt:lpstr>
      <vt:lpstr>Codasyl Problems</vt:lpstr>
      <vt:lpstr>Example CODASYL Program</vt:lpstr>
      <vt:lpstr>Relational Principles</vt:lpstr>
      <vt:lpstr>Relational Data Model</vt:lpstr>
      <vt:lpstr>Zoo Tables</vt:lpstr>
      <vt:lpstr>Zoo Tables (original schema)</vt:lpstr>
      <vt:lpstr>Relational Algebra</vt:lpstr>
      <vt:lpstr>Join as Cross Product</vt:lpstr>
      <vt:lpstr>Join as Cross Product</vt:lpstr>
      <vt:lpstr>Join as Cross Product</vt:lpstr>
      <vt:lpstr>Relational Identities</vt:lpstr>
      <vt:lpstr>Push Down Example</vt:lpstr>
      <vt:lpstr>Join Ordering Example</vt:lpstr>
      <vt:lpstr>Study Break # 2</vt:lpstr>
      <vt:lpstr>Questions</vt:lpstr>
      <vt:lpstr>Solution</vt:lpstr>
      <vt:lpstr>IMS v CODASYL v Relational</vt:lpstr>
      <vt:lpstr>IMS v CODASYL v Relational</vt:lpstr>
      <vt:lpstr>Physical Independence</vt:lpstr>
      <vt:lpstr>IMS v CODASYL v Relational</vt:lpstr>
      <vt:lpstr>Logical Data Independence</vt:lpstr>
      <vt:lpstr>Key Idea: View</vt:lpstr>
      <vt:lpstr>Views Example</vt:lpstr>
      <vt:lpstr>Summary: IMS v CODASYL v Relational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Relational Datbases </dc:title>
  <dc:creator>Sam Madden</dc:creator>
  <cp:lastModifiedBy>Microsoft Office User</cp:lastModifiedBy>
  <cp:revision>54</cp:revision>
  <cp:lastPrinted>2022-09-07T19:57:25Z</cp:lastPrinted>
  <dcterms:created xsi:type="dcterms:W3CDTF">2009-05-03T18:41:20Z</dcterms:created>
  <dcterms:modified xsi:type="dcterms:W3CDTF">2023-09-06T19:32:50Z</dcterms:modified>
</cp:coreProperties>
</file>